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showSpecialPlsOnTitleSld="0">
  <p:sldMasterIdLst>
    <p:sldMasterId id="2147483648" r:id="rId1"/>
  </p:sldMasterIdLst>
  <p:notesMasterIdLst>
    <p:notesMasterId r:id="rId4"/>
  </p:notesMasterIdLst>
  <p:handoutMasterIdLst>
    <p:handoutMasterId r:id="rId57"/>
  </p:handoutMasterIdLst>
  <p:sldIdLst>
    <p:sldId id="617" r:id="rId3"/>
    <p:sldId id="928" r:id="rId5"/>
    <p:sldId id="1103" r:id="rId6"/>
    <p:sldId id="882" r:id="rId7"/>
    <p:sldId id="620" r:id="rId8"/>
    <p:sldId id="1104" r:id="rId9"/>
    <p:sldId id="1033" r:id="rId10"/>
    <p:sldId id="989" r:id="rId11"/>
    <p:sldId id="1105" r:id="rId12"/>
    <p:sldId id="1107" r:id="rId13"/>
    <p:sldId id="881" r:id="rId14"/>
    <p:sldId id="1108" r:id="rId15"/>
    <p:sldId id="678" r:id="rId16"/>
    <p:sldId id="724" r:id="rId17"/>
    <p:sldId id="988" r:id="rId18"/>
    <p:sldId id="987" r:id="rId19"/>
    <p:sldId id="679" r:id="rId20"/>
    <p:sldId id="824" r:id="rId21"/>
    <p:sldId id="717" r:id="rId22"/>
    <p:sldId id="822" r:id="rId23"/>
    <p:sldId id="876" r:id="rId24"/>
    <p:sldId id="885" r:id="rId25"/>
    <p:sldId id="681" r:id="rId26"/>
    <p:sldId id="715" r:id="rId27"/>
    <p:sldId id="880" r:id="rId28"/>
    <p:sldId id="716" r:id="rId29"/>
    <p:sldId id="721" r:id="rId30"/>
    <p:sldId id="713" r:id="rId31"/>
    <p:sldId id="820" r:id="rId32"/>
    <p:sldId id="817" r:id="rId33"/>
    <p:sldId id="818" r:id="rId34"/>
    <p:sldId id="782" r:id="rId35"/>
    <p:sldId id="783" r:id="rId36"/>
    <p:sldId id="714" r:id="rId37"/>
    <p:sldId id="725" r:id="rId38"/>
    <p:sldId id="823" r:id="rId39"/>
    <p:sldId id="973" r:id="rId40"/>
    <p:sldId id="972" r:id="rId41"/>
    <p:sldId id="990" r:id="rId42"/>
    <p:sldId id="1095" r:id="rId43"/>
    <p:sldId id="1035" r:id="rId44"/>
    <p:sldId id="1036" r:id="rId45"/>
    <p:sldId id="1037" r:id="rId46"/>
    <p:sldId id="1096" r:id="rId47"/>
    <p:sldId id="1099" r:id="rId48"/>
    <p:sldId id="1100" r:id="rId49"/>
    <p:sldId id="1101" r:id="rId50"/>
    <p:sldId id="1109" r:id="rId51"/>
    <p:sldId id="879" r:id="rId52"/>
    <p:sldId id="934" r:id="rId53"/>
    <p:sldId id="635" r:id="rId54"/>
    <p:sldId id="636" r:id="rId55"/>
    <p:sldId id="258" r:id="rId56"/>
  </p:sldIdLst>
  <p:sldSz cx="9144000" cy="6858000" type="screen4x3"/>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0141F5F-BB17-554B-901E-0CE88ABFB183}">
          <p14:sldIdLst>
            <p14:sldId id="617"/>
            <p14:sldId id="928"/>
            <p14:sldId id="1103"/>
            <p14:sldId id="882"/>
            <p14:sldId id="620"/>
            <p14:sldId id="1104"/>
            <p14:sldId id="1033"/>
            <p14:sldId id="989"/>
            <p14:sldId id="1105"/>
            <p14:sldId id="1107"/>
            <p14:sldId id="881"/>
            <p14:sldId id="1108"/>
            <p14:sldId id="678"/>
            <p14:sldId id="724"/>
            <p14:sldId id="988"/>
            <p14:sldId id="987"/>
            <p14:sldId id="679"/>
            <p14:sldId id="824"/>
            <p14:sldId id="717"/>
            <p14:sldId id="822"/>
            <p14:sldId id="876"/>
            <p14:sldId id="885"/>
            <p14:sldId id="681"/>
            <p14:sldId id="715"/>
            <p14:sldId id="716"/>
            <p14:sldId id="721"/>
            <p14:sldId id="713"/>
            <p14:sldId id="820"/>
            <p14:sldId id="817"/>
            <p14:sldId id="818"/>
            <p14:sldId id="782"/>
            <p14:sldId id="783"/>
            <p14:sldId id="714"/>
            <p14:sldId id="725"/>
            <p14:sldId id="823"/>
            <p14:sldId id="973"/>
            <p14:sldId id="972"/>
            <p14:sldId id="990"/>
            <p14:sldId id="1095"/>
            <p14:sldId id="1035"/>
            <p14:sldId id="1036"/>
            <p14:sldId id="1037"/>
            <p14:sldId id="1096"/>
            <p14:sldId id="1099"/>
            <p14:sldId id="1100"/>
            <p14:sldId id="1101"/>
            <p14:sldId id="1109"/>
            <p14:sldId id="879"/>
            <p14:sldId id="934"/>
            <p14:sldId id="635"/>
            <p14:sldId id="636"/>
            <p14:sldId id="258"/>
            <p14:sldId id="88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1" clrIdx="0"/>
  <p:cmAuthor id="2" name="xjxxw" initials="x" lastIdx="1" clrIdx="1"/>
  <p:cmAuthor id="3" name="zhaopanpan" initials="z" lastIdx="27" clrIdx="2"/>
  <p:cmAuthor id="4" name="善青" initials="善"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005BAC"/>
    <a:srgbClr val="E6B9B8"/>
    <a:srgbClr val="D7E4BD"/>
    <a:srgbClr val="95CAF2"/>
    <a:srgbClr val="D99694"/>
    <a:srgbClr val="B2CDFC"/>
    <a:srgbClr val="95B3D7"/>
    <a:srgbClr val="D6E0CA"/>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263" autoAdjust="0"/>
    <p:restoredTop sz="58808" autoAdjust="0"/>
  </p:normalViewPr>
  <p:slideViewPr>
    <p:cSldViewPr snapToGrid="0">
      <p:cViewPr varScale="1">
        <p:scale>
          <a:sx n="85" d="100"/>
          <a:sy n="85" d="100"/>
        </p:scale>
        <p:origin x="1851" y="55"/>
      </p:cViewPr>
      <p:guideLst>
        <p:guide orient="horz" pos="1768"/>
        <p:guide pos="284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3" d="100"/>
          <a:sy n="93" d="100"/>
        </p:scale>
        <p:origin x="4478" y="69"/>
      </p:cViewPr>
      <p:guideLst/>
    </p:cSldViewPr>
  </p:notesViewPr>
  <p:gridSpacing cx="43200" cy="43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32452;&#20869;&#24037;&#20316;\&#30805;&#22763;&#27605;&#19994;&#35774;&#35745;&#30456;&#20851;&#26448;&#26009;\&#20013;&#26399;&#30011;&#22270;%20(version%201).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32452;&#20869;&#24037;&#20316;\&#30805;&#22763;&#27605;&#19994;&#35774;&#35745;&#30456;&#20851;&#26448;&#26009;\&#20013;&#26399;&#30011;&#22270;.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D:\&#32452;&#20869;&#24037;&#20316;\&#30805;&#22763;&#27605;&#19994;&#35774;&#35745;&#30456;&#20851;&#26448;&#26009;\&#20013;&#26399;&#30011;&#22270;.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24037;&#20316;&#31807;1"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24037;&#20316;&#31807;1"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24037;&#20316;&#31807;1"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21892;&#38738;\AppData\Roaming\Microsoft\Excel\&#20013;&#26399;&#30011;&#22270;%20(version%201).xlsb"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D:\&#32452;&#20869;&#24037;&#20316;\&#30805;&#22763;&#27605;&#19994;&#35774;&#35745;&#30456;&#20851;&#26448;&#26009;\&#20013;&#26399;&#30011;&#22270;.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21892;&#38738;\AppData\Roaming\Microsoft\Excel\&#20013;&#26399;&#30011;&#22270;%20(version%201).xlsb"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21892;&#38738;\AppData\Roaming\Microsoft\Excel\&#20013;&#26399;&#30011;&#22270;%20(version%201).xlsb" TargetMode="External"/></Relationships>
</file>

<file path=ppt/charts/_rels/chart19.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D:\&#32452;&#20869;&#24037;&#20316;\&#30805;&#22763;&#27605;&#19994;&#35774;&#35745;&#30456;&#20851;&#26448;&#26009;\&#20013;&#26399;&#30011;&#22270;%20(version%201).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0.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D:\&#32452;&#20869;&#24037;&#20316;\&#30805;&#22763;&#27605;&#19994;&#35774;&#35745;&#30456;&#20851;&#26448;&#26009;\&#20013;&#26399;&#30011;&#22270;.xlsx" TargetMode="External"/></Relationships>
</file>

<file path=ppt/charts/_rels/chart21.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D:\&#32452;&#20869;&#24037;&#20316;\&#30805;&#22763;&#27605;&#19994;&#35774;&#35745;&#30456;&#20851;&#26448;&#26009;\&#20013;&#26399;&#30011;&#22270;.xlsx" TargetMode="External"/></Relationships>
</file>

<file path=ppt/charts/_rels/chart22.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21892;&#38738;\AppData\Roaming\Microsoft\Excel\&#20013;&#26399;&#30011;&#22270;%20(version%201).xlsb" TargetMode="External"/></Relationships>
</file>

<file path=ppt/charts/_rels/chart23.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D:\&#32452;&#20869;&#24037;&#20316;\&#30805;&#22763;&#27605;&#19994;&#35774;&#35745;&#30456;&#20851;&#26448;&#26009;\&#20013;&#26399;&#30011;&#22270;%20(version%201).xlsx" TargetMode="External"/></Relationships>
</file>

<file path=ppt/charts/_rels/chart24.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24037;&#20316;&#31807;1" TargetMode="External"/></Relationships>
</file>

<file path=ppt/charts/_rels/chart25.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24037;&#20316;&#31807;1" TargetMode="External"/></Relationships>
</file>

<file path=ppt/charts/_rels/chart26.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24037;&#20316;&#31807;1" TargetMode="External"/></Relationships>
</file>

<file path=ppt/charts/_rels/chart27.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file:///D:\&#32452;&#20869;&#24037;&#20316;\&#30805;&#22763;&#27605;&#19994;&#35774;&#35745;&#30456;&#20851;&#26448;&#26009;\&#20013;&#26399;&#30011;&#22270;%20(version%201).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24037;&#20316;&#31807;1"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24037;&#20316;&#31807;1"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24037;&#20316;&#31807;1"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D:\&#32452;&#20869;&#24037;&#20316;\&#30805;&#22763;&#27605;&#19994;&#35774;&#35745;&#30456;&#20851;&#26448;&#26009;\&#20013;&#26399;&#30011;&#22270;.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D:\&#32452;&#20869;&#24037;&#20316;\&#30805;&#22763;&#27605;&#19994;&#35774;&#35745;&#30456;&#20851;&#26448;&#26009;\&#20013;&#26399;&#30011;&#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r>
              <a:rPr lang="zh-CN" altLang="en-US" sz="1200" b="1">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四种隧道类型的数据集</a:t>
            </a:r>
            <a:endParaRPr lang="zh-CN" altLang="en-US" sz="1200" b="1">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c:rich>
      </c:tx>
      <c:layout/>
      <c:overlay val="0"/>
      <c:spPr>
        <a:noFill/>
        <a:ln>
          <a:noFill/>
        </a:ln>
        <a:effectLst/>
      </c:spPr>
    </c:title>
    <c:autoTitleDeleted val="0"/>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0875235013099091"/>
          <c:y val="0.368769230769231"/>
          <c:w val="0.820329788873478"/>
          <c:h val="0.532262108262108"/>
        </c:manualLayout>
      </c:layout>
      <c:pie3DChart>
        <c:varyColors val="1"/>
        <c:ser>
          <c:idx val="0"/>
          <c:order val="0"/>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Lbls>
            <c:dLbl>
              <c:idx val="0"/>
              <c:layout/>
              <c:tx>
                <c:rich>
                  <a:bodyPr rot="0" spcFirstLastPara="1" vertOverflow="ellipsis" vert="horz" wrap="square" lIns="38100" tIns="19050" rIns="38100" bIns="19050" anchor="ctr" anchorCtr="1"/>
                  <a:lstStyle/>
                  <a:p>
                    <a:pPr>
                      <a:defRPr lang="zh-CN" sz="900" b="1" i="0" u="none" strike="noStrike" kern="1200" baseline="0">
                        <a:solidFill>
                          <a:schemeClr val="bg1"/>
                        </a:solidFill>
                        <a:latin typeface="+mn-lt"/>
                        <a:ea typeface="+mn-ea"/>
                        <a:cs typeface="+mn-cs"/>
                      </a:defRPr>
                    </a:pPr>
                    <a:r>
                      <a:rPr lang="en-US" altLang="zh-CN" b="1"/>
                      <a:t>19%</a:t>
                    </a:r>
                    <a:endParaRPr lang="en-US" altLang="zh-CN" b="1"/>
                  </a:p>
                </c:rich>
              </c:tx>
              <c:dLblPos val="bestFit"/>
              <c:showLegendKey val="0"/>
              <c:showVal val="0"/>
              <c:showCatName val="0"/>
              <c:showSerName val="0"/>
              <c:showPercent val="1"/>
              <c:showBubbleSize val="0"/>
              <c:extLst>
                <c:ext xmlns:c15="http://schemas.microsoft.com/office/drawing/2012/chart" uri="{CE6537A1-D6FC-4f65-9D91-7224C49458BB}"/>
              </c:extLst>
            </c:dLbl>
            <c:dLbl>
              <c:idx val="1"/>
              <c:layout>
                <c:manualLayout>
                  <c:x val="-0.110550283703662"/>
                  <c:y val="-0.141468000885124"/>
                </c:manualLayout>
              </c:layout>
              <c:tx>
                <c:rich>
                  <a:bodyPr rot="0" spcFirstLastPara="1" vertOverflow="ellipsis" vert="horz" wrap="square" lIns="38100" tIns="19050" rIns="38100" bIns="19050" anchor="ctr" anchorCtr="1"/>
                  <a:lstStyle/>
                  <a:p>
                    <a:pPr>
                      <a:defRPr lang="zh-CN" sz="900" b="1" i="0" u="none" strike="noStrike" kern="1200" baseline="0">
                        <a:solidFill>
                          <a:schemeClr val="bg1"/>
                        </a:solidFill>
                        <a:latin typeface="+mn-lt"/>
                        <a:ea typeface="+mn-ea"/>
                        <a:cs typeface="+mn-cs"/>
                      </a:defRPr>
                    </a:pPr>
                    <a:r>
                      <a:rPr lang="en-US" altLang="zh-CN" b="1"/>
                      <a:t>20%</a:t>
                    </a:r>
                    <a:endParaRPr lang="en-US" altLang="zh-CN" b="1"/>
                  </a:p>
                </c:rich>
              </c:tx>
              <c:dLblPos val="bestFit"/>
              <c:showLegendKey val="0"/>
              <c:showVal val="0"/>
              <c:showCatName val="0"/>
              <c:showSerName val="0"/>
              <c:showPercent val="1"/>
              <c:showBubbleSize val="0"/>
              <c:extLst>
                <c:ext xmlns:c15="http://schemas.microsoft.com/office/drawing/2012/chart" uri="{CE6537A1-D6FC-4f65-9D91-7224C49458BB}">
                  <c15:layout>
                    <c:manualLayout>
                      <c:w val="0.0730466944059177"/>
                      <c:h val="0.0849002849002849"/>
                    </c:manualLayout>
                  </c15:layout>
                </c:ext>
              </c:extLst>
            </c:dLbl>
            <c:dLbl>
              <c:idx val="2"/>
              <c:layout>
                <c:manualLayout>
                  <c:x val="0.0519983092642389"/>
                  <c:y val="-0.237536087517642"/>
                </c:manualLayout>
              </c:layout>
              <c:tx>
                <c:rich>
                  <a:bodyPr rot="0" spcFirstLastPara="1" vertOverflow="ellipsis" vert="horz" wrap="square" lIns="38100" tIns="19050" rIns="38100" bIns="19050" anchor="ctr" anchorCtr="1"/>
                  <a:lstStyle/>
                  <a:p>
                    <a:pPr>
                      <a:defRPr lang="zh-CN" sz="900" b="1" i="0" u="none" strike="noStrike" kern="1200" baseline="0">
                        <a:solidFill>
                          <a:schemeClr val="bg1"/>
                        </a:solidFill>
                        <a:latin typeface="+mn-lt"/>
                        <a:ea typeface="+mn-ea"/>
                        <a:cs typeface="+mn-cs"/>
                      </a:defRPr>
                    </a:pPr>
                    <a:r>
                      <a:rPr lang="en-US" altLang="zh-CN" b="1"/>
                      <a:t>31%</a:t>
                    </a:r>
                    <a:endParaRPr lang="en-US" altLang="zh-CN" b="1"/>
                  </a:p>
                </c:rich>
              </c:tx>
              <c:dLblPos val="bestFit"/>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12198603266221"/>
                  <c:y val="0.0655152617183322"/>
                </c:manualLayout>
              </c:layout>
              <c:tx>
                <c:rich>
                  <a:bodyPr rot="0" spcFirstLastPara="1" vertOverflow="ellipsis" vert="horz" wrap="square" lIns="38100" tIns="19050" rIns="38100" bIns="19050" anchor="ctr" anchorCtr="1"/>
                  <a:lstStyle/>
                  <a:p>
                    <a:pPr>
                      <a:defRPr lang="zh-CN" sz="900" b="1" i="0" u="none" strike="noStrike" kern="1200" baseline="0">
                        <a:solidFill>
                          <a:schemeClr val="bg1"/>
                        </a:solidFill>
                        <a:latin typeface="+mn-lt"/>
                        <a:ea typeface="+mn-ea"/>
                        <a:cs typeface="+mn-cs"/>
                      </a:defRPr>
                    </a:pPr>
                    <a:r>
                      <a:rPr lang="en-US" altLang="zh-CN" b="1"/>
                      <a:t>30%</a:t>
                    </a:r>
                    <a:endParaRPr lang="en-US" altLang="zh-CN" b="1"/>
                  </a:p>
                </c:rich>
              </c:tx>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bg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'[中期画图 (version 1).xlsx]Sheet1'!$C$254:$C$257</c:f>
              <c:strCache>
                <c:ptCount val="4"/>
                <c:pt idx="0">
                  <c:v>IPSec</c:v>
                </c:pt>
                <c:pt idx="1">
                  <c:v>L2TP</c:v>
                </c:pt>
                <c:pt idx="2">
                  <c:v>OpenVPN </c:v>
                </c:pt>
                <c:pt idx="3">
                  <c:v>SSH</c:v>
                </c:pt>
              </c:strCache>
            </c:strRef>
          </c:cat>
          <c:val>
            <c:numRef>
              <c:f>'[中期画图 (version 1).xlsx]Sheet1'!$D$254:$D$257</c:f>
              <c:numCache>
                <c:formatCode>General</c:formatCode>
                <c:ptCount val="4"/>
                <c:pt idx="0">
                  <c:v>22.3</c:v>
                </c:pt>
                <c:pt idx="1">
                  <c:v>23.6</c:v>
                </c:pt>
                <c:pt idx="2">
                  <c:v>36.3</c:v>
                </c:pt>
                <c:pt idx="3">
                  <c:v>35.6</c:v>
                </c:pt>
              </c:numCache>
            </c:numRef>
          </c:val>
        </c:ser>
        <c:dLbls>
          <c:showLegendKey val="0"/>
          <c:showVal val="0"/>
          <c:showCatName val="0"/>
          <c:showSerName val="0"/>
          <c:showPercent val="1"/>
          <c:showBubbleSize val="0"/>
        </c:dLbls>
      </c:pie3DChart>
      <c:spPr>
        <a:noFill/>
        <a:ln>
          <a:noFill/>
        </a:ln>
        <a:effectLst/>
      </c:spPr>
    </c:plotArea>
    <c:legend>
      <c:legendPos val="t"/>
      <c:legendEntry>
        <c:idx val="0"/>
        <c:txPr>
          <a:bodyPr rot="0" spcFirstLastPara="1"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egendEntry>
        <c:idx val="2"/>
        <c:txPr>
          <a:bodyPr rot="0" spcFirstLastPara="1"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egendEntry>
        <c:idx val="3"/>
        <c:txPr>
          <a:bodyPr rot="0" spcFirstLastPara="1"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1"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b="1"/>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sz="1000"/>
              <a:t>10%</a:t>
            </a:r>
            <a:r>
              <a:rPr lang="zh-CN" altLang="en-US" sz="1000"/>
              <a:t>重叠率下比较结果</a:t>
            </a:r>
            <a:r>
              <a:rPr lang="en-US" altLang="zh-CN" sz="1000"/>
              <a:t>(</a:t>
            </a:r>
            <a:r>
              <a:rPr lang="zh-CN" altLang="en-US" sz="1000"/>
              <a:t>第一个应用</a:t>
            </a:r>
            <a:r>
              <a:rPr lang="en-US" altLang="zh-CN" sz="1000"/>
              <a:t>)</a:t>
            </a:r>
            <a:endParaRPr lang="en-US" altLang="zh-CN" sz="1000"/>
          </a:p>
        </c:rich>
      </c:tx>
      <c:layout>
        <c:manualLayout>
          <c:xMode val="edge"/>
          <c:yMode val="edge"/>
          <c:x val="0.12904717853839"/>
          <c:y val="0.0816608996539792"/>
        </c:manualLayout>
      </c:layout>
      <c:overlay val="0"/>
      <c:spPr>
        <a:noFill/>
        <a:ln>
          <a:noFill/>
        </a:ln>
        <a:effectLst/>
      </c:spPr>
    </c:title>
    <c:autoTitleDeleted val="0"/>
    <c:plotArea>
      <c:layout>
        <c:manualLayout>
          <c:layoutTarget val="inner"/>
          <c:xMode val="edge"/>
          <c:yMode val="edge"/>
          <c:x val="0.120860314523589"/>
          <c:y val="0.270934256055363"/>
          <c:w val="0.835198889916744"/>
          <c:h val="0.56242214532872"/>
        </c:manualLayout>
      </c:layout>
      <c:barChart>
        <c:barDir val="col"/>
        <c:grouping val="clustered"/>
        <c:varyColors val="0"/>
        <c:ser>
          <c:idx val="0"/>
          <c:order val="0"/>
          <c:tx>
            <c:strRef>
              <c:f>[中期画图.xlsx]Sheet1!$C$39:$C$40</c:f>
              <c:strCache>
                <c:ptCount val="1"/>
                <c:pt idx="0">
                  <c:v>置信度/% CombineBurst</c:v>
                </c:pt>
              </c:strCache>
            </c:strRef>
          </c:tx>
          <c:spPr>
            <a:solidFill>
              <a:schemeClr val="accent1"/>
            </a:solidFill>
            <a:ln>
              <a:noFill/>
            </a:ln>
            <a:effectLst/>
          </c:spPr>
          <c:invertIfNegative val="0"/>
          <c:dLbls>
            <c:delete val="1"/>
          </c:dLbls>
          <c:cat>
            <c:strRef>
              <c:f>[中期画图.xlsx]Sheet1!$B$41:$B$43</c:f>
              <c:strCache>
                <c:ptCount val="3"/>
                <c:pt idx="0">
                  <c:v>P</c:v>
                </c:pt>
                <c:pt idx="1">
                  <c:v>R</c:v>
                </c:pt>
                <c:pt idx="2">
                  <c:v>F1</c:v>
                </c:pt>
              </c:strCache>
            </c:strRef>
          </c:cat>
          <c:val>
            <c:numRef>
              <c:f>[中期画图.xlsx]Sheet1!$C$41:$C$43</c:f>
              <c:numCache>
                <c:formatCode>General</c:formatCode>
                <c:ptCount val="3"/>
                <c:pt idx="0">
                  <c:v>0.76</c:v>
                </c:pt>
                <c:pt idx="1">
                  <c:v>0.69</c:v>
                </c:pt>
                <c:pt idx="2">
                  <c:v>0.72</c:v>
                </c:pt>
              </c:numCache>
            </c:numRef>
          </c:val>
        </c:ser>
        <c:ser>
          <c:idx val="1"/>
          <c:order val="1"/>
          <c:tx>
            <c:strRef>
              <c:f>[中期画图.xlsx]Sheet1!$D$39:$D$40</c:f>
              <c:strCache>
                <c:ptCount val="1"/>
                <c:pt idx="0">
                  <c:v>置信度/% Sectioning(Packet-based)</c:v>
                </c:pt>
              </c:strCache>
            </c:strRef>
          </c:tx>
          <c:spPr>
            <a:solidFill>
              <a:schemeClr val="accent2"/>
            </a:solidFill>
            <a:ln>
              <a:noFill/>
            </a:ln>
            <a:effectLst/>
          </c:spPr>
          <c:invertIfNegative val="0"/>
          <c:dLbls>
            <c:delete val="1"/>
          </c:dLbls>
          <c:cat>
            <c:strRef>
              <c:f>[中期画图.xlsx]Sheet1!$B$41:$B$43</c:f>
              <c:strCache>
                <c:ptCount val="3"/>
                <c:pt idx="0">
                  <c:v>P</c:v>
                </c:pt>
                <c:pt idx="1">
                  <c:v>R</c:v>
                </c:pt>
                <c:pt idx="2">
                  <c:v>F1</c:v>
                </c:pt>
              </c:strCache>
            </c:strRef>
          </c:cat>
          <c:val>
            <c:numRef>
              <c:f>[中期画图.xlsx]Sheet1!$D$41:$D$43</c:f>
              <c:numCache>
                <c:formatCode>General</c:formatCode>
                <c:ptCount val="3"/>
                <c:pt idx="0">
                  <c:v>0.59</c:v>
                </c:pt>
                <c:pt idx="1">
                  <c:v>0.19</c:v>
                </c:pt>
                <c:pt idx="2">
                  <c:v>0.26</c:v>
                </c:pt>
              </c:numCache>
            </c:numRef>
          </c:val>
        </c:ser>
        <c:ser>
          <c:idx val="2"/>
          <c:order val="2"/>
          <c:tx>
            <c:strRef>
              <c:f>[中期画图.xlsx]Sheet1!$E$39:$E$40</c:f>
              <c:strCache>
                <c:ptCount val="1"/>
                <c:pt idx="0">
                  <c:v>置信度/% Sectioning(Time-based)</c:v>
                </c:pt>
              </c:strCache>
            </c:strRef>
          </c:tx>
          <c:spPr>
            <a:solidFill>
              <a:schemeClr val="accent3"/>
            </a:solidFill>
            <a:ln>
              <a:noFill/>
            </a:ln>
            <a:effectLst/>
          </c:spPr>
          <c:invertIfNegative val="0"/>
          <c:dLbls>
            <c:delete val="1"/>
          </c:dLbls>
          <c:cat>
            <c:strRef>
              <c:f>[中期画图.xlsx]Sheet1!$B$41:$B$43</c:f>
              <c:strCache>
                <c:ptCount val="3"/>
                <c:pt idx="0">
                  <c:v>P</c:v>
                </c:pt>
                <c:pt idx="1">
                  <c:v>R</c:v>
                </c:pt>
                <c:pt idx="2">
                  <c:v>F1</c:v>
                </c:pt>
              </c:strCache>
            </c:strRef>
          </c:cat>
          <c:val>
            <c:numRef>
              <c:f>[中期画图.xlsx]Sheet1!$E$41:$E$43</c:f>
              <c:numCache>
                <c:formatCode>General</c:formatCode>
                <c:ptCount val="3"/>
                <c:pt idx="0">
                  <c:v>0.72</c:v>
                </c:pt>
                <c:pt idx="1">
                  <c:v>0.26</c:v>
                </c:pt>
                <c:pt idx="2">
                  <c:v>0.3</c:v>
                </c:pt>
              </c:numCache>
            </c:numRef>
          </c:val>
        </c:ser>
        <c:dLbls>
          <c:showLegendKey val="0"/>
          <c:showVal val="0"/>
          <c:showCatName val="0"/>
          <c:showSerName val="0"/>
          <c:showPercent val="0"/>
          <c:showBubbleSize val="0"/>
        </c:dLbls>
        <c:gapWidth val="219"/>
        <c:overlap val="-27"/>
        <c:axId val="675564224"/>
        <c:axId val="675575872"/>
      </c:barChart>
      <c:catAx>
        <c:axId val="675564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5575872"/>
        <c:crosses val="autoZero"/>
        <c:auto val="1"/>
        <c:lblAlgn val="ctr"/>
        <c:lblOffset val="100"/>
        <c:noMultiLvlLbl val="0"/>
      </c:catAx>
      <c:valAx>
        <c:axId val="67557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556422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sz="1000"/>
              <a:t>10%</a:t>
            </a:r>
            <a:r>
              <a:rPr lang="zh-CN" altLang="en-US" sz="1000"/>
              <a:t>重叠率下比较结果（第一个应用）</a:t>
            </a:r>
            <a:endParaRPr lang="zh-CN" altLang="en-US" sz="1000"/>
          </a:p>
        </c:rich>
      </c:tx>
      <c:layout>
        <c:manualLayout>
          <c:xMode val="edge"/>
          <c:yMode val="edge"/>
          <c:x val="0.0996409335727109"/>
          <c:y val="0.12646281615704"/>
        </c:manualLayout>
      </c:layout>
      <c:overlay val="0"/>
      <c:spPr>
        <a:noFill/>
        <a:ln>
          <a:noFill/>
        </a:ln>
        <a:effectLst/>
      </c:spPr>
    </c:title>
    <c:autoTitleDeleted val="0"/>
    <c:plotArea>
      <c:layout>
        <c:manualLayout>
          <c:layoutTarget val="inner"/>
          <c:xMode val="edge"/>
          <c:yMode val="edge"/>
          <c:x val="0.117280071813285"/>
          <c:y val="0.313325783314458"/>
          <c:w val="0.806418312387792"/>
          <c:h val="0.504869762174405"/>
        </c:manualLayout>
      </c:layout>
      <c:barChart>
        <c:barDir val="col"/>
        <c:grouping val="clustered"/>
        <c:varyColors val="0"/>
        <c:ser>
          <c:idx val="0"/>
          <c:order val="0"/>
          <c:tx>
            <c:strRef>
              <c:f>[中期画图.xlsx]Sheet1!$C$45:$C$46</c:f>
              <c:strCache>
                <c:ptCount val="1"/>
                <c:pt idx="0">
                  <c:v>置信度/% CombineBurst</c:v>
                </c:pt>
              </c:strCache>
            </c:strRef>
          </c:tx>
          <c:spPr>
            <a:solidFill>
              <a:schemeClr val="accent1"/>
            </a:solidFill>
            <a:ln>
              <a:noFill/>
            </a:ln>
            <a:effectLst/>
          </c:spPr>
          <c:invertIfNegative val="0"/>
          <c:dLbls>
            <c:delete val="1"/>
          </c:dLbls>
          <c:cat>
            <c:strRef>
              <c:f>[中期画图.xlsx]Sheet1!$B$47:$B$49</c:f>
              <c:strCache>
                <c:ptCount val="3"/>
                <c:pt idx="0">
                  <c:v>P</c:v>
                </c:pt>
                <c:pt idx="1">
                  <c:v>R</c:v>
                </c:pt>
                <c:pt idx="2">
                  <c:v>F1</c:v>
                </c:pt>
              </c:strCache>
            </c:strRef>
          </c:cat>
          <c:val>
            <c:numRef>
              <c:f>[中期画图.xlsx]Sheet1!$C$47:$C$49</c:f>
              <c:numCache>
                <c:formatCode>General</c:formatCode>
                <c:ptCount val="3"/>
                <c:pt idx="0">
                  <c:v>0.62</c:v>
                </c:pt>
                <c:pt idx="1">
                  <c:v>0.17</c:v>
                </c:pt>
                <c:pt idx="2">
                  <c:v>0.27</c:v>
                </c:pt>
              </c:numCache>
            </c:numRef>
          </c:val>
        </c:ser>
        <c:ser>
          <c:idx val="1"/>
          <c:order val="1"/>
          <c:tx>
            <c:strRef>
              <c:f>[中期画图.xlsx]Sheet1!$D$45:$D$46</c:f>
              <c:strCache>
                <c:ptCount val="1"/>
                <c:pt idx="0">
                  <c:v>置信度/% Sectioning(Packet-based)</c:v>
                </c:pt>
              </c:strCache>
            </c:strRef>
          </c:tx>
          <c:spPr>
            <a:solidFill>
              <a:schemeClr val="accent2"/>
            </a:solidFill>
            <a:ln>
              <a:noFill/>
            </a:ln>
            <a:effectLst/>
          </c:spPr>
          <c:invertIfNegative val="0"/>
          <c:dLbls>
            <c:delete val="1"/>
          </c:dLbls>
          <c:cat>
            <c:strRef>
              <c:f>[中期画图.xlsx]Sheet1!$B$47:$B$49</c:f>
              <c:strCache>
                <c:ptCount val="3"/>
                <c:pt idx="0">
                  <c:v>P</c:v>
                </c:pt>
                <c:pt idx="1">
                  <c:v>R</c:v>
                </c:pt>
                <c:pt idx="2">
                  <c:v>F1</c:v>
                </c:pt>
              </c:strCache>
            </c:strRef>
          </c:cat>
          <c:val>
            <c:numRef>
              <c:f>[中期画图.xlsx]Sheet1!$D$47:$D$49</c:f>
              <c:numCache>
                <c:formatCode>General</c:formatCode>
                <c:ptCount val="3"/>
                <c:pt idx="0">
                  <c:v>0.52</c:v>
                </c:pt>
                <c:pt idx="1">
                  <c:v>0.17</c:v>
                </c:pt>
                <c:pt idx="2">
                  <c:v>0.22</c:v>
                </c:pt>
              </c:numCache>
            </c:numRef>
          </c:val>
        </c:ser>
        <c:ser>
          <c:idx val="2"/>
          <c:order val="2"/>
          <c:tx>
            <c:strRef>
              <c:f>[中期画图.xlsx]Sheet1!$E$45:$E$46</c:f>
              <c:strCache>
                <c:ptCount val="1"/>
                <c:pt idx="0">
                  <c:v>置信度/% Sectioning(Time-based)</c:v>
                </c:pt>
              </c:strCache>
            </c:strRef>
          </c:tx>
          <c:spPr>
            <a:solidFill>
              <a:schemeClr val="accent3"/>
            </a:solidFill>
            <a:ln>
              <a:noFill/>
            </a:ln>
            <a:effectLst/>
          </c:spPr>
          <c:invertIfNegative val="0"/>
          <c:dLbls>
            <c:delete val="1"/>
          </c:dLbls>
          <c:cat>
            <c:strRef>
              <c:f>[中期画图.xlsx]Sheet1!$B$47:$B$49</c:f>
              <c:strCache>
                <c:ptCount val="3"/>
                <c:pt idx="0">
                  <c:v>P</c:v>
                </c:pt>
                <c:pt idx="1">
                  <c:v>R</c:v>
                </c:pt>
                <c:pt idx="2">
                  <c:v>F1</c:v>
                </c:pt>
              </c:strCache>
            </c:strRef>
          </c:cat>
          <c:val>
            <c:numRef>
              <c:f>[中期画图.xlsx]Sheet1!$E$47:$E$49</c:f>
              <c:numCache>
                <c:formatCode>General</c:formatCode>
                <c:ptCount val="3"/>
                <c:pt idx="0">
                  <c:v>0.32</c:v>
                </c:pt>
                <c:pt idx="1">
                  <c:v>0.23</c:v>
                </c:pt>
                <c:pt idx="2">
                  <c:v>0.21</c:v>
                </c:pt>
              </c:numCache>
            </c:numRef>
          </c:val>
        </c:ser>
        <c:dLbls>
          <c:showLegendKey val="0"/>
          <c:showVal val="0"/>
          <c:showCatName val="0"/>
          <c:showSerName val="0"/>
          <c:showPercent val="0"/>
          <c:showBubbleSize val="0"/>
        </c:dLbls>
        <c:gapWidth val="219"/>
        <c:overlap val="-27"/>
        <c:axId val="1430948096"/>
        <c:axId val="1430946848"/>
      </c:barChart>
      <c:catAx>
        <c:axId val="143094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30946848"/>
        <c:crosses val="autoZero"/>
        <c:auto val="1"/>
        <c:lblAlgn val="ctr"/>
        <c:lblOffset val="100"/>
        <c:noMultiLvlLbl val="0"/>
      </c:catAx>
      <c:valAx>
        <c:axId val="1430946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3094809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L2TP</a:t>
            </a:r>
            <a:r>
              <a:rPr lang="zh-CN" altLang="en-US" sz="1200"/>
              <a:t>隧道混合流量识别结果</a:t>
            </a:r>
            <a:endParaRPr lang="zh-CN" altLang="en-US" sz="1200"/>
          </a:p>
        </c:rich>
      </c:tx>
      <c:layout>
        <c:manualLayout>
          <c:xMode val="edge"/>
          <c:yMode val="edge"/>
          <c:x val="0.280243000874891"/>
          <c:y val="0.0232062849974215"/>
        </c:manualLayout>
      </c:layout>
      <c:overlay val="0"/>
      <c:spPr>
        <a:noFill/>
        <a:ln>
          <a:noFill/>
        </a:ln>
        <a:effectLst/>
      </c:spPr>
    </c:title>
    <c:autoTitleDeleted val="0"/>
    <c:plotArea>
      <c:layout/>
      <c:barChart>
        <c:barDir val="col"/>
        <c:grouping val="clustered"/>
        <c:varyColors val="0"/>
        <c:ser>
          <c:idx val="0"/>
          <c:order val="0"/>
          <c:tx>
            <c:strRef>
              <c:f>L2TP PS</c:f>
              <c:strCache>
                <c:ptCount val="1"/>
                <c:pt idx="0">
                  <c:v>L2TP PS</c:v>
                </c:pt>
              </c:strCache>
            </c:strRef>
          </c:tx>
          <c:spPr>
            <a:solidFill>
              <a:schemeClr val="accent1"/>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[工作簿1]Sheet1!$B$7:$B$17</c:f>
              <c:numCache>
                <c:formatCode>General</c:formatCode>
                <c:ptCount val="11"/>
                <c:pt idx="0">
                  <c:v>0.55</c:v>
                </c:pt>
                <c:pt idx="1">
                  <c:v>0.54</c:v>
                </c:pt>
                <c:pt idx="2">
                  <c:v>0.55</c:v>
                </c:pt>
                <c:pt idx="3">
                  <c:v>0.57</c:v>
                </c:pt>
                <c:pt idx="4">
                  <c:v>0.57</c:v>
                </c:pt>
                <c:pt idx="5">
                  <c:v>0.57</c:v>
                </c:pt>
                <c:pt idx="6">
                  <c:v>0.53</c:v>
                </c:pt>
                <c:pt idx="7">
                  <c:v>0.56</c:v>
                </c:pt>
                <c:pt idx="8">
                  <c:v>0.58</c:v>
                </c:pt>
                <c:pt idx="9">
                  <c:v>0.57</c:v>
                </c:pt>
                <c:pt idx="10">
                  <c:v>0.58</c:v>
                </c:pt>
              </c:numCache>
            </c:numRef>
          </c:val>
        </c:ser>
        <c:ser>
          <c:idx val="1"/>
          <c:order val="1"/>
          <c:tx>
            <c:strRef>
              <c:f>L2TP ZS</c:f>
              <c:strCache>
                <c:ptCount val="1"/>
                <c:pt idx="0">
                  <c:v>L2TP ZS</c:v>
                </c:pt>
              </c:strCache>
            </c:strRef>
          </c:tx>
          <c:spPr>
            <a:solidFill>
              <a:schemeClr val="accent2"/>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[工作簿1]Sheet1!$C$7:$C$17</c:f>
              <c:numCache>
                <c:formatCode>General</c:formatCode>
                <c:ptCount val="11"/>
                <c:pt idx="0">
                  <c:v>0.58</c:v>
                </c:pt>
                <c:pt idx="1">
                  <c:v>0.59</c:v>
                </c:pt>
                <c:pt idx="2">
                  <c:v>0.57</c:v>
                </c:pt>
                <c:pt idx="3">
                  <c:v>0.55</c:v>
                </c:pt>
                <c:pt idx="4">
                  <c:v>0.57</c:v>
                </c:pt>
                <c:pt idx="5">
                  <c:v>0.6</c:v>
                </c:pt>
                <c:pt idx="6">
                  <c:v>0.58</c:v>
                </c:pt>
                <c:pt idx="7">
                  <c:v>0.59</c:v>
                </c:pt>
                <c:pt idx="8">
                  <c:v>0.6</c:v>
                </c:pt>
                <c:pt idx="9">
                  <c:v>0.61</c:v>
                </c:pt>
                <c:pt idx="10">
                  <c:v>0.6</c:v>
                </c:pt>
              </c:numCache>
            </c:numRef>
          </c:val>
        </c:ser>
        <c:ser>
          <c:idx val="2"/>
          <c:order val="2"/>
          <c:tx>
            <c:strRef>
              <c:f>L2TP NS</c:f>
              <c:strCache>
                <c:ptCount val="1"/>
                <c:pt idx="0">
                  <c:v>L2TP NS</c:v>
                </c:pt>
              </c:strCache>
            </c:strRef>
          </c:tx>
          <c:spPr>
            <a:solidFill>
              <a:schemeClr val="accent3"/>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[工作簿1]Sheet1!$D$7:$D$17</c:f>
              <c:numCache>
                <c:formatCode>General</c:formatCode>
                <c:ptCount val="11"/>
                <c:pt idx="0">
                  <c:v>0.52</c:v>
                </c:pt>
                <c:pt idx="1">
                  <c:v>0.52</c:v>
                </c:pt>
                <c:pt idx="2">
                  <c:v>0.55</c:v>
                </c:pt>
                <c:pt idx="3">
                  <c:v>0.56</c:v>
                </c:pt>
                <c:pt idx="4">
                  <c:v>0.57</c:v>
                </c:pt>
                <c:pt idx="5">
                  <c:v>0.54</c:v>
                </c:pt>
                <c:pt idx="6">
                  <c:v>0.57</c:v>
                </c:pt>
                <c:pt idx="7">
                  <c:v>0.55</c:v>
                </c:pt>
                <c:pt idx="8">
                  <c:v>0.61</c:v>
                </c:pt>
                <c:pt idx="9">
                  <c:v>0.59</c:v>
                </c:pt>
                <c:pt idx="10">
                  <c:v>0.61</c:v>
                </c:pt>
              </c:numCache>
            </c:numRef>
          </c:val>
        </c:ser>
        <c:dLbls>
          <c:showLegendKey val="0"/>
          <c:showVal val="0"/>
          <c:showCatName val="0"/>
          <c:showSerName val="0"/>
          <c:showPercent val="0"/>
          <c:showBubbleSize val="0"/>
        </c:dLbls>
        <c:gapWidth val="160"/>
        <c:overlap val="-30"/>
        <c:axId val="1063491712"/>
        <c:axId val="1063510432"/>
      </c:barChart>
      <c:catAx>
        <c:axId val="106349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063510432"/>
        <c:crosses val="autoZero"/>
        <c:auto val="1"/>
        <c:lblAlgn val="ctr"/>
        <c:lblOffset val="100"/>
        <c:noMultiLvlLbl val="0"/>
      </c:catAx>
      <c:valAx>
        <c:axId val="106351043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063491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IPSec</a:t>
            </a:r>
            <a:r>
              <a:rPr lang="zh-CN" altLang="en-US" sz="1200"/>
              <a:t>隧道混合流量识别结果</a:t>
            </a:r>
            <a:endParaRPr lang="zh-CN" altLang="en-US" sz="1200"/>
          </a:p>
        </c:rich>
      </c:tx>
      <c:layout>
        <c:manualLayout>
          <c:xMode val="edge"/>
          <c:yMode val="edge"/>
          <c:x val="0.275062335958005"/>
          <c:y val="0.0464190787530739"/>
        </c:manualLayout>
      </c:layout>
      <c:overlay val="0"/>
      <c:spPr>
        <a:noFill/>
        <a:ln>
          <a:noFill/>
        </a:ln>
        <a:effectLst/>
      </c:spPr>
    </c:title>
    <c:autoTitleDeleted val="0"/>
    <c:plotArea>
      <c:layout/>
      <c:barChart>
        <c:barDir val="col"/>
        <c:grouping val="clustered"/>
        <c:varyColors val="0"/>
        <c:ser>
          <c:idx val="0"/>
          <c:order val="0"/>
          <c:tx>
            <c:strRef>
              <c:f>IPSec PS</c:f>
              <c:strCache>
                <c:ptCount val="1"/>
                <c:pt idx="0">
                  <c:v>IPSec PS</c:v>
                </c:pt>
              </c:strCache>
            </c:strRef>
          </c:tx>
          <c:spPr>
            <a:solidFill>
              <a:schemeClr val="accent1"/>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[工作簿1]Sheet1!$B$7:$B$17</c:f>
              <c:numCache>
                <c:formatCode>General</c:formatCode>
                <c:ptCount val="11"/>
                <c:pt idx="0">
                  <c:v>0.57</c:v>
                </c:pt>
                <c:pt idx="1">
                  <c:v>0.58</c:v>
                </c:pt>
                <c:pt idx="2">
                  <c:v>0.64</c:v>
                </c:pt>
                <c:pt idx="3">
                  <c:v>0.64</c:v>
                </c:pt>
                <c:pt idx="4">
                  <c:v>0.62</c:v>
                </c:pt>
                <c:pt idx="5">
                  <c:v>0.59</c:v>
                </c:pt>
                <c:pt idx="6">
                  <c:v>0.61</c:v>
                </c:pt>
                <c:pt idx="7">
                  <c:v>0.65</c:v>
                </c:pt>
                <c:pt idx="8">
                  <c:v>0.64</c:v>
                </c:pt>
                <c:pt idx="9">
                  <c:v>0.59</c:v>
                </c:pt>
                <c:pt idx="10">
                  <c:v>0.62</c:v>
                </c:pt>
              </c:numCache>
            </c:numRef>
          </c:val>
        </c:ser>
        <c:ser>
          <c:idx val="1"/>
          <c:order val="1"/>
          <c:tx>
            <c:strRef>
              <c:f>IPSec ZS</c:f>
              <c:strCache>
                <c:ptCount val="1"/>
                <c:pt idx="0">
                  <c:v>IPSec ZS</c:v>
                </c:pt>
              </c:strCache>
            </c:strRef>
          </c:tx>
          <c:spPr>
            <a:solidFill>
              <a:schemeClr val="accent2"/>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[工作簿1]Sheet1!$C$7:$C$17</c:f>
              <c:numCache>
                <c:formatCode>General</c:formatCode>
                <c:ptCount val="11"/>
                <c:pt idx="0">
                  <c:v>0.61</c:v>
                </c:pt>
                <c:pt idx="1">
                  <c:v>0.6</c:v>
                </c:pt>
                <c:pt idx="2">
                  <c:v>0.62</c:v>
                </c:pt>
                <c:pt idx="3">
                  <c:v>0.6</c:v>
                </c:pt>
                <c:pt idx="4">
                  <c:v>0.61</c:v>
                </c:pt>
                <c:pt idx="5">
                  <c:v>0.64</c:v>
                </c:pt>
                <c:pt idx="6">
                  <c:v>0.65</c:v>
                </c:pt>
                <c:pt idx="7">
                  <c:v>0.6</c:v>
                </c:pt>
                <c:pt idx="8">
                  <c:v>0.67</c:v>
                </c:pt>
                <c:pt idx="9">
                  <c:v>0.68</c:v>
                </c:pt>
                <c:pt idx="10">
                  <c:v>0.66</c:v>
                </c:pt>
              </c:numCache>
            </c:numRef>
          </c:val>
        </c:ser>
        <c:ser>
          <c:idx val="2"/>
          <c:order val="2"/>
          <c:tx>
            <c:strRef>
              <c:f>IPSec NS</c:f>
              <c:strCache>
                <c:ptCount val="1"/>
                <c:pt idx="0">
                  <c:v>IPSec NS</c:v>
                </c:pt>
              </c:strCache>
            </c:strRef>
          </c:tx>
          <c:spPr>
            <a:solidFill>
              <a:schemeClr val="accent3"/>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[工作簿1]Sheet1!$D$7:$D$17</c:f>
              <c:numCache>
                <c:formatCode>General</c:formatCode>
                <c:ptCount val="11"/>
                <c:pt idx="0">
                  <c:v>0.62</c:v>
                </c:pt>
                <c:pt idx="1">
                  <c:v>0.61</c:v>
                </c:pt>
                <c:pt idx="2">
                  <c:v>0.6</c:v>
                </c:pt>
                <c:pt idx="3">
                  <c:v>0.6</c:v>
                </c:pt>
                <c:pt idx="4">
                  <c:v>0.64</c:v>
                </c:pt>
                <c:pt idx="5">
                  <c:v>0.6</c:v>
                </c:pt>
                <c:pt idx="6">
                  <c:v>0.64</c:v>
                </c:pt>
                <c:pt idx="7">
                  <c:v>0.64</c:v>
                </c:pt>
                <c:pt idx="8">
                  <c:v>0.58</c:v>
                </c:pt>
                <c:pt idx="9">
                  <c:v>0.66</c:v>
                </c:pt>
                <c:pt idx="10">
                  <c:v>0.62</c:v>
                </c:pt>
              </c:numCache>
            </c:numRef>
          </c:val>
        </c:ser>
        <c:dLbls>
          <c:showLegendKey val="0"/>
          <c:showVal val="0"/>
          <c:showCatName val="0"/>
          <c:showSerName val="0"/>
          <c:showPercent val="0"/>
          <c:showBubbleSize val="0"/>
        </c:dLbls>
        <c:gapWidth val="160"/>
        <c:overlap val="-30"/>
        <c:axId val="1193874816"/>
        <c:axId val="1193889792"/>
      </c:barChart>
      <c:catAx>
        <c:axId val="119387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93889792"/>
        <c:crosses val="autoZero"/>
        <c:auto val="1"/>
        <c:lblAlgn val="ctr"/>
        <c:lblOffset val="100"/>
        <c:noMultiLvlLbl val="0"/>
      </c:catAx>
      <c:valAx>
        <c:axId val="119388979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93874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OpenVPN</a:t>
            </a:r>
            <a:r>
              <a:rPr lang="zh-CN" altLang="en-US" sz="1200"/>
              <a:t>隧道混合流量识别结果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SSL PS</c:f>
              <c:strCache>
                <c:ptCount val="1"/>
                <c:pt idx="0">
                  <c:v>SSL PS</c:v>
                </c:pt>
              </c:strCache>
            </c:strRef>
          </c:tx>
          <c:spPr>
            <a:solidFill>
              <a:schemeClr val="accent1"/>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[工作簿1]Sheet1!$B$7:$B$17</c:f>
              <c:numCache>
                <c:formatCode>General</c:formatCode>
                <c:ptCount val="11"/>
                <c:pt idx="0">
                  <c:v>0.85</c:v>
                </c:pt>
                <c:pt idx="1">
                  <c:v>0.85</c:v>
                </c:pt>
                <c:pt idx="2">
                  <c:v>0.82</c:v>
                </c:pt>
                <c:pt idx="3">
                  <c:v>0.83</c:v>
                </c:pt>
                <c:pt idx="4">
                  <c:v>0.83</c:v>
                </c:pt>
                <c:pt idx="5">
                  <c:v>0.81</c:v>
                </c:pt>
                <c:pt idx="6">
                  <c:v>0.82</c:v>
                </c:pt>
                <c:pt idx="7">
                  <c:v>0.84</c:v>
                </c:pt>
                <c:pt idx="8">
                  <c:v>0.82</c:v>
                </c:pt>
                <c:pt idx="9">
                  <c:v>0.82</c:v>
                </c:pt>
                <c:pt idx="10">
                  <c:v>0.81</c:v>
                </c:pt>
              </c:numCache>
            </c:numRef>
          </c:val>
        </c:ser>
        <c:ser>
          <c:idx val="1"/>
          <c:order val="1"/>
          <c:tx>
            <c:strRef>
              <c:f>SSL ZS</c:f>
              <c:strCache>
                <c:ptCount val="1"/>
                <c:pt idx="0">
                  <c:v>SSL ZS</c:v>
                </c:pt>
              </c:strCache>
            </c:strRef>
          </c:tx>
          <c:spPr>
            <a:solidFill>
              <a:schemeClr val="accent2"/>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[工作簿1]Sheet1!$C$7:$C$17</c:f>
              <c:numCache>
                <c:formatCode>General</c:formatCode>
                <c:ptCount val="11"/>
                <c:pt idx="0">
                  <c:v>0.83</c:v>
                </c:pt>
                <c:pt idx="1">
                  <c:v>0.81</c:v>
                </c:pt>
                <c:pt idx="2">
                  <c:v>0.83</c:v>
                </c:pt>
                <c:pt idx="3">
                  <c:v>0.84</c:v>
                </c:pt>
                <c:pt idx="4">
                  <c:v>0.83</c:v>
                </c:pt>
                <c:pt idx="5">
                  <c:v>0.82</c:v>
                </c:pt>
                <c:pt idx="6">
                  <c:v>0.82</c:v>
                </c:pt>
                <c:pt idx="7">
                  <c:v>0.79</c:v>
                </c:pt>
                <c:pt idx="8">
                  <c:v>0.83</c:v>
                </c:pt>
                <c:pt idx="9">
                  <c:v>0.81</c:v>
                </c:pt>
                <c:pt idx="10">
                  <c:v>0.81</c:v>
                </c:pt>
              </c:numCache>
            </c:numRef>
          </c:val>
        </c:ser>
        <c:ser>
          <c:idx val="2"/>
          <c:order val="2"/>
          <c:tx>
            <c:strRef>
              <c:f>SSL NS</c:f>
              <c:strCache>
                <c:ptCount val="1"/>
                <c:pt idx="0">
                  <c:v>SSL NS</c:v>
                </c:pt>
              </c:strCache>
            </c:strRef>
          </c:tx>
          <c:spPr>
            <a:solidFill>
              <a:schemeClr val="accent3"/>
            </a:solidFill>
            <a:ln>
              <a:noFill/>
            </a:ln>
            <a:effectLst/>
          </c:spPr>
          <c:invertIfNegative val="0"/>
          <c:dLbls>
            <c:delete val="1"/>
          </c:dLbls>
          <c:cat>
            <c:numRef>
              <c:f>[工作簿1]Sheet1!$A$7:$A$17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[工作簿1]Sheet1!$D$7:$D$17</c:f>
              <c:numCache>
                <c:formatCode>General</c:formatCode>
                <c:ptCount val="11"/>
                <c:pt idx="0">
                  <c:v>0.82</c:v>
                </c:pt>
                <c:pt idx="1">
                  <c:v>0.81</c:v>
                </c:pt>
                <c:pt idx="2">
                  <c:v>0.83</c:v>
                </c:pt>
                <c:pt idx="3">
                  <c:v>0.82</c:v>
                </c:pt>
                <c:pt idx="4">
                  <c:v>0.81</c:v>
                </c:pt>
                <c:pt idx="5">
                  <c:v>0.84</c:v>
                </c:pt>
                <c:pt idx="6">
                  <c:v>0.82</c:v>
                </c:pt>
                <c:pt idx="7">
                  <c:v>0.83</c:v>
                </c:pt>
                <c:pt idx="8">
                  <c:v>0.82</c:v>
                </c:pt>
                <c:pt idx="9">
                  <c:v>0.83</c:v>
                </c:pt>
                <c:pt idx="10">
                  <c:v>0.81</c:v>
                </c:pt>
              </c:numCache>
            </c:numRef>
          </c:val>
        </c:ser>
        <c:dLbls>
          <c:showLegendKey val="0"/>
          <c:showVal val="0"/>
          <c:showCatName val="0"/>
          <c:showSerName val="0"/>
          <c:showPercent val="0"/>
          <c:showBubbleSize val="0"/>
        </c:dLbls>
        <c:gapWidth val="160"/>
        <c:overlap val="-30"/>
        <c:axId val="434573360"/>
        <c:axId val="434575024"/>
      </c:barChart>
      <c:catAx>
        <c:axId val="43457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434575024"/>
        <c:crosses val="autoZero"/>
        <c:auto val="1"/>
        <c:lblAlgn val="ctr"/>
        <c:lblOffset val="100"/>
        <c:noMultiLvlLbl val="0"/>
      </c:catAx>
      <c:valAx>
        <c:axId val="43457502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4345733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SSH</a:t>
            </a:r>
            <a:r>
              <a:rPr lang="zh-CN" altLang="en-US" sz="1200"/>
              <a:t>隧道混合流量识别结果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SSH PS</c:f>
              <c:strCache>
                <c:ptCount val="1"/>
                <c:pt idx="0">
                  <c:v>SSH PS</c:v>
                </c:pt>
              </c:strCache>
            </c:strRef>
          </c:tx>
          <c:spPr>
            <a:solidFill>
              <a:schemeClr val="accent1"/>
            </a:solidFill>
            <a:ln>
              <a:noFill/>
            </a:ln>
            <a:effectLst/>
          </c:spPr>
          <c:invertIfNegative val="0"/>
          <c:dLbls>
            <c:delete val="1"/>
          </c:dLbls>
          <c:cat>
            <c:numRef>
              <c:f>[中期画图.xlsx]Sheet1!$C$157:$C$167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[中期画图.xlsx]Sheet1!$D$157:$D$167</c:f>
              <c:numCache>
                <c:formatCode>General</c:formatCode>
                <c:ptCount val="11"/>
                <c:pt idx="0">
                  <c:v>0.82</c:v>
                </c:pt>
                <c:pt idx="1">
                  <c:v>0.82</c:v>
                </c:pt>
                <c:pt idx="2">
                  <c:v>0.86</c:v>
                </c:pt>
                <c:pt idx="3">
                  <c:v>0.87</c:v>
                </c:pt>
                <c:pt idx="4">
                  <c:v>0.87</c:v>
                </c:pt>
                <c:pt idx="5">
                  <c:v>0.85</c:v>
                </c:pt>
                <c:pt idx="6">
                  <c:v>0.85</c:v>
                </c:pt>
                <c:pt idx="7">
                  <c:v>0.84</c:v>
                </c:pt>
                <c:pt idx="8">
                  <c:v>0.86</c:v>
                </c:pt>
                <c:pt idx="9">
                  <c:v>0.87</c:v>
                </c:pt>
                <c:pt idx="10">
                  <c:v>0.87</c:v>
                </c:pt>
              </c:numCache>
            </c:numRef>
          </c:val>
        </c:ser>
        <c:ser>
          <c:idx val="1"/>
          <c:order val="1"/>
          <c:tx>
            <c:strRef>
              <c:f>SSH ZS</c:f>
              <c:strCache>
                <c:ptCount val="1"/>
                <c:pt idx="0">
                  <c:v>SSH ZS</c:v>
                </c:pt>
              </c:strCache>
            </c:strRef>
          </c:tx>
          <c:spPr>
            <a:solidFill>
              <a:schemeClr val="accent2"/>
            </a:solidFill>
            <a:ln>
              <a:noFill/>
            </a:ln>
            <a:effectLst/>
          </c:spPr>
          <c:invertIfNegative val="0"/>
          <c:dLbls>
            <c:delete val="1"/>
          </c:dLbls>
          <c:cat>
            <c:numRef>
              <c:f>[中期画图.xlsx]Sheet1!$C$157:$C$167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[中期画图.xlsx]Sheet1!$E$157:$E$167</c:f>
              <c:numCache>
                <c:formatCode>General</c:formatCode>
                <c:ptCount val="11"/>
                <c:pt idx="0">
                  <c:v>0.81</c:v>
                </c:pt>
                <c:pt idx="1">
                  <c:v>0.85</c:v>
                </c:pt>
                <c:pt idx="2">
                  <c:v>0.86</c:v>
                </c:pt>
                <c:pt idx="3">
                  <c:v>0.88</c:v>
                </c:pt>
                <c:pt idx="4">
                  <c:v>0.89</c:v>
                </c:pt>
                <c:pt idx="5">
                  <c:v>0.87</c:v>
                </c:pt>
                <c:pt idx="6">
                  <c:v>0.86</c:v>
                </c:pt>
                <c:pt idx="7">
                  <c:v>0.84</c:v>
                </c:pt>
                <c:pt idx="8">
                  <c:v>0.86</c:v>
                </c:pt>
                <c:pt idx="9">
                  <c:v>0.86</c:v>
                </c:pt>
                <c:pt idx="10">
                  <c:v>0.89</c:v>
                </c:pt>
              </c:numCache>
            </c:numRef>
          </c:val>
        </c:ser>
        <c:ser>
          <c:idx val="2"/>
          <c:order val="2"/>
          <c:tx>
            <c:strRef>
              <c:f>SSH NS</c:f>
              <c:strCache>
                <c:ptCount val="1"/>
                <c:pt idx="0">
                  <c:v>SSH NS</c:v>
                </c:pt>
              </c:strCache>
            </c:strRef>
          </c:tx>
          <c:spPr>
            <a:solidFill>
              <a:schemeClr val="accent3"/>
            </a:solidFill>
            <a:ln>
              <a:noFill/>
            </a:ln>
            <a:effectLst/>
          </c:spPr>
          <c:invertIfNegative val="0"/>
          <c:dLbls>
            <c:delete val="1"/>
          </c:dLbls>
          <c:cat>
            <c:numRef>
              <c:f>[中期画图.xlsx]Sheet1!$C$157:$C$167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[中期画图.xlsx]Sheet1!$F$157:$F$167</c:f>
              <c:numCache>
                <c:formatCode>General</c:formatCode>
                <c:ptCount val="11"/>
                <c:pt idx="0">
                  <c:v>0.83</c:v>
                </c:pt>
                <c:pt idx="1">
                  <c:v>0.87</c:v>
                </c:pt>
                <c:pt idx="2">
                  <c:v>0</c:v>
                </c:pt>
                <c:pt idx="3">
                  <c:v>0.83</c:v>
                </c:pt>
                <c:pt idx="4">
                  <c:v>0.86</c:v>
                </c:pt>
                <c:pt idx="5">
                  <c:v>0.86</c:v>
                </c:pt>
                <c:pt idx="6">
                  <c:v>0.87</c:v>
                </c:pt>
                <c:pt idx="7">
                  <c:v>0.84</c:v>
                </c:pt>
                <c:pt idx="8">
                  <c:v>0.86</c:v>
                </c:pt>
                <c:pt idx="9">
                  <c:v>0.88</c:v>
                </c:pt>
                <c:pt idx="10">
                  <c:v>0.88</c:v>
                </c:pt>
              </c:numCache>
            </c:numRef>
          </c:val>
        </c:ser>
        <c:dLbls>
          <c:showLegendKey val="0"/>
          <c:showVal val="0"/>
          <c:showCatName val="0"/>
          <c:showSerName val="0"/>
          <c:showPercent val="0"/>
          <c:showBubbleSize val="0"/>
        </c:dLbls>
        <c:gapWidth val="219"/>
        <c:overlap val="-27"/>
        <c:axId val="1616495487"/>
        <c:axId val="1616496319"/>
      </c:barChart>
      <c:catAx>
        <c:axId val="1616495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616496319"/>
        <c:crosses val="autoZero"/>
        <c:auto val="1"/>
        <c:lblAlgn val="ctr"/>
        <c:lblOffset val="100"/>
        <c:noMultiLvlLbl val="0"/>
      </c:catAx>
      <c:valAx>
        <c:axId val="1616496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6164954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sz="1200"/>
              <a:t>IPSec</a:t>
            </a:r>
            <a:r>
              <a:rPr lang="zh-CN" altLang="en-US" sz="1200"/>
              <a:t>隧道混合流量识别结果</a:t>
            </a:r>
            <a:endParaRPr lang="zh-CN" altLang="en-US" sz="1200"/>
          </a:p>
        </c:rich>
      </c:tx>
      <c:layout>
        <c:manualLayout>
          <c:xMode val="edge"/>
          <c:yMode val="edge"/>
          <c:x val="0.271723772518545"/>
          <c:y val="0.038541357841684"/>
        </c:manualLayout>
      </c:layout>
      <c:overlay val="0"/>
      <c:spPr>
        <a:noFill/>
        <a:ln>
          <a:noFill/>
        </a:ln>
        <a:effectLst/>
      </c:spPr>
    </c:title>
    <c:autoTitleDeleted val="0"/>
    <c:plotArea>
      <c:layout/>
      <c:barChart>
        <c:barDir val="col"/>
        <c:grouping val="clustered"/>
        <c:varyColors val="0"/>
        <c:ser>
          <c:idx val="0"/>
          <c:order val="0"/>
          <c:tx>
            <c:strRef>
              <c:f>IPSec PS</c:f>
              <c:strCache>
                <c:ptCount val="1"/>
                <c:pt idx="0">
                  <c:v>IPSec PS</c:v>
                </c:pt>
              </c:strCache>
            </c:strRef>
          </c:tx>
          <c:spPr>
            <a:solidFill>
              <a:schemeClr val="accent1"/>
            </a:solidFill>
            <a:ln>
              <a:noFill/>
            </a:ln>
            <a:effectLst/>
          </c:spPr>
          <c:invertIfNegative val="0"/>
          <c:dLbls>
            <c:delete val="1"/>
          </c:dLbls>
          <c:cat>
            <c:numRef>
              <c:f>[中期画图.xlsx]Sheet1!$B$57:$B$67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[中期画图.xlsx]Sheet1!$C$57:$C$67</c:f>
              <c:numCache>
                <c:formatCode>General</c:formatCode>
                <c:ptCount val="11"/>
                <c:pt idx="0">
                  <c:v>0.61</c:v>
                </c:pt>
                <c:pt idx="1">
                  <c:v>0.59</c:v>
                </c:pt>
                <c:pt idx="2">
                  <c:v>0.61</c:v>
                </c:pt>
                <c:pt idx="3">
                  <c:v>0.62</c:v>
                </c:pt>
                <c:pt idx="4">
                  <c:v>0.65</c:v>
                </c:pt>
                <c:pt idx="5">
                  <c:v>0.65</c:v>
                </c:pt>
                <c:pt idx="6">
                  <c:v>0.6</c:v>
                </c:pt>
                <c:pt idx="7">
                  <c:v>0.66</c:v>
                </c:pt>
                <c:pt idx="8">
                  <c:v>0.66</c:v>
                </c:pt>
                <c:pt idx="9">
                  <c:v>0.61</c:v>
                </c:pt>
                <c:pt idx="10">
                  <c:v>0.63</c:v>
                </c:pt>
              </c:numCache>
            </c:numRef>
          </c:val>
        </c:ser>
        <c:ser>
          <c:idx val="1"/>
          <c:order val="1"/>
          <c:tx>
            <c:strRef>
              <c:f>IPSec ZS</c:f>
              <c:strCache>
                <c:ptCount val="1"/>
                <c:pt idx="0">
                  <c:v>IPSec ZS</c:v>
                </c:pt>
              </c:strCache>
            </c:strRef>
          </c:tx>
          <c:spPr>
            <a:solidFill>
              <a:schemeClr val="accent2"/>
            </a:solidFill>
            <a:ln>
              <a:noFill/>
            </a:ln>
            <a:effectLst/>
          </c:spPr>
          <c:invertIfNegative val="0"/>
          <c:dLbls>
            <c:delete val="1"/>
          </c:dLbls>
          <c:cat>
            <c:numRef>
              <c:f>[中期画图.xlsx]Sheet1!$B$57:$B$67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[中期画图.xlsx]Sheet1!$D$57:$D$67</c:f>
              <c:numCache>
                <c:formatCode>General</c:formatCode>
                <c:ptCount val="11"/>
                <c:pt idx="0">
                  <c:v>0.61</c:v>
                </c:pt>
                <c:pt idx="1">
                  <c:v>0.6</c:v>
                </c:pt>
                <c:pt idx="2">
                  <c:v>0.62</c:v>
                </c:pt>
                <c:pt idx="3">
                  <c:v>0.62</c:v>
                </c:pt>
                <c:pt idx="4">
                  <c:v>0.67</c:v>
                </c:pt>
                <c:pt idx="5">
                  <c:v>0.64</c:v>
                </c:pt>
                <c:pt idx="6">
                  <c:v>0.62</c:v>
                </c:pt>
                <c:pt idx="7">
                  <c:v>0.69</c:v>
                </c:pt>
                <c:pt idx="8">
                  <c:v>0.7</c:v>
                </c:pt>
                <c:pt idx="9">
                  <c:v>0.66</c:v>
                </c:pt>
                <c:pt idx="10">
                  <c:v>0.6</c:v>
                </c:pt>
              </c:numCache>
            </c:numRef>
          </c:val>
        </c:ser>
        <c:ser>
          <c:idx val="2"/>
          <c:order val="2"/>
          <c:tx>
            <c:strRef>
              <c:f>IPSec NS</c:f>
              <c:strCache>
                <c:ptCount val="1"/>
                <c:pt idx="0">
                  <c:v>IPSec NS</c:v>
                </c:pt>
              </c:strCache>
            </c:strRef>
          </c:tx>
          <c:spPr>
            <a:solidFill>
              <a:schemeClr val="accent3"/>
            </a:solidFill>
            <a:ln>
              <a:noFill/>
            </a:ln>
            <a:effectLst/>
          </c:spPr>
          <c:invertIfNegative val="0"/>
          <c:dLbls>
            <c:delete val="1"/>
          </c:dLbls>
          <c:cat>
            <c:numRef>
              <c:f>[中期画图.xlsx]Sheet1!$B$57:$B$67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[中期画图.xlsx]Sheet1!$E$57:$E$67</c:f>
              <c:numCache>
                <c:formatCode>General</c:formatCode>
                <c:ptCount val="11"/>
                <c:pt idx="0">
                  <c:v>0.62</c:v>
                </c:pt>
                <c:pt idx="1">
                  <c:v>0.61</c:v>
                </c:pt>
                <c:pt idx="2">
                  <c:v>0.59</c:v>
                </c:pt>
                <c:pt idx="3">
                  <c:v>0.62</c:v>
                </c:pt>
                <c:pt idx="4">
                  <c:v>0.61</c:v>
                </c:pt>
                <c:pt idx="5">
                  <c:v>0.56</c:v>
                </c:pt>
                <c:pt idx="6">
                  <c:v>0.66</c:v>
                </c:pt>
                <c:pt idx="7">
                  <c:v>0.62</c:v>
                </c:pt>
                <c:pt idx="8">
                  <c:v>0.64</c:v>
                </c:pt>
                <c:pt idx="9">
                  <c:v>0.66</c:v>
                </c:pt>
                <c:pt idx="10">
                  <c:v>0.6</c:v>
                </c:pt>
              </c:numCache>
            </c:numRef>
          </c:val>
        </c:ser>
        <c:dLbls>
          <c:showLegendKey val="0"/>
          <c:showVal val="0"/>
          <c:showCatName val="0"/>
          <c:showSerName val="0"/>
          <c:showPercent val="0"/>
          <c:showBubbleSize val="0"/>
        </c:dLbls>
        <c:gapWidth val="219"/>
        <c:overlap val="-27"/>
        <c:axId val="1418523296"/>
        <c:axId val="1418524128"/>
      </c:barChart>
      <c:catAx>
        <c:axId val="14185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418524128"/>
        <c:crosses val="autoZero"/>
        <c:auto val="1"/>
        <c:lblAlgn val="ctr"/>
        <c:lblOffset val="100"/>
        <c:noMultiLvlLbl val="0"/>
      </c:catAx>
      <c:valAx>
        <c:axId val="141852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4185232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L2TP</a:t>
            </a:r>
            <a:r>
              <a:rPr lang="zh-CN" altLang="en-US" sz="1200"/>
              <a:t>隧道混合流量分类</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L2TP PS</c:f>
              <c:strCache>
                <c:ptCount val="1"/>
                <c:pt idx="0">
                  <c:v>L2TP PS</c:v>
                </c:pt>
              </c:strCache>
            </c:strRef>
          </c:tx>
          <c:spPr>
            <a:solidFill>
              <a:schemeClr val="accent1"/>
            </a:solidFill>
            <a:ln>
              <a:noFill/>
            </a:ln>
            <a:effectLst/>
          </c:spPr>
          <c:invertIfNegative val="0"/>
          <c:dLbls>
            <c:delete val="1"/>
          </c:dLbls>
          <c:cat>
            <c:numRef>
              <c:f>[中期画图.xlsx]Sheet1!$C$90:$C$100</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[中期画图.xlsx]Sheet1!$D$90:$D$100</c:f>
              <c:numCache>
                <c:formatCode>General</c:formatCode>
                <c:ptCount val="11"/>
                <c:pt idx="0">
                  <c:v>0.51</c:v>
                </c:pt>
                <c:pt idx="1">
                  <c:v>0.56</c:v>
                </c:pt>
                <c:pt idx="2">
                  <c:v>0.51</c:v>
                </c:pt>
                <c:pt idx="3">
                  <c:v>0.59</c:v>
                </c:pt>
                <c:pt idx="4">
                  <c:v>0.59</c:v>
                </c:pt>
                <c:pt idx="5">
                  <c:v>0.54</c:v>
                </c:pt>
                <c:pt idx="6">
                  <c:v>0.51</c:v>
                </c:pt>
                <c:pt idx="7">
                  <c:v>0.6</c:v>
                </c:pt>
                <c:pt idx="8">
                  <c:v>0.58</c:v>
                </c:pt>
                <c:pt idx="9">
                  <c:v>0.62</c:v>
                </c:pt>
                <c:pt idx="10">
                  <c:v>0.64</c:v>
                </c:pt>
              </c:numCache>
            </c:numRef>
          </c:val>
        </c:ser>
        <c:ser>
          <c:idx val="1"/>
          <c:order val="1"/>
          <c:tx>
            <c:strRef>
              <c:f>L2TP ZS</c:f>
              <c:strCache>
                <c:ptCount val="1"/>
                <c:pt idx="0">
                  <c:v>L2TP ZS</c:v>
                </c:pt>
              </c:strCache>
            </c:strRef>
          </c:tx>
          <c:spPr>
            <a:solidFill>
              <a:schemeClr val="accent2"/>
            </a:solidFill>
            <a:ln>
              <a:noFill/>
            </a:ln>
            <a:effectLst/>
          </c:spPr>
          <c:invertIfNegative val="0"/>
          <c:dLbls>
            <c:delete val="1"/>
          </c:dLbls>
          <c:cat>
            <c:numRef>
              <c:f>[中期画图.xlsx]Sheet1!$C$90:$C$100</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[中期画图.xlsx]Sheet1!$E$90:$E$100</c:f>
              <c:numCache>
                <c:formatCode>General</c:formatCode>
                <c:ptCount val="11"/>
                <c:pt idx="0">
                  <c:v>0.56</c:v>
                </c:pt>
                <c:pt idx="1">
                  <c:v>0.56</c:v>
                </c:pt>
                <c:pt idx="2">
                  <c:v>0.54</c:v>
                </c:pt>
                <c:pt idx="3">
                  <c:v>0.57</c:v>
                </c:pt>
                <c:pt idx="4">
                  <c:v>0.64</c:v>
                </c:pt>
                <c:pt idx="5">
                  <c:v>0.59</c:v>
                </c:pt>
                <c:pt idx="6">
                  <c:v>0.63</c:v>
                </c:pt>
                <c:pt idx="7">
                  <c:v>0.63</c:v>
                </c:pt>
                <c:pt idx="8">
                  <c:v>0.6</c:v>
                </c:pt>
                <c:pt idx="9">
                  <c:v>0.59</c:v>
                </c:pt>
                <c:pt idx="10">
                  <c:v>0.6</c:v>
                </c:pt>
              </c:numCache>
            </c:numRef>
          </c:val>
        </c:ser>
        <c:ser>
          <c:idx val="2"/>
          <c:order val="2"/>
          <c:tx>
            <c:strRef>
              <c:f>L2TP NS</c:f>
              <c:strCache>
                <c:ptCount val="1"/>
                <c:pt idx="0">
                  <c:v>L2TP NS</c:v>
                </c:pt>
              </c:strCache>
            </c:strRef>
          </c:tx>
          <c:spPr>
            <a:solidFill>
              <a:schemeClr val="accent3"/>
            </a:solidFill>
            <a:ln>
              <a:noFill/>
            </a:ln>
            <a:effectLst/>
          </c:spPr>
          <c:invertIfNegative val="0"/>
          <c:dLbls>
            <c:delete val="1"/>
          </c:dLbls>
          <c:cat>
            <c:numRef>
              <c:f>[中期画图.xlsx]Sheet1!$C$90:$C$100</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[中期画图.xlsx]Sheet1!$F$90:$F$100</c:f>
              <c:numCache>
                <c:formatCode>General</c:formatCode>
                <c:ptCount val="11"/>
                <c:pt idx="0">
                  <c:v>0.55</c:v>
                </c:pt>
                <c:pt idx="1">
                  <c:v>0.57</c:v>
                </c:pt>
                <c:pt idx="2">
                  <c:v>0.54</c:v>
                </c:pt>
                <c:pt idx="3">
                  <c:v>0.59</c:v>
                </c:pt>
                <c:pt idx="4">
                  <c:v>0.61</c:v>
                </c:pt>
                <c:pt idx="5">
                  <c:v>0.58</c:v>
                </c:pt>
                <c:pt idx="6">
                  <c:v>0.62</c:v>
                </c:pt>
                <c:pt idx="7">
                  <c:v>0.58</c:v>
                </c:pt>
                <c:pt idx="8">
                  <c:v>0.59</c:v>
                </c:pt>
                <c:pt idx="9">
                  <c:v>0.61</c:v>
                </c:pt>
                <c:pt idx="10">
                  <c:v>0.61</c:v>
                </c:pt>
              </c:numCache>
            </c:numRef>
          </c:val>
        </c:ser>
        <c:dLbls>
          <c:showLegendKey val="0"/>
          <c:showVal val="0"/>
          <c:showCatName val="0"/>
          <c:showSerName val="0"/>
          <c:showPercent val="0"/>
          <c:showBubbleSize val="0"/>
        </c:dLbls>
        <c:gapWidth val="219"/>
        <c:overlap val="-27"/>
        <c:axId val="1752385519"/>
        <c:axId val="1752393007"/>
      </c:barChart>
      <c:catAx>
        <c:axId val="1752385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752393007"/>
        <c:crosses val="autoZero"/>
        <c:auto val="1"/>
        <c:lblAlgn val="ctr"/>
        <c:lblOffset val="100"/>
        <c:noMultiLvlLbl val="0"/>
      </c:catAx>
      <c:valAx>
        <c:axId val="1752393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7523855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OpenVPN</a:t>
            </a:r>
            <a:r>
              <a:rPr lang="zh-CN" altLang="en-US" sz="1200"/>
              <a:t>隧道混合流量分类结果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SSL  PS</c:f>
              <c:strCache>
                <c:ptCount val="1"/>
                <c:pt idx="0">
                  <c:v>SSL  PS</c:v>
                </c:pt>
              </c:strCache>
            </c:strRef>
          </c:tx>
          <c:spPr>
            <a:solidFill>
              <a:schemeClr val="accent1"/>
            </a:solidFill>
            <a:ln>
              <a:noFill/>
            </a:ln>
            <a:effectLst/>
          </c:spPr>
          <c:invertIfNegative val="0"/>
          <c:dLbls>
            <c:delete val="1"/>
          </c:dLbls>
          <c:cat>
            <c:numRef>
              <c:f>[中期画图.xlsx]Sheet1!$C$114:$C$124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[中期画图.xlsx]Sheet1!$D$114:$D$124</c:f>
              <c:numCache>
                <c:formatCode>General</c:formatCode>
                <c:ptCount val="11"/>
                <c:pt idx="0">
                  <c:v>0.79</c:v>
                </c:pt>
                <c:pt idx="1">
                  <c:v>0.8</c:v>
                </c:pt>
                <c:pt idx="2">
                  <c:v>0.83</c:v>
                </c:pt>
                <c:pt idx="3">
                  <c:v>0.82</c:v>
                </c:pt>
                <c:pt idx="4">
                  <c:v>0.8</c:v>
                </c:pt>
                <c:pt idx="5">
                  <c:v>0.82</c:v>
                </c:pt>
                <c:pt idx="6">
                  <c:v>0.82</c:v>
                </c:pt>
                <c:pt idx="7">
                  <c:v>0.85</c:v>
                </c:pt>
                <c:pt idx="8">
                  <c:v>0.83</c:v>
                </c:pt>
                <c:pt idx="9">
                  <c:v>0.82</c:v>
                </c:pt>
                <c:pt idx="10">
                  <c:v>0.8</c:v>
                </c:pt>
              </c:numCache>
            </c:numRef>
          </c:val>
        </c:ser>
        <c:ser>
          <c:idx val="1"/>
          <c:order val="1"/>
          <c:tx>
            <c:strRef>
              <c:f>SSL ZS</c:f>
              <c:strCache>
                <c:ptCount val="1"/>
                <c:pt idx="0">
                  <c:v>SSL ZS</c:v>
                </c:pt>
              </c:strCache>
            </c:strRef>
          </c:tx>
          <c:spPr>
            <a:solidFill>
              <a:schemeClr val="accent2"/>
            </a:solidFill>
            <a:ln>
              <a:noFill/>
            </a:ln>
            <a:effectLst/>
          </c:spPr>
          <c:invertIfNegative val="0"/>
          <c:dLbls>
            <c:delete val="1"/>
          </c:dLbls>
          <c:cat>
            <c:numRef>
              <c:f>[中期画图.xlsx]Sheet1!$C$114:$C$124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[中期画图.xlsx]Sheet1!$E$114:$E$124</c:f>
              <c:numCache>
                <c:formatCode>General</c:formatCode>
                <c:ptCount val="11"/>
                <c:pt idx="0">
                  <c:v>0.84</c:v>
                </c:pt>
                <c:pt idx="1">
                  <c:v>0.82</c:v>
                </c:pt>
                <c:pt idx="2">
                  <c:v>0.8</c:v>
                </c:pt>
                <c:pt idx="3">
                  <c:v>0.82</c:v>
                </c:pt>
                <c:pt idx="4">
                  <c:v>0.81</c:v>
                </c:pt>
                <c:pt idx="5">
                  <c:v>0.84</c:v>
                </c:pt>
                <c:pt idx="6">
                  <c:v>0.82</c:v>
                </c:pt>
                <c:pt idx="7">
                  <c:v>0.83</c:v>
                </c:pt>
                <c:pt idx="8">
                  <c:v>0.82</c:v>
                </c:pt>
                <c:pt idx="9">
                  <c:v>0.82</c:v>
                </c:pt>
                <c:pt idx="10">
                  <c:v>0.84</c:v>
                </c:pt>
              </c:numCache>
            </c:numRef>
          </c:val>
        </c:ser>
        <c:ser>
          <c:idx val="2"/>
          <c:order val="2"/>
          <c:tx>
            <c:strRef>
              <c:f>SSL NS</c:f>
              <c:strCache>
                <c:ptCount val="1"/>
                <c:pt idx="0">
                  <c:v>SSL NS</c:v>
                </c:pt>
              </c:strCache>
            </c:strRef>
          </c:tx>
          <c:spPr>
            <a:solidFill>
              <a:schemeClr val="accent3"/>
            </a:solidFill>
            <a:ln>
              <a:noFill/>
            </a:ln>
            <a:effectLst/>
          </c:spPr>
          <c:invertIfNegative val="0"/>
          <c:dLbls>
            <c:delete val="1"/>
          </c:dLbls>
          <c:cat>
            <c:numRef>
              <c:f>[中期画图.xlsx]Sheet1!$C$114:$C$124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[中期画图.xlsx]Sheet1!$F$114:$F$124</c:f>
              <c:numCache>
                <c:formatCode>General</c:formatCode>
                <c:ptCount val="11"/>
                <c:pt idx="0">
                  <c:v>0.82</c:v>
                </c:pt>
                <c:pt idx="1">
                  <c:v>0.84</c:v>
                </c:pt>
                <c:pt idx="2">
                  <c:v>0.83</c:v>
                </c:pt>
                <c:pt idx="3">
                  <c:v>0.82</c:v>
                </c:pt>
                <c:pt idx="4">
                  <c:v>0.8</c:v>
                </c:pt>
                <c:pt idx="5">
                  <c:v>0.8</c:v>
                </c:pt>
                <c:pt idx="6">
                  <c:v>0.82</c:v>
                </c:pt>
                <c:pt idx="7">
                  <c:v>0.82</c:v>
                </c:pt>
                <c:pt idx="8">
                  <c:v>0.78</c:v>
                </c:pt>
                <c:pt idx="9">
                  <c:v>0.8</c:v>
                </c:pt>
                <c:pt idx="10">
                  <c:v>0.81</c:v>
                </c:pt>
              </c:numCache>
            </c:numRef>
          </c:val>
        </c:ser>
        <c:dLbls>
          <c:showLegendKey val="0"/>
          <c:showVal val="0"/>
          <c:showCatName val="0"/>
          <c:showSerName val="0"/>
          <c:showPercent val="0"/>
          <c:showBubbleSize val="0"/>
        </c:dLbls>
        <c:gapWidth val="219"/>
        <c:overlap val="-27"/>
        <c:axId val="1757447151"/>
        <c:axId val="1757436335"/>
      </c:barChart>
      <c:catAx>
        <c:axId val="1757447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7436335"/>
        <c:crosses val="autoZero"/>
        <c:auto val="1"/>
        <c:lblAlgn val="ctr"/>
        <c:lblOffset val="100"/>
        <c:noMultiLvlLbl val="0"/>
      </c:catAx>
      <c:valAx>
        <c:axId val="1757436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744715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SSH</a:t>
            </a:r>
            <a:r>
              <a:rPr lang="zh-CN" altLang="en-US" sz="1200"/>
              <a:t>隧道混合流量分类结果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SSH PS</c:f>
              <c:strCache>
                <c:ptCount val="1"/>
                <c:pt idx="0">
                  <c:v>SSH PS</c:v>
                </c:pt>
              </c:strCache>
            </c:strRef>
          </c:tx>
          <c:spPr>
            <a:solidFill>
              <a:schemeClr val="accent1"/>
            </a:solidFill>
            <a:ln>
              <a:noFill/>
            </a:ln>
            <a:effectLst/>
          </c:spPr>
          <c:invertIfNegative val="0"/>
          <c:dLbls>
            <c:delete val="1"/>
          </c:dLbls>
          <c:cat>
            <c:numRef>
              <c:f>'[中期画图 (version 1).xlsx]Sheet1'!$C$177:$C$187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1).xlsx]Sheet1'!$D$177:$D$187</c:f>
              <c:numCache>
                <c:formatCode>General</c:formatCode>
                <c:ptCount val="11"/>
                <c:pt idx="0">
                  <c:v>0.86</c:v>
                </c:pt>
                <c:pt idx="1">
                  <c:v>0.83</c:v>
                </c:pt>
                <c:pt idx="2">
                  <c:v>0.85</c:v>
                </c:pt>
                <c:pt idx="3">
                  <c:v>0.85</c:v>
                </c:pt>
                <c:pt idx="4">
                  <c:v>0.85</c:v>
                </c:pt>
                <c:pt idx="5">
                  <c:v>0.85</c:v>
                </c:pt>
                <c:pt idx="6">
                  <c:v>0.82</c:v>
                </c:pt>
                <c:pt idx="7">
                  <c:v>0.85</c:v>
                </c:pt>
                <c:pt idx="8">
                  <c:v>0.86</c:v>
                </c:pt>
                <c:pt idx="9">
                  <c:v>0.85</c:v>
                </c:pt>
                <c:pt idx="10">
                  <c:v>0.88</c:v>
                </c:pt>
              </c:numCache>
            </c:numRef>
          </c:val>
        </c:ser>
        <c:ser>
          <c:idx val="1"/>
          <c:order val="1"/>
          <c:tx>
            <c:strRef>
              <c:f>SSH ZS</c:f>
              <c:strCache>
                <c:ptCount val="1"/>
                <c:pt idx="0">
                  <c:v>SSH ZS</c:v>
                </c:pt>
              </c:strCache>
            </c:strRef>
          </c:tx>
          <c:spPr>
            <a:solidFill>
              <a:schemeClr val="accent2"/>
            </a:solidFill>
            <a:ln>
              <a:noFill/>
            </a:ln>
            <a:effectLst/>
          </c:spPr>
          <c:invertIfNegative val="0"/>
          <c:dLbls>
            <c:delete val="1"/>
          </c:dLbls>
          <c:cat>
            <c:numRef>
              <c:f>'[中期画图 (version 1).xlsx]Sheet1'!$C$177:$C$187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1).xlsx]Sheet1'!$E$177:$E$187</c:f>
              <c:numCache>
                <c:formatCode>General</c:formatCode>
                <c:ptCount val="11"/>
                <c:pt idx="0">
                  <c:v>0.86</c:v>
                </c:pt>
                <c:pt idx="1">
                  <c:v>0.86</c:v>
                </c:pt>
                <c:pt idx="2">
                  <c:v>0.89</c:v>
                </c:pt>
                <c:pt idx="3">
                  <c:v>0.85</c:v>
                </c:pt>
                <c:pt idx="4">
                  <c:v>0.83</c:v>
                </c:pt>
                <c:pt idx="5">
                  <c:v>0.84</c:v>
                </c:pt>
                <c:pt idx="6">
                  <c:v>0.86</c:v>
                </c:pt>
                <c:pt idx="7">
                  <c:v>0.85</c:v>
                </c:pt>
                <c:pt idx="8">
                  <c:v>0.86</c:v>
                </c:pt>
                <c:pt idx="9">
                  <c:v>0.87</c:v>
                </c:pt>
                <c:pt idx="10">
                  <c:v>0.85</c:v>
                </c:pt>
              </c:numCache>
            </c:numRef>
          </c:val>
        </c:ser>
        <c:ser>
          <c:idx val="2"/>
          <c:order val="2"/>
          <c:tx>
            <c:strRef>
              <c:f>SSH NS</c:f>
              <c:strCache>
                <c:ptCount val="1"/>
                <c:pt idx="0">
                  <c:v>SSH NS</c:v>
                </c:pt>
              </c:strCache>
            </c:strRef>
          </c:tx>
          <c:spPr>
            <a:solidFill>
              <a:schemeClr val="accent3"/>
            </a:solidFill>
            <a:ln>
              <a:noFill/>
            </a:ln>
            <a:effectLst/>
          </c:spPr>
          <c:invertIfNegative val="0"/>
          <c:dLbls>
            <c:delete val="1"/>
          </c:dLbls>
          <c:cat>
            <c:numRef>
              <c:f>'[中期画图 (version 1).xlsx]Sheet1'!$C$177:$C$187</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1).xlsx]Sheet1'!$F$177:$F$187</c:f>
              <c:numCache>
                <c:formatCode>General</c:formatCode>
                <c:ptCount val="11"/>
                <c:pt idx="0">
                  <c:v>0.84</c:v>
                </c:pt>
                <c:pt idx="1">
                  <c:v>0.85</c:v>
                </c:pt>
                <c:pt idx="2">
                  <c:v>0.82</c:v>
                </c:pt>
                <c:pt idx="3">
                  <c:v>0.85</c:v>
                </c:pt>
                <c:pt idx="4">
                  <c:v>0.86</c:v>
                </c:pt>
                <c:pt idx="5">
                  <c:v>0.87</c:v>
                </c:pt>
                <c:pt idx="6">
                  <c:v>0.85</c:v>
                </c:pt>
                <c:pt idx="7">
                  <c:v>0.87</c:v>
                </c:pt>
                <c:pt idx="8">
                  <c:v>0.86</c:v>
                </c:pt>
                <c:pt idx="9">
                  <c:v>0.85</c:v>
                </c:pt>
                <c:pt idx="10">
                  <c:v>0.86</c:v>
                </c:pt>
              </c:numCache>
            </c:numRef>
          </c:val>
        </c:ser>
        <c:dLbls>
          <c:showLegendKey val="0"/>
          <c:showVal val="0"/>
          <c:showCatName val="0"/>
          <c:showSerName val="0"/>
          <c:showPercent val="0"/>
          <c:showBubbleSize val="0"/>
        </c:dLbls>
        <c:gapWidth val="219"/>
        <c:overlap val="-27"/>
        <c:axId val="1752418799"/>
        <c:axId val="1752413391"/>
      </c:barChart>
      <c:catAx>
        <c:axId val="1752418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2413391"/>
        <c:crosses val="autoZero"/>
        <c:auto val="1"/>
        <c:lblAlgn val="ctr"/>
        <c:lblOffset val="100"/>
        <c:noMultiLvlLbl val="0"/>
      </c:catAx>
      <c:valAx>
        <c:axId val="1752413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241879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000"/>
              <a:t>0%</a:t>
            </a:r>
            <a:r>
              <a:rPr lang="zh-CN" altLang="en-US" sz="1000"/>
              <a:t>重叠率下隧道混合流量的识别结果</a:t>
            </a:r>
            <a:endParaRPr lang="zh-CN" altLang="en-US" sz="1000"/>
          </a:p>
        </c:rich>
      </c:tx>
      <c:layout/>
      <c:overlay val="0"/>
      <c:spPr>
        <a:noFill/>
        <a:ln>
          <a:noFill/>
        </a:ln>
        <a:effectLst/>
      </c:spPr>
    </c:title>
    <c:autoTitleDeleted val="0"/>
    <c:plotArea>
      <c:layout/>
      <c:barChart>
        <c:barDir val="bar"/>
        <c:grouping val="clustered"/>
        <c:varyColors val="0"/>
        <c:ser>
          <c:idx val="0"/>
          <c:order val="0"/>
          <c:tx>
            <c:strRef>
              <c:f>第一个应用</c:f>
              <c:strCache>
                <c:ptCount val="1"/>
                <c:pt idx="0">
                  <c:v>第一个应用</c:v>
                </c:pt>
              </c:strCache>
            </c:strRef>
          </c:tx>
          <c:spPr>
            <a:solidFill>
              <a:schemeClr val="accent3">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[工作簿1]Sheet1!$B$4:$B$8</c:f>
              <c:numCache>
                <c:formatCode>General</c:formatCode>
                <c:ptCount val="5"/>
                <c:pt idx="0">
                  <c:v>0.87</c:v>
                </c:pt>
                <c:pt idx="1">
                  <c:v>0.87</c:v>
                </c:pt>
                <c:pt idx="2">
                  <c:v>0.85</c:v>
                </c:pt>
                <c:pt idx="3">
                  <c:v>0.87</c:v>
                </c:pt>
                <c:pt idx="4">
                  <c:v>0.84</c:v>
                </c:pt>
              </c:numCache>
            </c:numRef>
          </c:val>
        </c:ser>
        <c:ser>
          <c:idx val="1"/>
          <c:order val="1"/>
          <c:tx>
            <c:strRef>
              <c:f>第二个应用</c:f>
              <c:strCache>
                <c:ptCount val="1"/>
                <c:pt idx="0">
                  <c:v>第二个应用</c:v>
                </c:pt>
              </c:strCache>
            </c:strRef>
          </c:tx>
          <c:spPr>
            <a:solidFill>
              <a:schemeClr val="accent6">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[工作簿1]Sheet1!$C$4:$C$8</c:f>
              <c:numCache>
                <c:formatCode>General</c:formatCode>
                <c:ptCount val="5"/>
                <c:pt idx="0">
                  <c:v>0.84</c:v>
                </c:pt>
                <c:pt idx="1">
                  <c:v>0.84</c:v>
                </c:pt>
                <c:pt idx="2">
                  <c:v>0.84</c:v>
                </c:pt>
                <c:pt idx="3">
                  <c:v>0.74</c:v>
                </c:pt>
                <c:pt idx="4">
                  <c:v>0.71</c:v>
                </c:pt>
              </c:numCache>
            </c:numRef>
          </c:val>
        </c:ser>
        <c:dLbls>
          <c:showLegendKey val="0"/>
          <c:showVal val="0"/>
          <c:showCatName val="0"/>
          <c:showSerName val="0"/>
          <c:showPercent val="0"/>
          <c:showBubbleSize val="0"/>
        </c:dLbls>
        <c:gapWidth val="182"/>
        <c:axId val="1422475424"/>
        <c:axId val="1422477504"/>
      </c:barChart>
      <c:catAx>
        <c:axId val="1422475424"/>
        <c:scaling>
          <c:orientation val="minMax"/>
        </c:scaling>
        <c:delete val="0"/>
        <c:axPos val="l"/>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900"/>
                  <a:t>置信度</a:t>
                </a:r>
                <a:endParaRPr lang="zh-CN" altLang="en-US" sz="900"/>
              </a:p>
            </c:rich>
          </c:tx>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22477504"/>
        <c:crosses val="autoZero"/>
        <c:auto val="1"/>
        <c:lblAlgn val="ctr"/>
        <c:lblOffset val="100"/>
        <c:noMultiLvlLbl val="0"/>
      </c:catAx>
      <c:valAx>
        <c:axId val="14224775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准确率</a:t>
                </a:r>
                <a:endParaRPr lang="zh-CN"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22475424"/>
        <c:crosses val="autoZero"/>
        <c:crossBetween val="between"/>
      </c:valAx>
      <c:spPr>
        <a:noFill/>
        <a:ln>
          <a:noFill/>
        </a:ln>
        <a:effectLst/>
      </c:spPr>
    </c:plotArea>
    <c:legend>
      <c:legendPos val="b"/>
      <c:layout>
        <c:manualLayout>
          <c:xMode val="edge"/>
          <c:yMode val="edge"/>
          <c:x val="0.314297800338409"/>
          <c:y val="0.81996140060656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100"/>
              <a:t>L2TP</a:t>
            </a:r>
            <a:r>
              <a:rPr lang="zh-CN" altLang="en-US" sz="1100"/>
              <a:t>隧道混合流量分类结果</a:t>
            </a:r>
            <a:endParaRPr lang="zh-CN" altLang="en-US" sz="1100"/>
          </a:p>
        </c:rich>
      </c:tx>
      <c:layout/>
      <c:overlay val="0"/>
      <c:spPr>
        <a:noFill/>
        <a:ln>
          <a:noFill/>
        </a:ln>
        <a:effectLst/>
      </c:spPr>
    </c:title>
    <c:autoTitleDeleted val="0"/>
    <c:plotArea>
      <c:layout/>
      <c:barChart>
        <c:barDir val="col"/>
        <c:grouping val="clustered"/>
        <c:varyColors val="0"/>
        <c:ser>
          <c:idx val="0"/>
          <c:order val="0"/>
          <c:tx>
            <c:strRef>
              <c:f>L2TP PS</c:f>
              <c:strCache>
                <c:ptCount val="1"/>
                <c:pt idx="0">
                  <c:v>L2TP PS</c:v>
                </c:pt>
              </c:strCache>
            </c:strRef>
          </c:tx>
          <c:spPr>
            <a:solidFill>
              <a:schemeClr val="accent1"/>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[中期画图.xlsx]Sheet1!$C$73:$C$83</c:f>
              <c:numCache>
                <c:formatCode>General</c:formatCode>
                <c:ptCount val="11"/>
                <c:pt idx="0">
                  <c:v>0.92</c:v>
                </c:pt>
                <c:pt idx="1">
                  <c:v>0.89</c:v>
                </c:pt>
                <c:pt idx="2">
                  <c:v>0.88</c:v>
                </c:pt>
                <c:pt idx="3">
                  <c:v>0.9</c:v>
                </c:pt>
                <c:pt idx="4">
                  <c:v>0.9</c:v>
                </c:pt>
                <c:pt idx="5">
                  <c:v>0.93</c:v>
                </c:pt>
                <c:pt idx="6">
                  <c:v>0.91</c:v>
                </c:pt>
                <c:pt idx="7">
                  <c:v>0.88</c:v>
                </c:pt>
                <c:pt idx="8">
                  <c:v>0.89</c:v>
                </c:pt>
                <c:pt idx="9">
                  <c:v>0.91</c:v>
                </c:pt>
                <c:pt idx="10">
                  <c:v>0.9</c:v>
                </c:pt>
              </c:numCache>
            </c:numRef>
          </c:val>
        </c:ser>
        <c:ser>
          <c:idx val="1"/>
          <c:order val="1"/>
          <c:tx>
            <c:strRef>
              <c:f>L2TP ZS</c:f>
              <c:strCache>
                <c:ptCount val="1"/>
                <c:pt idx="0">
                  <c:v>L2TP ZS</c:v>
                </c:pt>
              </c:strCache>
            </c:strRef>
          </c:tx>
          <c:spPr>
            <a:solidFill>
              <a:schemeClr val="accent2"/>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[中期画图.xlsx]Sheet1!$D$73:$D$83</c:f>
              <c:numCache>
                <c:formatCode>General</c:formatCode>
                <c:ptCount val="11"/>
                <c:pt idx="0">
                  <c:v>0.88</c:v>
                </c:pt>
                <c:pt idx="1">
                  <c:v>0.89</c:v>
                </c:pt>
                <c:pt idx="2">
                  <c:v>0.88</c:v>
                </c:pt>
                <c:pt idx="3">
                  <c:v>0.9</c:v>
                </c:pt>
                <c:pt idx="4">
                  <c:v>0.89</c:v>
                </c:pt>
                <c:pt idx="5">
                  <c:v>0.9</c:v>
                </c:pt>
                <c:pt idx="6">
                  <c:v>0.93</c:v>
                </c:pt>
                <c:pt idx="7">
                  <c:v>0.9</c:v>
                </c:pt>
                <c:pt idx="8">
                  <c:v>0.9</c:v>
                </c:pt>
                <c:pt idx="9">
                  <c:v>0.91</c:v>
                </c:pt>
                <c:pt idx="10">
                  <c:v>0.93</c:v>
                </c:pt>
              </c:numCache>
            </c:numRef>
          </c:val>
        </c:ser>
        <c:ser>
          <c:idx val="2"/>
          <c:order val="2"/>
          <c:tx>
            <c:strRef>
              <c:f>L2TP NS</c:f>
              <c:strCache>
                <c:ptCount val="1"/>
                <c:pt idx="0">
                  <c:v>L2TP NS</c:v>
                </c:pt>
              </c:strCache>
            </c:strRef>
          </c:tx>
          <c:spPr>
            <a:solidFill>
              <a:schemeClr val="accent3"/>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[中期画图.xlsx]Sheet1!$E$73:$E$83</c:f>
              <c:numCache>
                <c:formatCode>General</c:formatCode>
                <c:ptCount val="11"/>
                <c:pt idx="0">
                  <c:v>0.89</c:v>
                </c:pt>
                <c:pt idx="1">
                  <c:v>0.9</c:v>
                </c:pt>
                <c:pt idx="2">
                  <c:v>0.9</c:v>
                </c:pt>
                <c:pt idx="3">
                  <c:v>0.88</c:v>
                </c:pt>
                <c:pt idx="4">
                  <c:v>0.91</c:v>
                </c:pt>
                <c:pt idx="5">
                  <c:v>0.93</c:v>
                </c:pt>
                <c:pt idx="6">
                  <c:v>0.88</c:v>
                </c:pt>
                <c:pt idx="7">
                  <c:v>0.93</c:v>
                </c:pt>
                <c:pt idx="8">
                  <c:v>0.93</c:v>
                </c:pt>
                <c:pt idx="9">
                  <c:v>0.92</c:v>
                </c:pt>
                <c:pt idx="10">
                  <c:v>0.92</c:v>
                </c:pt>
              </c:numCache>
            </c:numRef>
          </c:val>
        </c:ser>
        <c:dLbls>
          <c:showLegendKey val="0"/>
          <c:showVal val="0"/>
          <c:showCatName val="0"/>
          <c:showSerName val="0"/>
          <c:showPercent val="0"/>
          <c:showBubbleSize val="0"/>
        </c:dLbls>
        <c:gapWidth val="219"/>
        <c:overlap val="-27"/>
        <c:axId val="1422472512"/>
        <c:axId val="1422477504"/>
      </c:barChart>
      <c:catAx>
        <c:axId val="142247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422477504"/>
        <c:crosses val="autoZero"/>
        <c:auto val="1"/>
        <c:lblAlgn val="ctr"/>
        <c:lblOffset val="100"/>
        <c:noMultiLvlLbl val="0"/>
      </c:catAx>
      <c:valAx>
        <c:axId val="1422477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422472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100"/>
              <a:t>IPSec</a:t>
            </a:r>
            <a:r>
              <a:rPr lang="zh-CN" altLang="en-US" sz="1100"/>
              <a:t>隧道混合流量分类结果</a:t>
            </a:r>
            <a:endParaRPr lang="zh-CN" altLang="en-US" sz="1100"/>
          </a:p>
        </c:rich>
      </c:tx>
      <c:layout/>
      <c:overlay val="0"/>
      <c:spPr>
        <a:noFill/>
        <a:ln>
          <a:noFill/>
        </a:ln>
        <a:effectLst/>
      </c:spPr>
    </c:title>
    <c:autoTitleDeleted val="0"/>
    <c:plotArea>
      <c:layout/>
      <c:barChart>
        <c:barDir val="col"/>
        <c:grouping val="clustered"/>
        <c:varyColors val="0"/>
        <c:ser>
          <c:idx val="0"/>
          <c:order val="0"/>
          <c:tx>
            <c:strRef>
              <c:f>IPSec PS</c:f>
              <c:strCache>
                <c:ptCount val="1"/>
                <c:pt idx="0">
                  <c:v>IPSec PS</c:v>
                </c:pt>
              </c:strCache>
            </c:strRef>
          </c:tx>
          <c:spPr>
            <a:solidFill>
              <a:schemeClr val="accent1"/>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[中期画图.xlsx]Sheet1!$C$73:$C$83</c:f>
              <c:numCache>
                <c:formatCode>General</c:formatCode>
                <c:ptCount val="11"/>
                <c:pt idx="0">
                  <c:v>0.95</c:v>
                </c:pt>
                <c:pt idx="1">
                  <c:v>0.96</c:v>
                </c:pt>
                <c:pt idx="2">
                  <c:v>0.93</c:v>
                </c:pt>
                <c:pt idx="3">
                  <c:v>0.94</c:v>
                </c:pt>
                <c:pt idx="4">
                  <c:v>0.94</c:v>
                </c:pt>
                <c:pt idx="5">
                  <c:v>0.96</c:v>
                </c:pt>
                <c:pt idx="6">
                  <c:v>0.96</c:v>
                </c:pt>
                <c:pt idx="7">
                  <c:v>0.94</c:v>
                </c:pt>
                <c:pt idx="8">
                  <c:v>0.95</c:v>
                </c:pt>
                <c:pt idx="9">
                  <c:v>0.98</c:v>
                </c:pt>
                <c:pt idx="10">
                  <c:v>0.96</c:v>
                </c:pt>
              </c:numCache>
            </c:numRef>
          </c:val>
        </c:ser>
        <c:ser>
          <c:idx val="1"/>
          <c:order val="1"/>
          <c:tx>
            <c:strRef>
              <c:f>IPSec ZS</c:f>
              <c:strCache>
                <c:ptCount val="1"/>
                <c:pt idx="0">
                  <c:v>IPSec ZS</c:v>
                </c:pt>
              </c:strCache>
            </c:strRef>
          </c:tx>
          <c:spPr>
            <a:solidFill>
              <a:schemeClr val="accent2"/>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[中期画图.xlsx]Sheet1!$D$73:$D$83</c:f>
              <c:numCache>
                <c:formatCode>General</c:formatCode>
                <c:ptCount val="11"/>
                <c:pt idx="0">
                  <c:v>0.97</c:v>
                </c:pt>
                <c:pt idx="1">
                  <c:v>0.94</c:v>
                </c:pt>
                <c:pt idx="2">
                  <c:v>0.95</c:v>
                </c:pt>
                <c:pt idx="3">
                  <c:v>0.89</c:v>
                </c:pt>
                <c:pt idx="4">
                  <c:v>0.94</c:v>
                </c:pt>
                <c:pt idx="5">
                  <c:v>0.95</c:v>
                </c:pt>
                <c:pt idx="6">
                  <c:v>0.93</c:v>
                </c:pt>
                <c:pt idx="7">
                  <c:v>0.96</c:v>
                </c:pt>
                <c:pt idx="8">
                  <c:v>0.95</c:v>
                </c:pt>
                <c:pt idx="9">
                  <c:v>0.96</c:v>
                </c:pt>
                <c:pt idx="10">
                  <c:v>0.96</c:v>
                </c:pt>
              </c:numCache>
            </c:numRef>
          </c:val>
        </c:ser>
        <c:ser>
          <c:idx val="2"/>
          <c:order val="2"/>
          <c:tx>
            <c:strRef>
              <c:f>IPSec NS</c:f>
              <c:strCache>
                <c:ptCount val="1"/>
                <c:pt idx="0">
                  <c:v>IPSec NS</c:v>
                </c:pt>
              </c:strCache>
            </c:strRef>
          </c:tx>
          <c:spPr>
            <a:solidFill>
              <a:schemeClr val="accent3"/>
            </a:solidFill>
            <a:ln>
              <a:noFill/>
            </a:ln>
            <a:effectLst/>
          </c:spPr>
          <c:invertIfNegative val="0"/>
          <c:dLbls>
            <c:delete val="1"/>
          </c:dLbls>
          <c:cat>
            <c:numRef>
              <c:f>[中期画图.xlsx]Sheet1!$B$73:$B$83</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[中期画图.xlsx]Sheet1!$E$73:$E$83</c:f>
              <c:numCache>
                <c:formatCode>General</c:formatCode>
                <c:ptCount val="11"/>
                <c:pt idx="0">
                  <c:v>0.94</c:v>
                </c:pt>
                <c:pt idx="1">
                  <c:v>0.95</c:v>
                </c:pt>
                <c:pt idx="2">
                  <c:v>0.94</c:v>
                </c:pt>
                <c:pt idx="3">
                  <c:v>0.93</c:v>
                </c:pt>
                <c:pt idx="4">
                  <c:v>0.94</c:v>
                </c:pt>
                <c:pt idx="5">
                  <c:v>0.97</c:v>
                </c:pt>
                <c:pt idx="6">
                  <c:v>0.95</c:v>
                </c:pt>
                <c:pt idx="7">
                  <c:v>0.95</c:v>
                </c:pt>
                <c:pt idx="8">
                  <c:v>0.96</c:v>
                </c:pt>
                <c:pt idx="9">
                  <c:v>0.96</c:v>
                </c:pt>
                <c:pt idx="10">
                  <c:v>0.94</c:v>
                </c:pt>
              </c:numCache>
            </c:numRef>
          </c:val>
        </c:ser>
        <c:dLbls>
          <c:showLegendKey val="0"/>
          <c:showVal val="0"/>
          <c:showCatName val="0"/>
          <c:showSerName val="0"/>
          <c:showPercent val="0"/>
          <c:showBubbleSize val="0"/>
        </c:dLbls>
        <c:gapWidth val="219"/>
        <c:overlap val="-27"/>
        <c:axId val="1139648592"/>
        <c:axId val="1139650672"/>
      </c:barChart>
      <c:catAx>
        <c:axId val="113964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139650672"/>
        <c:crosses val="autoZero"/>
        <c:auto val="1"/>
        <c:lblAlgn val="ctr"/>
        <c:lblOffset val="100"/>
        <c:noMultiLvlLbl val="0"/>
      </c:catAx>
      <c:valAx>
        <c:axId val="1139650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139648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100"/>
              <a:t>OpenVPN</a:t>
            </a:r>
            <a:r>
              <a:rPr lang="zh-CN" altLang="en-US" sz="1100"/>
              <a:t>隧道混合流量分类结果</a:t>
            </a:r>
            <a:endParaRPr lang="zh-CN" altLang="en-US" sz="1100"/>
          </a:p>
        </c:rich>
      </c:tx>
      <c:layout/>
      <c:overlay val="0"/>
      <c:spPr>
        <a:noFill/>
        <a:ln>
          <a:noFill/>
        </a:ln>
        <a:effectLst/>
      </c:spPr>
    </c:title>
    <c:autoTitleDeleted val="0"/>
    <c:plotArea>
      <c:layout/>
      <c:barChart>
        <c:barDir val="col"/>
        <c:grouping val="clustered"/>
        <c:varyColors val="0"/>
        <c:ser>
          <c:idx val="0"/>
          <c:order val="0"/>
          <c:tx>
            <c:strRef>
              <c:f>SSL PS</c:f>
              <c:strCache>
                <c:ptCount val="1"/>
                <c:pt idx="0">
                  <c:v>SSL PS</c:v>
                </c:pt>
              </c:strCache>
            </c:strRef>
          </c:tx>
          <c:spPr>
            <a:solidFill>
              <a:schemeClr val="accent1"/>
            </a:solidFill>
            <a:ln>
              <a:noFill/>
            </a:ln>
            <a:effectLst/>
          </c:spPr>
          <c:invertIfNegative val="0"/>
          <c:dLbls>
            <c:delete val="1"/>
          </c:dLbls>
          <c:cat>
            <c:numRef>
              <c:f>[中期画图.xlsx]Sheet1!$C$138:$C$148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[中期画图.xlsx]Sheet1!$D$138:$D$148</c:f>
              <c:numCache>
                <c:formatCode>General</c:formatCode>
                <c:ptCount val="11"/>
                <c:pt idx="0">
                  <c:v>0.98</c:v>
                </c:pt>
                <c:pt idx="1">
                  <c:v>0.98</c:v>
                </c:pt>
                <c:pt idx="2">
                  <c:v>0.99</c:v>
                </c:pt>
                <c:pt idx="3">
                  <c:v>0.98</c:v>
                </c:pt>
                <c:pt idx="4">
                  <c:v>0.97</c:v>
                </c:pt>
                <c:pt idx="5">
                  <c:v>0.99</c:v>
                </c:pt>
                <c:pt idx="6">
                  <c:v>0.98</c:v>
                </c:pt>
                <c:pt idx="7">
                  <c:v>0.99</c:v>
                </c:pt>
                <c:pt idx="8">
                  <c:v>0.98</c:v>
                </c:pt>
                <c:pt idx="9">
                  <c:v>0.95</c:v>
                </c:pt>
                <c:pt idx="10">
                  <c:v>0.99</c:v>
                </c:pt>
              </c:numCache>
            </c:numRef>
          </c:val>
        </c:ser>
        <c:ser>
          <c:idx val="1"/>
          <c:order val="1"/>
          <c:tx>
            <c:strRef>
              <c:f>SSL ZS</c:f>
              <c:strCache>
                <c:ptCount val="1"/>
                <c:pt idx="0">
                  <c:v>SSL ZS</c:v>
                </c:pt>
              </c:strCache>
            </c:strRef>
          </c:tx>
          <c:spPr>
            <a:solidFill>
              <a:schemeClr val="accent2"/>
            </a:solidFill>
            <a:ln>
              <a:noFill/>
            </a:ln>
            <a:effectLst/>
          </c:spPr>
          <c:invertIfNegative val="0"/>
          <c:dLbls>
            <c:delete val="1"/>
          </c:dLbls>
          <c:cat>
            <c:numRef>
              <c:f>[中期画图.xlsx]Sheet1!$C$138:$C$148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[中期画图.xlsx]Sheet1!$E$138:$E$148</c:f>
              <c:numCache>
                <c:formatCode>General</c:formatCode>
                <c:ptCount val="11"/>
                <c:pt idx="0">
                  <c:v>0.99</c:v>
                </c:pt>
                <c:pt idx="1">
                  <c:v>0.98</c:v>
                </c:pt>
                <c:pt idx="2">
                  <c:v>0.96</c:v>
                </c:pt>
                <c:pt idx="3">
                  <c:v>0.95</c:v>
                </c:pt>
                <c:pt idx="4">
                  <c:v>0.98</c:v>
                </c:pt>
                <c:pt idx="5">
                  <c:v>0.99</c:v>
                </c:pt>
                <c:pt idx="6">
                  <c:v>0.97</c:v>
                </c:pt>
                <c:pt idx="7">
                  <c:v>0.97</c:v>
                </c:pt>
                <c:pt idx="8">
                  <c:v>0.98</c:v>
                </c:pt>
                <c:pt idx="9">
                  <c:v>0.99</c:v>
                </c:pt>
                <c:pt idx="10">
                  <c:v>0.99</c:v>
                </c:pt>
              </c:numCache>
            </c:numRef>
          </c:val>
        </c:ser>
        <c:ser>
          <c:idx val="2"/>
          <c:order val="2"/>
          <c:tx>
            <c:strRef>
              <c:f>SSL NS</c:f>
              <c:strCache>
                <c:ptCount val="1"/>
                <c:pt idx="0">
                  <c:v>SSL NS</c:v>
                </c:pt>
              </c:strCache>
            </c:strRef>
          </c:tx>
          <c:spPr>
            <a:solidFill>
              <a:schemeClr val="accent3"/>
            </a:solidFill>
            <a:ln>
              <a:noFill/>
            </a:ln>
            <a:effectLst/>
          </c:spPr>
          <c:invertIfNegative val="0"/>
          <c:dLbls>
            <c:delete val="1"/>
          </c:dLbls>
          <c:cat>
            <c:numRef>
              <c:f>[中期画图.xlsx]Sheet1!$C$138:$C$148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[中期画图.xlsx]Sheet1!$F$138:$F$148</c:f>
              <c:numCache>
                <c:formatCode>General</c:formatCode>
                <c:ptCount val="11"/>
                <c:pt idx="0">
                  <c:v>0.99</c:v>
                </c:pt>
                <c:pt idx="1">
                  <c:v>0.98</c:v>
                </c:pt>
                <c:pt idx="2">
                  <c:v>0.98</c:v>
                </c:pt>
                <c:pt idx="3">
                  <c:v>0.98</c:v>
                </c:pt>
                <c:pt idx="4">
                  <c:v>0.98</c:v>
                </c:pt>
                <c:pt idx="5">
                  <c:v>0.98</c:v>
                </c:pt>
                <c:pt idx="6">
                  <c:v>0.99</c:v>
                </c:pt>
                <c:pt idx="7">
                  <c:v>0.97</c:v>
                </c:pt>
                <c:pt idx="8">
                  <c:v>0.99</c:v>
                </c:pt>
                <c:pt idx="9">
                  <c:v>0.98</c:v>
                </c:pt>
                <c:pt idx="10">
                  <c:v>0.99</c:v>
                </c:pt>
              </c:numCache>
            </c:numRef>
          </c:val>
        </c:ser>
        <c:dLbls>
          <c:showLegendKey val="0"/>
          <c:showVal val="0"/>
          <c:showCatName val="0"/>
          <c:showSerName val="0"/>
          <c:showPercent val="0"/>
          <c:showBubbleSize val="0"/>
        </c:dLbls>
        <c:gapWidth val="219"/>
        <c:overlap val="-27"/>
        <c:axId val="1752399247"/>
        <c:axId val="1752399663"/>
      </c:barChart>
      <c:catAx>
        <c:axId val="175239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2399663"/>
        <c:crosses val="autoZero"/>
        <c:auto val="1"/>
        <c:lblAlgn val="ctr"/>
        <c:lblOffset val="100"/>
        <c:noMultiLvlLbl val="0"/>
      </c:catAx>
      <c:valAx>
        <c:axId val="1752399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7523992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SSH</a:t>
            </a:r>
            <a:r>
              <a:rPr lang="zh-CN" altLang="en-US" sz="1200"/>
              <a:t>隧道混合流量分类结果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SSH PS</c:f>
              <c:strCache>
                <c:ptCount val="1"/>
                <c:pt idx="0">
                  <c:v>SSH PS</c:v>
                </c:pt>
              </c:strCache>
            </c:strRef>
          </c:tx>
          <c:spPr>
            <a:solidFill>
              <a:schemeClr val="accent1"/>
            </a:solidFill>
            <a:ln>
              <a:noFill/>
            </a:ln>
            <a:effectLst/>
          </c:spPr>
          <c:invertIfNegative val="0"/>
          <c:dLbls>
            <c:delete val="1"/>
          </c:dLbls>
          <c:cat>
            <c:numRef>
              <c:f>'[中期画图 (version 1).xlsx]Sheet1'!$C$224:$C$234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1).xlsx]Sheet1'!$D$224:$D$234</c:f>
              <c:numCache>
                <c:formatCode>General</c:formatCode>
                <c:ptCount val="11"/>
                <c:pt idx="0">
                  <c:v>0.98</c:v>
                </c:pt>
                <c:pt idx="1">
                  <c:v>0.97</c:v>
                </c:pt>
                <c:pt idx="2">
                  <c:v>0.97</c:v>
                </c:pt>
                <c:pt idx="3">
                  <c:v>0.98</c:v>
                </c:pt>
                <c:pt idx="4">
                  <c:v>0.98</c:v>
                </c:pt>
                <c:pt idx="5">
                  <c:v>0.98</c:v>
                </c:pt>
                <c:pt idx="6">
                  <c:v>0.98</c:v>
                </c:pt>
                <c:pt idx="7">
                  <c:v>0.97</c:v>
                </c:pt>
                <c:pt idx="8">
                  <c:v>0.97</c:v>
                </c:pt>
                <c:pt idx="9">
                  <c:v>0.97</c:v>
                </c:pt>
                <c:pt idx="10">
                  <c:v>0.99</c:v>
                </c:pt>
              </c:numCache>
            </c:numRef>
          </c:val>
        </c:ser>
        <c:ser>
          <c:idx val="1"/>
          <c:order val="1"/>
          <c:tx>
            <c:strRef>
              <c:f>SSH ZS</c:f>
              <c:strCache>
                <c:ptCount val="1"/>
                <c:pt idx="0">
                  <c:v>SSH ZS</c:v>
                </c:pt>
              </c:strCache>
            </c:strRef>
          </c:tx>
          <c:spPr>
            <a:solidFill>
              <a:schemeClr val="accent2"/>
            </a:solidFill>
            <a:ln>
              <a:noFill/>
            </a:ln>
            <a:effectLst/>
          </c:spPr>
          <c:invertIfNegative val="0"/>
          <c:dLbls>
            <c:delete val="1"/>
          </c:dLbls>
          <c:cat>
            <c:numRef>
              <c:f>'[中期画图 (version 1).xlsx]Sheet1'!$C$224:$C$234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1).xlsx]Sheet1'!$E$224:$E$234</c:f>
              <c:numCache>
                <c:formatCode>General</c:formatCode>
                <c:ptCount val="11"/>
                <c:pt idx="0">
                  <c:v>0.98</c:v>
                </c:pt>
                <c:pt idx="1">
                  <c:v>0.97</c:v>
                </c:pt>
                <c:pt idx="2">
                  <c:v>0.97</c:v>
                </c:pt>
                <c:pt idx="3">
                  <c:v>0.98</c:v>
                </c:pt>
                <c:pt idx="4">
                  <c:v>0.98</c:v>
                </c:pt>
                <c:pt idx="5">
                  <c:v>0.99</c:v>
                </c:pt>
                <c:pt idx="6">
                  <c:v>0.97</c:v>
                </c:pt>
                <c:pt idx="7">
                  <c:v>0.99</c:v>
                </c:pt>
                <c:pt idx="8">
                  <c:v>0.99</c:v>
                </c:pt>
                <c:pt idx="9">
                  <c:v>0.98</c:v>
                </c:pt>
                <c:pt idx="10">
                  <c:v>0.98</c:v>
                </c:pt>
              </c:numCache>
            </c:numRef>
          </c:val>
        </c:ser>
        <c:ser>
          <c:idx val="2"/>
          <c:order val="2"/>
          <c:tx>
            <c:strRef>
              <c:f>SSH  NS</c:f>
              <c:strCache>
                <c:ptCount val="1"/>
                <c:pt idx="0">
                  <c:v>SSH  NS</c:v>
                </c:pt>
              </c:strCache>
            </c:strRef>
          </c:tx>
          <c:spPr>
            <a:solidFill>
              <a:schemeClr val="accent3"/>
            </a:solidFill>
            <a:ln>
              <a:noFill/>
            </a:ln>
            <a:effectLst/>
          </c:spPr>
          <c:invertIfNegative val="0"/>
          <c:dLbls>
            <c:delete val="1"/>
          </c:dLbls>
          <c:cat>
            <c:numRef>
              <c:f>'[中期画图 (version 1).xlsx]Sheet1'!$C$224:$C$234</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1).xlsx]Sheet1'!$F$224:$F$234</c:f>
              <c:numCache>
                <c:formatCode>General</c:formatCode>
                <c:ptCount val="11"/>
                <c:pt idx="0">
                  <c:v>0.96</c:v>
                </c:pt>
                <c:pt idx="1">
                  <c:v>0.98</c:v>
                </c:pt>
                <c:pt idx="2">
                  <c:v>0.98</c:v>
                </c:pt>
                <c:pt idx="3">
                  <c:v>0.98</c:v>
                </c:pt>
                <c:pt idx="4">
                  <c:v>0.96</c:v>
                </c:pt>
                <c:pt idx="5">
                  <c:v>0.99</c:v>
                </c:pt>
                <c:pt idx="6">
                  <c:v>0.97</c:v>
                </c:pt>
                <c:pt idx="7">
                  <c:v>0.98</c:v>
                </c:pt>
                <c:pt idx="8">
                  <c:v>0.98</c:v>
                </c:pt>
                <c:pt idx="9">
                  <c:v>0.97</c:v>
                </c:pt>
                <c:pt idx="10">
                  <c:v>0.99</c:v>
                </c:pt>
              </c:numCache>
            </c:numRef>
          </c:val>
        </c:ser>
        <c:dLbls>
          <c:showLegendKey val="0"/>
          <c:showVal val="0"/>
          <c:showCatName val="0"/>
          <c:showSerName val="0"/>
          <c:showPercent val="0"/>
          <c:showBubbleSize val="0"/>
        </c:dLbls>
        <c:gapWidth val="219"/>
        <c:overlap val="-27"/>
        <c:axId val="915532480"/>
        <c:axId val="915528320"/>
      </c:barChart>
      <c:catAx>
        <c:axId val="91553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915528320"/>
        <c:crosses val="autoZero"/>
        <c:auto val="1"/>
        <c:lblAlgn val="ctr"/>
        <c:lblOffset val="100"/>
        <c:noMultiLvlLbl val="0"/>
      </c:catAx>
      <c:valAx>
        <c:axId val="915528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9155324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L2TP</a:t>
            </a:r>
            <a:r>
              <a:rPr lang="zh-CN" altLang="en-US" sz="1200"/>
              <a:t>隧道混合流量识别结果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L2TP PS</c:f>
              <c:strCache>
                <c:ptCount val="1"/>
                <c:pt idx="0">
                  <c:v>L2TP PS</c:v>
                </c:pt>
              </c:strCache>
            </c:strRef>
          </c:tx>
          <c:spPr>
            <a:solidFill>
              <a:schemeClr val="accent1"/>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[工作簿1]Sheet1!$B$8:$B$18</c:f>
              <c:numCache>
                <c:formatCode>General</c:formatCode>
                <c:ptCount val="11"/>
                <c:pt idx="0">
                  <c:v>0.87</c:v>
                </c:pt>
                <c:pt idx="1">
                  <c:v>0.86</c:v>
                </c:pt>
                <c:pt idx="2">
                  <c:v>0.86</c:v>
                </c:pt>
                <c:pt idx="3">
                  <c:v>0.88</c:v>
                </c:pt>
                <c:pt idx="4">
                  <c:v>0.86</c:v>
                </c:pt>
                <c:pt idx="5">
                  <c:v>0.9</c:v>
                </c:pt>
                <c:pt idx="6">
                  <c:v>0.9</c:v>
                </c:pt>
                <c:pt idx="7">
                  <c:v>0.9</c:v>
                </c:pt>
                <c:pt idx="8">
                  <c:v>0.86</c:v>
                </c:pt>
                <c:pt idx="9">
                  <c:v>0.88</c:v>
                </c:pt>
                <c:pt idx="10">
                  <c:v>0.89</c:v>
                </c:pt>
              </c:numCache>
            </c:numRef>
          </c:val>
        </c:ser>
        <c:ser>
          <c:idx val="1"/>
          <c:order val="1"/>
          <c:tx>
            <c:strRef>
              <c:f>L2TP ZS</c:f>
              <c:strCache>
                <c:ptCount val="1"/>
                <c:pt idx="0">
                  <c:v>L2TP ZS</c:v>
                </c:pt>
              </c:strCache>
            </c:strRef>
          </c:tx>
          <c:spPr>
            <a:solidFill>
              <a:schemeClr val="accent2"/>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[工作簿1]Sheet1!$C$8:$C$18</c:f>
              <c:numCache>
                <c:formatCode>General</c:formatCode>
                <c:ptCount val="11"/>
                <c:pt idx="0">
                  <c:v>0.89</c:v>
                </c:pt>
                <c:pt idx="1">
                  <c:v>0.88</c:v>
                </c:pt>
                <c:pt idx="2">
                  <c:v>0.88</c:v>
                </c:pt>
                <c:pt idx="3">
                  <c:v>0.88</c:v>
                </c:pt>
                <c:pt idx="4">
                  <c:v>0.88</c:v>
                </c:pt>
                <c:pt idx="5">
                  <c:v>0.91</c:v>
                </c:pt>
                <c:pt idx="6">
                  <c:v>0.88</c:v>
                </c:pt>
                <c:pt idx="7">
                  <c:v>0.89</c:v>
                </c:pt>
                <c:pt idx="8">
                  <c:v>0.88</c:v>
                </c:pt>
                <c:pt idx="9">
                  <c:v>0.88</c:v>
                </c:pt>
                <c:pt idx="10">
                  <c:v>0.86</c:v>
                </c:pt>
              </c:numCache>
            </c:numRef>
          </c:val>
        </c:ser>
        <c:ser>
          <c:idx val="2"/>
          <c:order val="2"/>
          <c:tx>
            <c:strRef>
              <c:f>L2TP NS</c:f>
              <c:strCache>
                <c:ptCount val="1"/>
                <c:pt idx="0">
                  <c:v>L2TP NS</c:v>
                </c:pt>
              </c:strCache>
            </c:strRef>
          </c:tx>
          <c:spPr>
            <a:solidFill>
              <a:schemeClr val="accent3"/>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[工作簿1]Sheet1!$D$8:$D$18</c:f>
              <c:numCache>
                <c:formatCode>General</c:formatCode>
                <c:ptCount val="11"/>
                <c:pt idx="0">
                  <c:v>0.88</c:v>
                </c:pt>
                <c:pt idx="1">
                  <c:v>0.86</c:v>
                </c:pt>
                <c:pt idx="2">
                  <c:v>0.87</c:v>
                </c:pt>
                <c:pt idx="3">
                  <c:v>0.87</c:v>
                </c:pt>
                <c:pt idx="4">
                  <c:v>0.88</c:v>
                </c:pt>
                <c:pt idx="5">
                  <c:v>0.86</c:v>
                </c:pt>
                <c:pt idx="6">
                  <c:v>0.89</c:v>
                </c:pt>
                <c:pt idx="7">
                  <c:v>0.9</c:v>
                </c:pt>
                <c:pt idx="8">
                  <c:v>0.86</c:v>
                </c:pt>
                <c:pt idx="9">
                  <c:v>0.88</c:v>
                </c:pt>
                <c:pt idx="10">
                  <c:v>0.88</c:v>
                </c:pt>
              </c:numCache>
            </c:numRef>
          </c:val>
        </c:ser>
        <c:dLbls>
          <c:showLegendKey val="0"/>
          <c:showVal val="0"/>
          <c:showCatName val="0"/>
          <c:showSerName val="0"/>
          <c:showPercent val="0"/>
          <c:showBubbleSize val="0"/>
        </c:dLbls>
        <c:gapWidth val="160"/>
        <c:overlap val="-30"/>
        <c:axId val="1188672080"/>
        <c:axId val="1188672496"/>
      </c:barChart>
      <c:catAx>
        <c:axId val="118867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8672496"/>
        <c:crosses val="autoZero"/>
        <c:auto val="1"/>
        <c:lblAlgn val="ctr"/>
        <c:lblOffset val="100"/>
        <c:noMultiLvlLbl val="0"/>
      </c:catAx>
      <c:valAx>
        <c:axId val="11886724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86720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IPSec</a:t>
            </a:r>
            <a:r>
              <a:rPr lang="zh-CN" altLang="en-US" sz="1200"/>
              <a:t>隧道混合流量识别结果</a:t>
            </a:r>
            <a:endParaRPr lang="zh-CN" altLang="en-US" sz="1200"/>
          </a:p>
        </c:rich>
      </c:tx>
      <c:layout>
        <c:manualLayout>
          <c:xMode val="edge"/>
          <c:yMode val="edge"/>
          <c:x val="0.283395669291339"/>
          <c:y val="0.0370584033143067"/>
        </c:manualLayout>
      </c:layout>
      <c:overlay val="0"/>
      <c:spPr>
        <a:noFill/>
        <a:ln>
          <a:noFill/>
        </a:ln>
        <a:effectLst/>
      </c:spPr>
    </c:title>
    <c:autoTitleDeleted val="0"/>
    <c:plotArea>
      <c:layout/>
      <c:barChart>
        <c:barDir val="col"/>
        <c:grouping val="clustered"/>
        <c:varyColors val="0"/>
        <c:ser>
          <c:idx val="0"/>
          <c:order val="0"/>
          <c:tx>
            <c:strRef>
              <c:f>IPSec PS</c:f>
              <c:strCache>
                <c:ptCount val="1"/>
                <c:pt idx="0">
                  <c:v>IPSec PS</c:v>
                </c:pt>
              </c:strCache>
            </c:strRef>
          </c:tx>
          <c:spPr>
            <a:solidFill>
              <a:schemeClr val="accent1"/>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[工作簿1]Sheet1!$B$8:$B$18</c:f>
              <c:numCache>
                <c:formatCode>General</c:formatCode>
                <c:ptCount val="11"/>
                <c:pt idx="0">
                  <c:v>0.91</c:v>
                </c:pt>
                <c:pt idx="1">
                  <c:v>0.92</c:v>
                </c:pt>
                <c:pt idx="2">
                  <c:v>0.91</c:v>
                </c:pt>
                <c:pt idx="3">
                  <c:v>0.93</c:v>
                </c:pt>
                <c:pt idx="4">
                  <c:v>0.91</c:v>
                </c:pt>
                <c:pt idx="5">
                  <c:v>0.96</c:v>
                </c:pt>
                <c:pt idx="6">
                  <c:v>0.93</c:v>
                </c:pt>
                <c:pt idx="7">
                  <c:v>0.94</c:v>
                </c:pt>
                <c:pt idx="8">
                  <c:v>0.93</c:v>
                </c:pt>
                <c:pt idx="9">
                  <c:v>0.95</c:v>
                </c:pt>
                <c:pt idx="10">
                  <c:v>0.94</c:v>
                </c:pt>
              </c:numCache>
            </c:numRef>
          </c:val>
        </c:ser>
        <c:ser>
          <c:idx val="1"/>
          <c:order val="1"/>
          <c:tx>
            <c:strRef>
              <c:f>IPSec ZS</c:f>
              <c:strCache>
                <c:ptCount val="1"/>
                <c:pt idx="0">
                  <c:v>IPSec ZS</c:v>
                </c:pt>
              </c:strCache>
            </c:strRef>
          </c:tx>
          <c:spPr>
            <a:solidFill>
              <a:schemeClr val="accent2"/>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[工作簿1]Sheet1!$C$8:$C$18</c:f>
              <c:numCache>
                <c:formatCode>General</c:formatCode>
                <c:ptCount val="11"/>
                <c:pt idx="0">
                  <c:v>0.92</c:v>
                </c:pt>
                <c:pt idx="1">
                  <c:v>0.93</c:v>
                </c:pt>
                <c:pt idx="2">
                  <c:v>0.93</c:v>
                </c:pt>
                <c:pt idx="3">
                  <c:v>0.94</c:v>
                </c:pt>
                <c:pt idx="4">
                  <c:v>0.93</c:v>
                </c:pt>
                <c:pt idx="5">
                  <c:v>0.94</c:v>
                </c:pt>
                <c:pt idx="6">
                  <c:v>0.93</c:v>
                </c:pt>
                <c:pt idx="7">
                  <c:v>0.93</c:v>
                </c:pt>
                <c:pt idx="8">
                  <c:v>0.94</c:v>
                </c:pt>
                <c:pt idx="9">
                  <c:v>0.94</c:v>
                </c:pt>
                <c:pt idx="10">
                  <c:v>0.94</c:v>
                </c:pt>
              </c:numCache>
            </c:numRef>
          </c:val>
        </c:ser>
        <c:ser>
          <c:idx val="2"/>
          <c:order val="2"/>
          <c:tx>
            <c:strRef>
              <c:f>IPSec NS</c:f>
              <c:strCache>
                <c:ptCount val="1"/>
                <c:pt idx="0">
                  <c:v>IPSec NS</c:v>
                </c:pt>
              </c:strCache>
            </c:strRef>
          </c:tx>
          <c:spPr>
            <a:solidFill>
              <a:schemeClr val="accent3"/>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[工作簿1]Sheet1!$D$8:$D$18</c:f>
              <c:numCache>
                <c:formatCode>General</c:formatCode>
                <c:ptCount val="11"/>
                <c:pt idx="0">
                  <c:v>0.93</c:v>
                </c:pt>
                <c:pt idx="1">
                  <c:v>0.94</c:v>
                </c:pt>
                <c:pt idx="2">
                  <c:v>0.91</c:v>
                </c:pt>
                <c:pt idx="3">
                  <c:v>0.93</c:v>
                </c:pt>
                <c:pt idx="4">
                  <c:v>0.93</c:v>
                </c:pt>
                <c:pt idx="5">
                  <c:v>0.96</c:v>
                </c:pt>
                <c:pt idx="6">
                  <c:v>0.92</c:v>
                </c:pt>
                <c:pt idx="7">
                  <c:v>0.93</c:v>
                </c:pt>
                <c:pt idx="8">
                  <c:v>0.94</c:v>
                </c:pt>
                <c:pt idx="9">
                  <c:v>0.94</c:v>
                </c:pt>
                <c:pt idx="10">
                  <c:v>0.95</c:v>
                </c:pt>
              </c:numCache>
            </c:numRef>
          </c:val>
        </c:ser>
        <c:dLbls>
          <c:showLegendKey val="0"/>
          <c:showVal val="0"/>
          <c:showCatName val="0"/>
          <c:showSerName val="0"/>
          <c:showPercent val="0"/>
          <c:showBubbleSize val="0"/>
        </c:dLbls>
        <c:gapWidth val="160"/>
        <c:overlap val="-30"/>
        <c:axId val="1187649648"/>
        <c:axId val="1187651312"/>
      </c:barChart>
      <c:catAx>
        <c:axId val="118764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7651312"/>
        <c:crosses val="autoZero"/>
        <c:auto val="1"/>
        <c:lblAlgn val="ctr"/>
        <c:lblOffset val="100"/>
        <c:noMultiLvlLbl val="0"/>
      </c:catAx>
      <c:valAx>
        <c:axId val="1187651312"/>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76496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OpenVPN</a:t>
            </a:r>
            <a:r>
              <a:rPr lang="zh-CN" altLang="en-US" sz="1200"/>
              <a:t>隧道混合流量识别结果</a:t>
            </a:r>
            <a:endParaRPr lang="zh-CN" altLang="en-US" sz="1200"/>
          </a:p>
        </c:rich>
      </c:tx>
      <c:layout>
        <c:manualLayout>
          <c:xMode val="edge"/>
          <c:yMode val="edge"/>
          <c:x val="0.301729002624672"/>
          <c:y val="0.0278053581144026"/>
        </c:manualLayout>
      </c:layout>
      <c:overlay val="0"/>
      <c:spPr>
        <a:noFill/>
        <a:ln>
          <a:noFill/>
        </a:ln>
        <a:effectLst/>
      </c:spPr>
    </c:title>
    <c:autoTitleDeleted val="0"/>
    <c:plotArea>
      <c:layout/>
      <c:barChart>
        <c:barDir val="col"/>
        <c:grouping val="clustered"/>
        <c:varyColors val="0"/>
        <c:ser>
          <c:idx val="0"/>
          <c:order val="0"/>
          <c:tx>
            <c:strRef>
              <c:f>SSL PS</c:f>
              <c:strCache>
                <c:ptCount val="1"/>
                <c:pt idx="0">
                  <c:v>SSL PS</c:v>
                </c:pt>
              </c:strCache>
            </c:strRef>
          </c:tx>
          <c:spPr>
            <a:solidFill>
              <a:schemeClr val="accent1"/>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[工作簿1]Sheet1!$B$8:$B$18</c:f>
              <c:numCache>
                <c:formatCode>General</c:formatCode>
                <c:ptCount val="11"/>
                <c:pt idx="0">
                  <c:v>0.98</c:v>
                </c:pt>
                <c:pt idx="1">
                  <c:v>0.98</c:v>
                </c:pt>
                <c:pt idx="2">
                  <c:v>0.97</c:v>
                </c:pt>
                <c:pt idx="3">
                  <c:v>0.96</c:v>
                </c:pt>
                <c:pt idx="4">
                  <c:v>0.97</c:v>
                </c:pt>
                <c:pt idx="5">
                  <c:v>0.97</c:v>
                </c:pt>
                <c:pt idx="6">
                  <c:v>0.98</c:v>
                </c:pt>
                <c:pt idx="7">
                  <c:v>0.97</c:v>
                </c:pt>
                <c:pt idx="8">
                  <c:v>0.97</c:v>
                </c:pt>
                <c:pt idx="9">
                  <c:v>0.98</c:v>
                </c:pt>
                <c:pt idx="10">
                  <c:v>0.96</c:v>
                </c:pt>
              </c:numCache>
            </c:numRef>
          </c:val>
        </c:ser>
        <c:ser>
          <c:idx val="1"/>
          <c:order val="1"/>
          <c:tx>
            <c:strRef>
              <c:f>SSL ZS</c:f>
              <c:strCache>
                <c:ptCount val="1"/>
                <c:pt idx="0">
                  <c:v>SSL ZS</c:v>
                </c:pt>
              </c:strCache>
            </c:strRef>
          </c:tx>
          <c:spPr>
            <a:solidFill>
              <a:schemeClr val="accent2"/>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[工作簿1]Sheet1!$C$8:$C$18</c:f>
              <c:numCache>
                <c:formatCode>General</c:formatCode>
                <c:ptCount val="11"/>
                <c:pt idx="0">
                  <c:v>0.95</c:v>
                </c:pt>
                <c:pt idx="1">
                  <c:v>0.98</c:v>
                </c:pt>
                <c:pt idx="2">
                  <c:v>0.96</c:v>
                </c:pt>
                <c:pt idx="3">
                  <c:v>0.97</c:v>
                </c:pt>
                <c:pt idx="4">
                  <c:v>0.99</c:v>
                </c:pt>
                <c:pt idx="5">
                  <c:v>0.97</c:v>
                </c:pt>
                <c:pt idx="6">
                  <c:v>0.98</c:v>
                </c:pt>
                <c:pt idx="7">
                  <c:v>0.98</c:v>
                </c:pt>
                <c:pt idx="8">
                  <c:v>0.98</c:v>
                </c:pt>
                <c:pt idx="9">
                  <c:v>0.98</c:v>
                </c:pt>
                <c:pt idx="10">
                  <c:v>0.97</c:v>
                </c:pt>
              </c:numCache>
            </c:numRef>
          </c:val>
        </c:ser>
        <c:ser>
          <c:idx val="2"/>
          <c:order val="2"/>
          <c:tx>
            <c:strRef>
              <c:f>SSL NS</c:f>
              <c:strCache>
                <c:ptCount val="1"/>
                <c:pt idx="0">
                  <c:v>SSL NS</c:v>
                </c:pt>
              </c:strCache>
            </c:strRef>
          </c:tx>
          <c:spPr>
            <a:solidFill>
              <a:schemeClr val="accent3"/>
            </a:solidFill>
            <a:ln>
              <a:noFill/>
            </a:ln>
            <a:effectLst/>
          </c:spPr>
          <c:invertIfNegative val="0"/>
          <c:dLbls>
            <c:delete val="1"/>
          </c:dLbls>
          <c:cat>
            <c:numRef>
              <c:f>[工作簿1]Sheet1!$A$8:$A$18</c:f>
              <c:numCache>
                <c:formatCode>General</c:formatCode>
                <c:ptCount val="11"/>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[工作簿1]Sheet1!$D$8:$D$18</c:f>
              <c:numCache>
                <c:formatCode>General</c:formatCode>
                <c:ptCount val="11"/>
                <c:pt idx="0">
                  <c:v>0.94</c:v>
                </c:pt>
                <c:pt idx="1">
                  <c:v>0.97</c:v>
                </c:pt>
                <c:pt idx="2">
                  <c:v>0.97</c:v>
                </c:pt>
                <c:pt idx="3">
                  <c:v>0.96</c:v>
                </c:pt>
                <c:pt idx="4">
                  <c:v>0.97</c:v>
                </c:pt>
                <c:pt idx="5">
                  <c:v>0.95</c:v>
                </c:pt>
                <c:pt idx="6">
                  <c:v>0.98</c:v>
                </c:pt>
                <c:pt idx="7">
                  <c:v>0.98</c:v>
                </c:pt>
                <c:pt idx="8">
                  <c:v>0.97</c:v>
                </c:pt>
                <c:pt idx="9">
                  <c:v>0.98</c:v>
                </c:pt>
                <c:pt idx="10">
                  <c:v>0.96</c:v>
                </c:pt>
              </c:numCache>
            </c:numRef>
          </c:val>
        </c:ser>
        <c:dLbls>
          <c:showLegendKey val="0"/>
          <c:showVal val="0"/>
          <c:showCatName val="0"/>
          <c:showSerName val="0"/>
          <c:showPercent val="0"/>
          <c:showBubbleSize val="0"/>
        </c:dLbls>
        <c:gapWidth val="160"/>
        <c:overlap val="-30"/>
        <c:axId val="1188672080"/>
        <c:axId val="1188674160"/>
      </c:barChart>
      <c:catAx>
        <c:axId val="118867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8674160"/>
        <c:crosses val="autoZero"/>
        <c:auto val="1"/>
        <c:lblAlgn val="ctr"/>
        <c:lblOffset val="100"/>
        <c:noMultiLvlLbl val="0"/>
      </c:catAx>
      <c:valAx>
        <c:axId val="1188674160"/>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886720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a:t>SSH</a:t>
            </a:r>
            <a:r>
              <a:rPr lang="zh-CN" altLang="en-US" sz="1200"/>
              <a:t>隧道混合流量分类结果</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SSH PS</c:f>
              <c:strCache>
                <c:ptCount val="1"/>
                <c:pt idx="0">
                  <c:v>SSH PS</c:v>
                </c:pt>
              </c:strCache>
            </c:strRef>
          </c:tx>
          <c:spPr>
            <a:solidFill>
              <a:schemeClr val="accent1"/>
            </a:solidFill>
            <a:ln>
              <a:noFill/>
            </a:ln>
            <a:effectLst/>
          </c:spPr>
          <c:invertIfNegative val="0"/>
          <c:dLbls>
            <c:delete val="1"/>
          </c:dLbls>
          <c:cat>
            <c:numRef>
              <c:f>'[中期画图 (version 1).xlsx]Sheet1'!$C$241:$C$252</c:f>
              <c:numCache>
                <c:formatCode>General</c:formatCode>
                <c:ptCount val="12"/>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1).xlsx]Sheet1'!$D$241:$D$252</c:f>
              <c:numCache>
                <c:formatCode>General</c:formatCode>
                <c:ptCount val="12"/>
                <c:pt idx="0">
                  <c:v>0.98</c:v>
                </c:pt>
                <c:pt idx="1">
                  <c:v>0.97</c:v>
                </c:pt>
                <c:pt idx="2">
                  <c:v>0.96</c:v>
                </c:pt>
                <c:pt idx="3">
                  <c:v>0.98</c:v>
                </c:pt>
                <c:pt idx="4">
                  <c:v>0.98</c:v>
                </c:pt>
                <c:pt idx="5">
                  <c:v>0.99</c:v>
                </c:pt>
                <c:pt idx="6">
                  <c:v>0.97</c:v>
                </c:pt>
                <c:pt idx="7">
                  <c:v>0.98</c:v>
                </c:pt>
                <c:pt idx="8">
                  <c:v>0.97</c:v>
                </c:pt>
                <c:pt idx="9">
                  <c:v>0.97</c:v>
                </c:pt>
                <c:pt idx="10">
                  <c:v>0.98</c:v>
                </c:pt>
              </c:numCache>
            </c:numRef>
          </c:val>
        </c:ser>
        <c:ser>
          <c:idx val="1"/>
          <c:order val="1"/>
          <c:tx>
            <c:strRef>
              <c:f>SSH ZS</c:f>
              <c:strCache>
                <c:ptCount val="1"/>
                <c:pt idx="0">
                  <c:v>SSH ZS</c:v>
                </c:pt>
              </c:strCache>
            </c:strRef>
          </c:tx>
          <c:spPr>
            <a:solidFill>
              <a:schemeClr val="accent2"/>
            </a:solidFill>
            <a:ln>
              <a:noFill/>
            </a:ln>
            <a:effectLst/>
          </c:spPr>
          <c:invertIfNegative val="0"/>
          <c:dLbls>
            <c:delete val="1"/>
          </c:dLbls>
          <c:cat>
            <c:numRef>
              <c:f>'[中期画图 (version 1).xlsx]Sheet1'!$C$241:$C$252</c:f>
              <c:numCache>
                <c:formatCode>General</c:formatCode>
                <c:ptCount val="12"/>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1).xlsx]Sheet1'!$E$241:$E$252</c:f>
              <c:numCache>
                <c:formatCode>General</c:formatCode>
                <c:ptCount val="12"/>
                <c:pt idx="0">
                  <c:v>0.97</c:v>
                </c:pt>
                <c:pt idx="1">
                  <c:v>0.97</c:v>
                </c:pt>
                <c:pt idx="2">
                  <c:v>0.98</c:v>
                </c:pt>
                <c:pt idx="3">
                  <c:v>0.98</c:v>
                </c:pt>
                <c:pt idx="4">
                  <c:v>0.98</c:v>
                </c:pt>
                <c:pt idx="5">
                  <c:v>0.97</c:v>
                </c:pt>
                <c:pt idx="6">
                  <c:v>0.97</c:v>
                </c:pt>
                <c:pt idx="7">
                  <c:v>0.97</c:v>
                </c:pt>
                <c:pt idx="8">
                  <c:v>0.98</c:v>
                </c:pt>
                <c:pt idx="9">
                  <c:v>0.97</c:v>
                </c:pt>
                <c:pt idx="10">
                  <c:v>0.97</c:v>
                </c:pt>
              </c:numCache>
            </c:numRef>
          </c:val>
        </c:ser>
        <c:ser>
          <c:idx val="2"/>
          <c:order val="2"/>
          <c:tx>
            <c:strRef>
              <c:f>SSH NS</c:f>
              <c:strCache>
                <c:ptCount val="1"/>
                <c:pt idx="0">
                  <c:v>SSH NS</c:v>
                </c:pt>
              </c:strCache>
            </c:strRef>
          </c:tx>
          <c:spPr>
            <a:solidFill>
              <a:schemeClr val="accent3"/>
            </a:solidFill>
            <a:ln>
              <a:noFill/>
            </a:ln>
            <a:effectLst/>
          </c:spPr>
          <c:invertIfNegative val="0"/>
          <c:dLbls>
            <c:delete val="1"/>
          </c:dLbls>
          <c:cat>
            <c:numRef>
              <c:f>'[中期画图 (version 1).xlsx]Sheet1'!$C$241:$C$252</c:f>
              <c:numCache>
                <c:formatCode>General</c:formatCode>
                <c:ptCount val="12"/>
                <c:pt idx="0">
                  <c:v>1000</c:v>
                </c:pt>
                <c:pt idx="1">
                  <c:v>1200</c:v>
                </c:pt>
                <c:pt idx="2">
                  <c:v>1400</c:v>
                </c:pt>
                <c:pt idx="3">
                  <c:v>1600</c:v>
                </c:pt>
                <c:pt idx="4">
                  <c:v>1800</c:v>
                </c:pt>
                <c:pt idx="5">
                  <c:v>2000</c:v>
                </c:pt>
                <c:pt idx="6">
                  <c:v>2200</c:v>
                </c:pt>
                <c:pt idx="7">
                  <c:v>2400</c:v>
                </c:pt>
                <c:pt idx="8">
                  <c:v>2600</c:v>
                </c:pt>
                <c:pt idx="9">
                  <c:v>2800</c:v>
                </c:pt>
                <c:pt idx="10">
                  <c:v>3000</c:v>
                </c:pt>
              </c:numCache>
            </c:numRef>
          </c:cat>
          <c:val>
            <c:numRef>
              <c:f>'[中期画图 (version 1).xlsx]Sheet1'!$F$241:$F$252</c:f>
              <c:numCache>
                <c:formatCode>General</c:formatCode>
                <c:ptCount val="12"/>
                <c:pt idx="0">
                  <c:v>0.97</c:v>
                </c:pt>
                <c:pt idx="1">
                  <c:v>0.98</c:v>
                </c:pt>
                <c:pt idx="2">
                  <c:v>0.97</c:v>
                </c:pt>
                <c:pt idx="3">
                  <c:v>0.98</c:v>
                </c:pt>
                <c:pt idx="4">
                  <c:v>0.96</c:v>
                </c:pt>
                <c:pt idx="5">
                  <c:v>0.96</c:v>
                </c:pt>
                <c:pt idx="6">
                  <c:v>0.98</c:v>
                </c:pt>
                <c:pt idx="7">
                  <c:v>0.98</c:v>
                </c:pt>
                <c:pt idx="8">
                  <c:v>0.98</c:v>
                </c:pt>
                <c:pt idx="9">
                  <c:v>0.98</c:v>
                </c:pt>
                <c:pt idx="10">
                  <c:v>0.98</c:v>
                </c:pt>
              </c:numCache>
            </c:numRef>
          </c:val>
        </c:ser>
        <c:dLbls>
          <c:showLegendKey val="0"/>
          <c:showVal val="0"/>
          <c:showCatName val="0"/>
          <c:showSerName val="0"/>
          <c:showPercent val="0"/>
          <c:showBubbleSize val="0"/>
        </c:dLbls>
        <c:gapWidth val="219"/>
        <c:overlap val="-27"/>
        <c:axId val="1123386304"/>
        <c:axId val="1123396704"/>
      </c:barChart>
      <c:catAx>
        <c:axId val="112338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p>
        </c:txPr>
        <c:crossAx val="1123396704"/>
        <c:crosses val="autoZero"/>
        <c:auto val="1"/>
        <c:lblAlgn val="ctr"/>
        <c:lblOffset val="100"/>
        <c:noMultiLvlLbl val="0"/>
      </c:catAx>
      <c:valAx>
        <c:axId val="1123396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11233863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050"/>
              <a:t>5%</a:t>
            </a:r>
            <a:r>
              <a:rPr lang="zh-CN" altLang="en-US" sz="1050"/>
              <a:t>重叠率下隧道混合流量的识别结果</a:t>
            </a:r>
            <a:endParaRPr lang="zh-CN" altLang="en-US" sz="1050"/>
          </a:p>
        </c:rich>
      </c:tx>
      <c:layout/>
      <c:overlay val="0"/>
      <c:spPr>
        <a:noFill/>
        <a:ln>
          <a:noFill/>
        </a:ln>
        <a:effectLst/>
      </c:spPr>
    </c:title>
    <c:autoTitleDeleted val="0"/>
    <c:plotArea>
      <c:layout/>
      <c:barChart>
        <c:barDir val="bar"/>
        <c:grouping val="clustered"/>
        <c:varyColors val="0"/>
        <c:ser>
          <c:idx val="0"/>
          <c:order val="0"/>
          <c:tx>
            <c:strRef>
              <c:f>第一个应用</c:f>
              <c:strCache>
                <c:ptCount val="1"/>
                <c:pt idx="0">
                  <c:v>第一个应用</c:v>
                </c:pt>
              </c:strCache>
            </c:strRef>
          </c:tx>
          <c:spPr>
            <a:solidFill>
              <a:schemeClr val="accent3">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[工作簿1]Sheet1!$B$4:$B$8</c:f>
              <c:numCache>
                <c:formatCode>General</c:formatCode>
                <c:ptCount val="5"/>
                <c:pt idx="0">
                  <c:v>0.83</c:v>
                </c:pt>
                <c:pt idx="1">
                  <c:v>0.75</c:v>
                </c:pt>
                <c:pt idx="2">
                  <c:v>0.61</c:v>
                </c:pt>
                <c:pt idx="3">
                  <c:v>0.83</c:v>
                </c:pt>
                <c:pt idx="4">
                  <c:v>0.71</c:v>
                </c:pt>
              </c:numCache>
            </c:numRef>
          </c:val>
        </c:ser>
        <c:ser>
          <c:idx val="1"/>
          <c:order val="1"/>
          <c:tx>
            <c:strRef>
              <c:f>第二个应用</c:f>
              <c:strCache>
                <c:ptCount val="1"/>
                <c:pt idx="0">
                  <c:v>第二个应用</c:v>
                </c:pt>
              </c:strCache>
            </c:strRef>
          </c:tx>
          <c:spPr>
            <a:solidFill>
              <a:schemeClr val="accent6">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[工作簿1]Sheet1!$C$4:$C$8</c:f>
              <c:numCache>
                <c:formatCode>General</c:formatCode>
                <c:ptCount val="5"/>
                <c:pt idx="0">
                  <c:v>0.76</c:v>
                </c:pt>
                <c:pt idx="1">
                  <c:v>0.76</c:v>
                </c:pt>
                <c:pt idx="2">
                  <c:v>0.65</c:v>
                </c:pt>
                <c:pt idx="3">
                  <c:v>0.58</c:v>
                </c:pt>
                <c:pt idx="4">
                  <c:v>0.56</c:v>
                </c:pt>
              </c:numCache>
            </c:numRef>
          </c:val>
        </c:ser>
        <c:dLbls>
          <c:showLegendKey val="0"/>
          <c:showVal val="0"/>
          <c:showCatName val="0"/>
          <c:showSerName val="0"/>
          <c:showPercent val="0"/>
          <c:showBubbleSize val="0"/>
        </c:dLbls>
        <c:gapWidth val="182"/>
        <c:axId val="1415711520"/>
        <c:axId val="1415711936"/>
      </c:barChart>
      <c:catAx>
        <c:axId val="1415711520"/>
        <c:scaling>
          <c:orientation val="minMax"/>
        </c:scaling>
        <c:delete val="0"/>
        <c:axPos val="l"/>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800"/>
                  <a:t>置信度</a:t>
                </a:r>
                <a:endParaRPr lang="zh-CN" altLang="en-US" sz="800"/>
              </a:p>
            </c:rich>
          </c:tx>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936"/>
        <c:crosses val="autoZero"/>
        <c:auto val="1"/>
        <c:lblAlgn val="ctr"/>
        <c:lblOffset val="100"/>
        <c:noMultiLvlLbl val="0"/>
      </c:catAx>
      <c:valAx>
        <c:axId val="141571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900"/>
                  <a:t>准确率</a:t>
                </a:r>
                <a:endParaRPr lang="zh-CN" altLang="en-US" sz="9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520"/>
        <c:crosses val="autoZero"/>
        <c:crossBetween val="between"/>
      </c:valAx>
      <c:spPr>
        <a:noFill/>
        <a:ln>
          <a:noFill/>
        </a:ln>
        <a:effectLst/>
      </c:spPr>
    </c:plotArea>
    <c:legend>
      <c:legendPos val="b"/>
      <c:layout>
        <c:manualLayout>
          <c:xMode val="edge"/>
          <c:yMode val="edge"/>
          <c:x val="0.317044838145232"/>
          <c:y val="0.852234582628235"/>
          <c:w val="0.365910104986877"/>
          <c:h val="0.0782290080348317"/>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sz="1000"/>
              <a:t>无重叠下隧道混合流量的识别结果</a:t>
            </a:r>
            <a:endParaRPr lang="zh-CN" altLang="en-US" sz="1000"/>
          </a:p>
        </c:rich>
      </c:tx>
      <c:layout/>
      <c:overlay val="0"/>
      <c:spPr>
        <a:noFill/>
        <a:ln>
          <a:noFill/>
        </a:ln>
        <a:effectLst/>
      </c:spPr>
    </c:title>
    <c:autoTitleDeleted val="0"/>
    <c:plotArea>
      <c:layout/>
      <c:barChart>
        <c:barDir val="bar"/>
        <c:grouping val="clustered"/>
        <c:varyColors val="0"/>
        <c:ser>
          <c:idx val="0"/>
          <c:order val="0"/>
          <c:tx>
            <c:strRef>
              <c:f>第一个应用</c:f>
              <c:strCache>
                <c:ptCount val="1"/>
                <c:pt idx="0">
                  <c:v>第一个应用</c:v>
                </c:pt>
              </c:strCache>
            </c:strRef>
          </c:tx>
          <c:spPr>
            <a:solidFill>
              <a:schemeClr val="accent3">
                <a:lumMod val="75000"/>
              </a:schemeClr>
            </a:solidFill>
            <a:ln>
              <a:noFill/>
            </a:ln>
            <a:effectLst/>
          </c:spPr>
          <c:invertIfNegative val="0"/>
          <c:dPt>
            <c:idx val="3"/>
            <c:invertIfNegative val="0"/>
            <c:bubble3D val="0"/>
          </c:dPt>
          <c:dPt>
            <c:idx val="4"/>
            <c:invertIfNegative val="0"/>
            <c:bubble3D val="0"/>
          </c:dPt>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[工作簿1]Sheet1!$B$4:$B$8</c:f>
              <c:numCache>
                <c:formatCode>General</c:formatCode>
                <c:ptCount val="5"/>
                <c:pt idx="0">
                  <c:v>0.85</c:v>
                </c:pt>
                <c:pt idx="1">
                  <c:v>0.83</c:v>
                </c:pt>
                <c:pt idx="2">
                  <c:v>0.81</c:v>
                </c:pt>
                <c:pt idx="3">
                  <c:v>0.8</c:v>
                </c:pt>
                <c:pt idx="4">
                  <c:v>0.56</c:v>
                </c:pt>
              </c:numCache>
            </c:numRef>
          </c:val>
        </c:ser>
        <c:ser>
          <c:idx val="1"/>
          <c:order val="1"/>
          <c:tx>
            <c:strRef>
              <c:f>第二个应用</c:f>
              <c:strCache>
                <c:ptCount val="1"/>
                <c:pt idx="0">
                  <c:v>第二个应用</c:v>
                </c:pt>
              </c:strCache>
            </c:strRef>
          </c:tx>
          <c:spPr>
            <a:solidFill>
              <a:schemeClr val="accent6">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[工作簿1]Sheet1!$C$4:$C$8</c:f>
              <c:numCache>
                <c:formatCode>General</c:formatCode>
                <c:ptCount val="5"/>
                <c:pt idx="0">
                  <c:v>0.62</c:v>
                </c:pt>
                <c:pt idx="1">
                  <c:v>0.6</c:v>
                </c:pt>
                <c:pt idx="2">
                  <c:v>0.6</c:v>
                </c:pt>
                <c:pt idx="3">
                  <c:v>0.58</c:v>
                </c:pt>
                <c:pt idx="4">
                  <c:v>0.52</c:v>
                </c:pt>
              </c:numCache>
            </c:numRef>
          </c:val>
        </c:ser>
        <c:dLbls>
          <c:showLegendKey val="0"/>
          <c:showVal val="0"/>
          <c:showCatName val="0"/>
          <c:showSerName val="0"/>
          <c:showPercent val="0"/>
          <c:showBubbleSize val="0"/>
        </c:dLbls>
        <c:gapWidth val="182"/>
        <c:axId val="1415711520"/>
        <c:axId val="1415711936"/>
      </c:barChart>
      <c:catAx>
        <c:axId val="1415711520"/>
        <c:scaling>
          <c:orientation val="minMax"/>
        </c:scaling>
        <c:delete val="0"/>
        <c:axPos val="l"/>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800"/>
                  <a:t>置信度</a:t>
                </a:r>
                <a:endParaRPr lang="zh-CN" altLang="en-US" sz="800"/>
              </a:p>
            </c:rich>
          </c:tx>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936"/>
        <c:crosses val="autoZero"/>
        <c:auto val="1"/>
        <c:lblAlgn val="ctr"/>
        <c:lblOffset val="100"/>
        <c:noMultiLvlLbl val="0"/>
      </c:catAx>
      <c:valAx>
        <c:axId val="141571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900"/>
                  <a:t>准确率</a:t>
                </a:r>
                <a:endParaRPr lang="zh-CN" altLang="en-US" sz="9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520"/>
        <c:crosses val="autoZero"/>
        <c:crossBetween val="between"/>
      </c:valAx>
      <c:spPr>
        <a:noFill/>
        <a:ln>
          <a:noFill/>
        </a:ln>
        <a:effectLst/>
      </c:spPr>
    </c:plotArea>
    <c:legend>
      <c:legendPos val="b"/>
      <c:layout>
        <c:manualLayout>
          <c:xMode val="edge"/>
          <c:yMode val="edge"/>
          <c:x val="0.317044838145232"/>
          <c:y val="0.819336541442901"/>
          <c:w val="0.365910104986877"/>
          <c:h val="0.0782290080348317"/>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000"/>
              <a:t>10%</a:t>
            </a:r>
            <a:r>
              <a:rPr lang="zh-CN" altLang="en-US" sz="1000"/>
              <a:t>重叠率下隧道混合流量的识别结果</a:t>
            </a:r>
            <a:endParaRPr lang="zh-CN" altLang="en-US" sz="1000"/>
          </a:p>
        </c:rich>
      </c:tx>
      <c:layout/>
      <c:overlay val="0"/>
      <c:spPr>
        <a:noFill/>
        <a:ln>
          <a:noFill/>
        </a:ln>
        <a:effectLst/>
      </c:spPr>
    </c:title>
    <c:autoTitleDeleted val="0"/>
    <c:plotArea>
      <c:layout/>
      <c:barChart>
        <c:barDir val="bar"/>
        <c:grouping val="clustered"/>
        <c:varyColors val="0"/>
        <c:ser>
          <c:idx val="0"/>
          <c:order val="0"/>
          <c:tx>
            <c:strRef>
              <c:f>第一个应用</c:f>
              <c:strCache>
                <c:ptCount val="1"/>
                <c:pt idx="0">
                  <c:v>第一个应用</c:v>
                </c:pt>
              </c:strCache>
            </c:strRef>
          </c:tx>
          <c:spPr>
            <a:solidFill>
              <a:schemeClr val="accent3">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[工作簿1]Sheet1!$D$4:$D$8</c:f>
              <c:numCache>
                <c:formatCode>General</c:formatCode>
                <c:ptCount val="5"/>
                <c:pt idx="0">
                  <c:v>0.78</c:v>
                </c:pt>
                <c:pt idx="1">
                  <c:v>0.78</c:v>
                </c:pt>
                <c:pt idx="2">
                  <c:v>0.7</c:v>
                </c:pt>
                <c:pt idx="3">
                  <c:v>0.76</c:v>
                </c:pt>
                <c:pt idx="4">
                  <c:v>0.71</c:v>
                </c:pt>
              </c:numCache>
            </c:numRef>
          </c:val>
        </c:ser>
        <c:ser>
          <c:idx val="1"/>
          <c:order val="1"/>
          <c:tx>
            <c:strRef>
              <c:f>第二个应用</c:f>
              <c:strCache>
                <c:ptCount val="1"/>
                <c:pt idx="0">
                  <c:v>第二个应用</c:v>
                </c:pt>
              </c:strCache>
            </c:strRef>
          </c:tx>
          <c:spPr>
            <a:solidFill>
              <a:schemeClr val="accent6">
                <a:lumMod val="75000"/>
              </a:schemeClr>
            </a:solidFill>
            <a:ln>
              <a:noFill/>
            </a:ln>
            <a:effectLst/>
          </c:spPr>
          <c:invertIfNegative val="0"/>
          <c:dLbls>
            <c:delete val="1"/>
          </c:dLbls>
          <c:cat>
            <c:numRef>
              <c:f>[工作簿1]Sheet1!$A$4:$A$8</c:f>
              <c:numCache>
                <c:formatCode>0%</c:formatCode>
                <c:ptCount val="5"/>
                <c:pt idx="0" c:formatCode="0%">
                  <c:v>0</c:v>
                </c:pt>
                <c:pt idx="1" c:formatCode="0%">
                  <c:v>0.2</c:v>
                </c:pt>
                <c:pt idx="2" c:formatCode="0%">
                  <c:v>0.4</c:v>
                </c:pt>
                <c:pt idx="3" c:formatCode="0%">
                  <c:v>0.6</c:v>
                </c:pt>
                <c:pt idx="4" c:formatCode="0%">
                  <c:v>0.8</c:v>
                </c:pt>
              </c:numCache>
            </c:numRef>
          </c:cat>
          <c:val>
            <c:numRef>
              <c:f>[工作簿1]Sheet1!$E$4:$E$8</c:f>
              <c:numCache>
                <c:formatCode>General</c:formatCode>
                <c:ptCount val="5"/>
                <c:pt idx="0">
                  <c:v>0.69</c:v>
                </c:pt>
                <c:pt idx="1">
                  <c:v>0.69</c:v>
                </c:pt>
                <c:pt idx="2">
                  <c:v>0.67</c:v>
                </c:pt>
                <c:pt idx="3">
                  <c:v>0.62</c:v>
                </c:pt>
                <c:pt idx="4">
                  <c:v>0.57</c:v>
                </c:pt>
              </c:numCache>
            </c:numRef>
          </c:val>
        </c:ser>
        <c:dLbls>
          <c:showLegendKey val="0"/>
          <c:showVal val="0"/>
          <c:showCatName val="0"/>
          <c:showSerName val="0"/>
          <c:showPercent val="0"/>
          <c:showBubbleSize val="0"/>
        </c:dLbls>
        <c:gapWidth val="182"/>
        <c:axId val="1415711520"/>
        <c:axId val="1415711936"/>
      </c:barChart>
      <c:catAx>
        <c:axId val="1415711520"/>
        <c:scaling>
          <c:orientation val="minMax"/>
        </c:scaling>
        <c:delete val="0"/>
        <c:axPos val="l"/>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800"/>
                  <a:t>置信度</a:t>
                </a:r>
                <a:endParaRPr lang="zh-CN" altLang="en-US" sz="800"/>
              </a:p>
            </c:rich>
          </c:tx>
          <c:layout/>
          <c:overlay val="0"/>
          <c:spPr>
            <a:noFill/>
            <a:ln>
              <a:noFill/>
            </a:ln>
            <a:effectLst/>
          </c:sp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936"/>
        <c:crosses val="autoZero"/>
        <c:auto val="1"/>
        <c:lblAlgn val="ctr"/>
        <c:lblOffset val="100"/>
        <c:noMultiLvlLbl val="0"/>
      </c:catAx>
      <c:valAx>
        <c:axId val="141571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900"/>
                  <a:t>准确率</a:t>
                </a:r>
                <a:endParaRPr lang="zh-CN" altLang="en-US" sz="9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520"/>
        <c:crosses val="autoZero"/>
        <c:crossBetween val="between"/>
        <c:majorUnit val="0.2"/>
      </c:valAx>
      <c:spPr>
        <a:noFill/>
        <a:ln>
          <a:noFill/>
        </a:ln>
        <a:effectLst/>
      </c:spPr>
    </c:plotArea>
    <c:legend>
      <c:legendPos val="b"/>
      <c:layout>
        <c:manualLayout>
          <c:xMode val="edge"/>
          <c:yMode val="edge"/>
          <c:x val="0.317044838145232"/>
          <c:y val="0.852234582628235"/>
          <c:w val="0.365910104986877"/>
          <c:h val="0.0782290080348317"/>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000"/>
              <a:t>0%</a:t>
            </a:r>
            <a:r>
              <a:rPr lang="zh-CN" altLang="en-US" sz="1000"/>
              <a:t>重叠率下比较结果</a:t>
            </a:r>
            <a:r>
              <a:rPr lang="en-US" altLang="zh-CN" sz="1000"/>
              <a:t>(</a:t>
            </a:r>
            <a:r>
              <a:rPr lang="zh-CN" altLang="en-US" sz="1000"/>
              <a:t>第一个应用）</a:t>
            </a:r>
            <a:endParaRPr lang="zh-CN" altLang="en-US" sz="1000"/>
          </a:p>
        </c:rich>
      </c:tx>
      <c:layout/>
      <c:overlay val="0"/>
      <c:spPr>
        <a:noFill/>
        <a:ln>
          <a:noFill/>
        </a:ln>
        <a:effectLst/>
      </c:spPr>
    </c:title>
    <c:autoTitleDeleted val="0"/>
    <c:plotArea>
      <c:layout>
        <c:manualLayout>
          <c:layoutTarget val="inner"/>
          <c:xMode val="edge"/>
          <c:yMode val="edge"/>
          <c:x val="0.10360824742268"/>
          <c:y val="0.245394252026529"/>
          <c:w val="0.835527359238699"/>
          <c:h val="0.553205600589536"/>
        </c:manualLayout>
      </c:layout>
      <c:barChart>
        <c:barDir val="col"/>
        <c:grouping val="clustered"/>
        <c:varyColors val="0"/>
        <c:ser>
          <c:idx val="0"/>
          <c:order val="0"/>
          <c:tx>
            <c:strRef>
              <c:f>CombineBurst</c:f>
              <c:strCache>
                <c:ptCount val="1"/>
                <c:pt idx="0">
                  <c:v>CombineBurst</c:v>
                </c:pt>
              </c:strCache>
            </c:strRef>
          </c:tx>
          <c:spPr>
            <a:solidFill>
              <a:schemeClr val="accent1"/>
            </a:solidFill>
            <a:ln>
              <a:noFill/>
            </a:ln>
            <a:effectLst/>
          </c:spPr>
          <c:invertIfNegative val="0"/>
          <c:dLbls>
            <c:delete val="1"/>
          </c:dLbls>
          <c:cat>
            <c:strRef>
              <c:f>[工作簿1]Sheet1!$B$13:$B$15</c:f>
              <c:strCache>
                <c:ptCount val="3"/>
                <c:pt idx="0">
                  <c:v>P</c:v>
                </c:pt>
                <c:pt idx="1">
                  <c:v>R</c:v>
                </c:pt>
                <c:pt idx="2">
                  <c:v>F1</c:v>
                </c:pt>
              </c:strCache>
            </c:strRef>
          </c:cat>
          <c:val>
            <c:numRef>
              <c:f>[工作簿1]Sheet1!$C$13:$C$15</c:f>
              <c:numCache>
                <c:formatCode>General</c:formatCode>
                <c:ptCount val="3"/>
                <c:pt idx="0">
                  <c:v>0.87</c:v>
                </c:pt>
                <c:pt idx="1">
                  <c:v>0.71</c:v>
                </c:pt>
                <c:pt idx="2">
                  <c:v>0.76</c:v>
                </c:pt>
              </c:numCache>
            </c:numRef>
          </c:val>
        </c:ser>
        <c:ser>
          <c:idx val="1"/>
          <c:order val="1"/>
          <c:tx>
            <c:strRef>
              <c:f>Section(packet-based)</c:f>
              <c:strCache>
                <c:ptCount val="1"/>
                <c:pt idx="0">
                  <c:v>Section(packet-based)</c:v>
                </c:pt>
              </c:strCache>
            </c:strRef>
          </c:tx>
          <c:spPr>
            <a:solidFill>
              <a:schemeClr val="accent2"/>
            </a:solidFill>
            <a:ln>
              <a:noFill/>
            </a:ln>
            <a:effectLst/>
          </c:spPr>
          <c:invertIfNegative val="0"/>
          <c:dLbls>
            <c:delete val="1"/>
          </c:dLbls>
          <c:cat>
            <c:strRef>
              <c:f>[工作簿1]Sheet1!$B$13:$B$15</c:f>
              <c:strCache>
                <c:ptCount val="3"/>
                <c:pt idx="0">
                  <c:v>P</c:v>
                </c:pt>
                <c:pt idx="1">
                  <c:v>R</c:v>
                </c:pt>
                <c:pt idx="2">
                  <c:v>F1</c:v>
                </c:pt>
              </c:strCache>
            </c:strRef>
          </c:cat>
          <c:val>
            <c:numRef>
              <c:f>[工作簿1]Sheet1!$D$13:$D$15</c:f>
              <c:numCache>
                <c:formatCode>General</c:formatCode>
                <c:ptCount val="3"/>
                <c:pt idx="0">
                  <c:v>0.83</c:v>
                </c:pt>
                <c:pt idx="1">
                  <c:v>0.18</c:v>
                </c:pt>
                <c:pt idx="2">
                  <c:v>0.22</c:v>
                </c:pt>
              </c:numCache>
            </c:numRef>
          </c:val>
        </c:ser>
        <c:ser>
          <c:idx val="2"/>
          <c:order val="2"/>
          <c:tx>
            <c:strRef>
              <c:f>Section(Time-packed)</c:f>
              <c:strCache>
                <c:ptCount val="1"/>
                <c:pt idx="0">
                  <c:v>Section(Time-packed)</c:v>
                </c:pt>
              </c:strCache>
            </c:strRef>
          </c:tx>
          <c:spPr>
            <a:solidFill>
              <a:schemeClr val="accent3"/>
            </a:solidFill>
            <a:ln>
              <a:noFill/>
            </a:ln>
            <a:effectLst/>
          </c:spPr>
          <c:invertIfNegative val="0"/>
          <c:dLbls>
            <c:delete val="1"/>
          </c:dLbls>
          <c:cat>
            <c:strRef>
              <c:f>[工作簿1]Sheet1!$B$13:$B$15</c:f>
              <c:strCache>
                <c:ptCount val="3"/>
                <c:pt idx="0">
                  <c:v>P</c:v>
                </c:pt>
                <c:pt idx="1">
                  <c:v>R</c:v>
                </c:pt>
                <c:pt idx="2">
                  <c:v>F1</c:v>
                </c:pt>
              </c:strCache>
            </c:strRef>
          </c:cat>
          <c:val>
            <c:numRef>
              <c:f>[工作簿1]Sheet1!$E$13:$E$15</c:f>
              <c:numCache>
                <c:formatCode>General</c:formatCode>
                <c:ptCount val="3"/>
                <c:pt idx="0">
                  <c:v>0.78</c:v>
                </c:pt>
                <c:pt idx="1">
                  <c:v>0.45</c:v>
                </c:pt>
                <c:pt idx="2">
                  <c:v>0.51</c:v>
                </c:pt>
              </c:numCache>
            </c:numRef>
          </c:val>
        </c:ser>
        <c:dLbls>
          <c:showLegendKey val="0"/>
          <c:showVal val="0"/>
          <c:showCatName val="0"/>
          <c:showSerName val="0"/>
          <c:showPercent val="0"/>
          <c:showBubbleSize val="0"/>
        </c:dLbls>
        <c:gapWidth val="219"/>
        <c:overlap val="-27"/>
        <c:axId val="1192051264"/>
        <c:axId val="1192054176"/>
      </c:barChart>
      <c:catAx>
        <c:axId val="1192051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92054176"/>
        <c:crosses val="autoZero"/>
        <c:auto val="1"/>
        <c:lblAlgn val="ctr"/>
        <c:lblOffset val="100"/>
        <c:noMultiLvlLbl val="0"/>
      </c:catAx>
      <c:valAx>
        <c:axId val="1192054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920512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000"/>
              <a:t>0%</a:t>
            </a:r>
            <a:r>
              <a:rPr lang="zh-CN" altLang="en-US" sz="1000"/>
              <a:t>重叠率下比较结果（第二个应用）</a:t>
            </a:r>
            <a:endParaRPr lang="zh-CN" altLang="en-US" sz="1000"/>
          </a:p>
        </c:rich>
      </c:tx>
      <c:layout/>
      <c:overlay val="0"/>
      <c:spPr>
        <a:noFill/>
        <a:ln>
          <a:noFill/>
        </a:ln>
        <a:effectLst/>
      </c:spPr>
    </c:title>
    <c:autoTitleDeleted val="0"/>
    <c:plotArea>
      <c:layout>
        <c:manualLayout>
          <c:layoutTarget val="inner"/>
          <c:xMode val="edge"/>
          <c:yMode val="edge"/>
          <c:x val="0.102671905697446"/>
          <c:y val="0.216444588885278"/>
          <c:w val="0.844479371316306"/>
          <c:h val="0.393045173870653"/>
        </c:manualLayout>
      </c:layout>
      <c:barChart>
        <c:barDir val="col"/>
        <c:grouping val="clustered"/>
        <c:varyColors val="0"/>
        <c:ser>
          <c:idx val="0"/>
          <c:order val="0"/>
          <c:tx>
            <c:strRef>
              <c:f>CombineBurst</c:f>
              <c:strCache>
                <c:ptCount val="1"/>
                <c:pt idx="0">
                  <c:v>CombineBurst</c:v>
                </c:pt>
              </c:strCache>
            </c:strRef>
          </c:tx>
          <c:spPr>
            <a:solidFill>
              <a:schemeClr val="accent1"/>
            </a:solidFill>
            <a:ln>
              <a:noFill/>
            </a:ln>
            <a:effectLst/>
          </c:spPr>
          <c:invertIfNegative val="0"/>
          <c:dLbls>
            <c:delete val="1"/>
          </c:dLbls>
          <c:cat>
            <c:strRef>
              <c:f>[工作簿1]Sheet1!$B$20:$B$22</c:f>
              <c:strCache>
                <c:ptCount val="3"/>
                <c:pt idx="0">
                  <c:v>P</c:v>
                </c:pt>
                <c:pt idx="1">
                  <c:v>R</c:v>
                </c:pt>
                <c:pt idx="2">
                  <c:v>F1</c:v>
                </c:pt>
              </c:strCache>
            </c:strRef>
          </c:cat>
          <c:val>
            <c:numRef>
              <c:f>[工作簿1]Sheet1!$C$20:$C$22</c:f>
              <c:numCache>
                <c:formatCode>General</c:formatCode>
                <c:ptCount val="3"/>
                <c:pt idx="0">
                  <c:v>0.74</c:v>
                </c:pt>
                <c:pt idx="1">
                  <c:v>0.45</c:v>
                </c:pt>
                <c:pt idx="2">
                  <c:v>0.56</c:v>
                </c:pt>
              </c:numCache>
            </c:numRef>
          </c:val>
        </c:ser>
        <c:ser>
          <c:idx val="1"/>
          <c:order val="1"/>
          <c:tx>
            <c:strRef>
              <c:f>Section(Packet-based)</c:f>
              <c:strCache>
                <c:ptCount val="1"/>
                <c:pt idx="0">
                  <c:v>Section(Packet-based)</c:v>
                </c:pt>
              </c:strCache>
            </c:strRef>
          </c:tx>
          <c:spPr>
            <a:solidFill>
              <a:schemeClr val="accent2"/>
            </a:solidFill>
            <a:ln>
              <a:noFill/>
            </a:ln>
            <a:effectLst/>
          </c:spPr>
          <c:invertIfNegative val="0"/>
          <c:dLbls>
            <c:delete val="1"/>
          </c:dLbls>
          <c:cat>
            <c:strRef>
              <c:f>[工作簿1]Sheet1!$B$20:$B$22</c:f>
              <c:strCache>
                <c:ptCount val="3"/>
                <c:pt idx="0">
                  <c:v>P</c:v>
                </c:pt>
                <c:pt idx="1">
                  <c:v>R</c:v>
                </c:pt>
                <c:pt idx="2">
                  <c:v>F1</c:v>
                </c:pt>
              </c:strCache>
            </c:strRef>
          </c:cat>
          <c:val>
            <c:numRef>
              <c:f>[工作簿1]Sheet1!$D$20:$D$22</c:f>
              <c:numCache>
                <c:formatCode>General</c:formatCode>
                <c:ptCount val="3"/>
                <c:pt idx="0">
                  <c:v>0.45</c:v>
                </c:pt>
                <c:pt idx="1">
                  <c:v>0.33</c:v>
                </c:pt>
                <c:pt idx="2">
                  <c:v>0.34</c:v>
                </c:pt>
              </c:numCache>
            </c:numRef>
          </c:val>
        </c:ser>
        <c:ser>
          <c:idx val="2"/>
          <c:order val="2"/>
          <c:tx>
            <c:strRef>
              <c:f>Section(Time-based)</c:f>
              <c:strCache>
                <c:ptCount val="1"/>
                <c:pt idx="0">
                  <c:v>Section(Time-based)</c:v>
                </c:pt>
              </c:strCache>
            </c:strRef>
          </c:tx>
          <c:spPr>
            <a:solidFill>
              <a:schemeClr val="accent3"/>
            </a:solidFill>
            <a:ln>
              <a:noFill/>
            </a:ln>
            <a:effectLst/>
          </c:spPr>
          <c:invertIfNegative val="0"/>
          <c:dLbls>
            <c:delete val="1"/>
          </c:dLbls>
          <c:cat>
            <c:strRef>
              <c:f>[工作簿1]Sheet1!$B$20:$B$22</c:f>
              <c:strCache>
                <c:ptCount val="3"/>
                <c:pt idx="0">
                  <c:v>P</c:v>
                </c:pt>
                <c:pt idx="1">
                  <c:v>R</c:v>
                </c:pt>
                <c:pt idx="2">
                  <c:v>F1</c:v>
                </c:pt>
              </c:strCache>
            </c:strRef>
          </c:cat>
          <c:val>
            <c:numRef>
              <c:f>[工作簿1]Sheet1!$E$20:$E$22</c:f>
              <c:numCache>
                <c:formatCode>General</c:formatCode>
                <c:ptCount val="3"/>
                <c:pt idx="0">
                  <c:v>0.64</c:v>
                </c:pt>
                <c:pt idx="1">
                  <c:v>0.25</c:v>
                </c:pt>
                <c:pt idx="2">
                  <c:v>0.26</c:v>
                </c:pt>
              </c:numCache>
            </c:numRef>
          </c:val>
        </c:ser>
        <c:dLbls>
          <c:showLegendKey val="0"/>
          <c:showVal val="0"/>
          <c:showCatName val="0"/>
          <c:showSerName val="0"/>
          <c:showPercent val="0"/>
          <c:showBubbleSize val="0"/>
        </c:dLbls>
        <c:gapWidth val="219"/>
        <c:overlap val="-27"/>
        <c:axId val="675566304"/>
        <c:axId val="675576288"/>
      </c:barChart>
      <c:catAx>
        <c:axId val="67556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5576288"/>
        <c:crosses val="autoZero"/>
        <c:auto val="1"/>
        <c:lblAlgn val="ctr"/>
        <c:lblOffset val="100"/>
        <c:noMultiLvlLbl val="0"/>
      </c:catAx>
      <c:valAx>
        <c:axId val="675576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55663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sz="1000"/>
              <a:t>5%</a:t>
            </a:r>
            <a:r>
              <a:rPr lang="zh-CN" altLang="en-US" sz="1000"/>
              <a:t>重叠率下比较结果（第一个应用</a:t>
            </a:r>
            <a:r>
              <a:rPr lang="zh-CN" altLang="en-US" sz="1050"/>
              <a:t>）</a:t>
            </a:r>
            <a:endParaRPr lang="zh-CN" altLang="en-US" sz="1050"/>
          </a:p>
        </c:rich>
      </c:tx>
      <c:layout/>
      <c:overlay val="0"/>
      <c:spPr>
        <a:noFill/>
        <a:ln>
          <a:noFill/>
        </a:ln>
        <a:effectLst/>
      </c:spPr>
    </c:title>
    <c:autoTitleDeleted val="0"/>
    <c:plotArea>
      <c:layout>
        <c:manualLayout>
          <c:layoutTarget val="inner"/>
          <c:xMode val="edge"/>
          <c:yMode val="edge"/>
          <c:x val="0.110626587637595"/>
          <c:y val="0.234708916728077"/>
          <c:w val="0.8307366638442"/>
          <c:h val="0.587840825350037"/>
        </c:manualLayout>
      </c:layout>
      <c:barChart>
        <c:barDir val="col"/>
        <c:grouping val="clustered"/>
        <c:varyColors val="0"/>
        <c:ser>
          <c:idx val="0"/>
          <c:order val="0"/>
          <c:tx>
            <c:strRef>
              <c:f>[中期画图.xlsx]Sheet1!$C$25:$C$26</c:f>
              <c:strCache>
                <c:ptCount val="1"/>
                <c:pt idx="0">
                  <c:v>置信度/% CombineBurst</c:v>
                </c:pt>
              </c:strCache>
            </c:strRef>
          </c:tx>
          <c:spPr>
            <a:solidFill>
              <a:schemeClr val="accent1"/>
            </a:solidFill>
            <a:ln>
              <a:noFill/>
            </a:ln>
            <a:effectLst/>
          </c:spPr>
          <c:invertIfNegative val="0"/>
          <c:dLbls>
            <c:delete val="1"/>
          </c:dLbls>
          <c:cat>
            <c:strRef>
              <c:f>[中期画图.xlsx]Sheet1!$B$27:$B$29</c:f>
              <c:strCache>
                <c:ptCount val="3"/>
                <c:pt idx="0">
                  <c:v>P</c:v>
                </c:pt>
                <c:pt idx="1">
                  <c:v>R</c:v>
                </c:pt>
                <c:pt idx="2">
                  <c:v>F1</c:v>
                </c:pt>
              </c:strCache>
            </c:strRef>
          </c:cat>
          <c:val>
            <c:numRef>
              <c:f>[中期画图.xlsx]Sheet1!$C$27:$C$29</c:f>
              <c:numCache>
                <c:formatCode>General</c:formatCode>
                <c:ptCount val="3"/>
                <c:pt idx="0">
                  <c:v>0.83</c:v>
                </c:pt>
                <c:pt idx="1">
                  <c:v>0.69</c:v>
                </c:pt>
                <c:pt idx="2">
                  <c:v>0.73</c:v>
                </c:pt>
              </c:numCache>
            </c:numRef>
          </c:val>
        </c:ser>
        <c:ser>
          <c:idx val="1"/>
          <c:order val="1"/>
          <c:tx>
            <c:strRef>
              <c:f>[中期画图.xlsx]Sheet1!$D$25:$D$26</c:f>
              <c:strCache>
                <c:ptCount val="1"/>
                <c:pt idx="0">
                  <c:v>置信度/% Sectioning(Packet-based)</c:v>
                </c:pt>
              </c:strCache>
            </c:strRef>
          </c:tx>
          <c:spPr>
            <a:solidFill>
              <a:schemeClr val="accent2"/>
            </a:solidFill>
            <a:ln>
              <a:noFill/>
            </a:ln>
            <a:effectLst/>
          </c:spPr>
          <c:invertIfNegative val="0"/>
          <c:dLbls>
            <c:delete val="1"/>
          </c:dLbls>
          <c:cat>
            <c:strRef>
              <c:f>[中期画图.xlsx]Sheet1!$B$27:$B$29</c:f>
              <c:strCache>
                <c:ptCount val="3"/>
                <c:pt idx="0">
                  <c:v>P</c:v>
                </c:pt>
                <c:pt idx="1">
                  <c:v>R</c:v>
                </c:pt>
                <c:pt idx="2">
                  <c:v>F1</c:v>
                </c:pt>
              </c:strCache>
            </c:strRef>
          </c:cat>
          <c:val>
            <c:numRef>
              <c:f>[中期画图.xlsx]Sheet1!$D$27:$D$29</c:f>
              <c:numCache>
                <c:formatCode>General</c:formatCode>
                <c:ptCount val="3"/>
                <c:pt idx="0">
                  <c:v>0.61</c:v>
                </c:pt>
                <c:pt idx="1">
                  <c:v>0.11</c:v>
                </c:pt>
                <c:pt idx="2">
                  <c:v>0.13</c:v>
                </c:pt>
              </c:numCache>
            </c:numRef>
          </c:val>
        </c:ser>
        <c:ser>
          <c:idx val="2"/>
          <c:order val="2"/>
          <c:tx>
            <c:strRef>
              <c:f>[中期画图.xlsx]Sheet1!$E$25:$E$26</c:f>
              <c:strCache>
                <c:ptCount val="1"/>
                <c:pt idx="0">
                  <c:v>置信度/% Sectioning(Time-based)</c:v>
                </c:pt>
              </c:strCache>
            </c:strRef>
          </c:tx>
          <c:spPr>
            <a:solidFill>
              <a:schemeClr val="accent3"/>
            </a:solidFill>
            <a:ln>
              <a:noFill/>
            </a:ln>
            <a:effectLst/>
          </c:spPr>
          <c:invertIfNegative val="0"/>
          <c:dLbls>
            <c:delete val="1"/>
          </c:dLbls>
          <c:cat>
            <c:strRef>
              <c:f>[中期画图.xlsx]Sheet1!$B$27:$B$29</c:f>
              <c:strCache>
                <c:ptCount val="3"/>
                <c:pt idx="0">
                  <c:v>P</c:v>
                </c:pt>
                <c:pt idx="1">
                  <c:v>R</c:v>
                </c:pt>
                <c:pt idx="2">
                  <c:v>F1</c:v>
                </c:pt>
              </c:strCache>
            </c:strRef>
          </c:cat>
          <c:val>
            <c:numRef>
              <c:f>[中期画图.xlsx]Sheet1!$E$27:$E$29</c:f>
              <c:numCache>
                <c:formatCode>General</c:formatCode>
                <c:ptCount val="3"/>
                <c:pt idx="0">
                  <c:v>0.76</c:v>
                </c:pt>
                <c:pt idx="1">
                  <c:v>0.26</c:v>
                </c:pt>
                <c:pt idx="2">
                  <c:v>0.28</c:v>
                </c:pt>
              </c:numCache>
            </c:numRef>
          </c:val>
        </c:ser>
        <c:dLbls>
          <c:showLegendKey val="0"/>
          <c:showVal val="0"/>
          <c:showCatName val="0"/>
          <c:showSerName val="0"/>
          <c:showPercent val="0"/>
          <c:showBubbleSize val="0"/>
        </c:dLbls>
        <c:gapWidth val="219"/>
        <c:overlap val="-27"/>
        <c:axId val="1415711520"/>
        <c:axId val="1415712768"/>
      </c:barChart>
      <c:catAx>
        <c:axId val="141571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2768"/>
        <c:crosses val="autoZero"/>
        <c:auto val="1"/>
        <c:lblAlgn val="ctr"/>
        <c:lblOffset val="100"/>
        <c:noMultiLvlLbl val="0"/>
      </c:catAx>
      <c:valAx>
        <c:axId val="1415712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1571152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sz="1000"/>
              <a:t>5%</a:t>
            </a:r>
            <a:r>
              <a:rPr lang="zh-CN" altLang="en-US" sz="1000"/>
              <a:t>重叠率下比较结果（第二个应用）</a:t>
            </a:r>
            <a:endParaRPr lang="zh-CN" altLang="en-US" sz="1000"/>
          </a:p>
        </c:rich>
      </c:tx>
      <c:layout>
        <c:manualLayout>
          <c:xMode val="edge"/>
          <c:yMode val="edge"/>
          <c:x val="0.152927442528736"/>
          <c:y val="0.0755216959258032"/>
        </c:manualLayout>
      </c:layout>
      <c:overlay val="0"/>
      <c:spPr>
        <a:noFill/>
        <a:ln>
          <a:noFill/>
        </a:ln>
        <a:effectLst/>
      </c:spPr>
    </c:title>
    <c:autoTitleDeleted val="0"/>
    <c:plotArea>
      <c:layout>
        <c:manualLayout>
          <c:layoutTarget val="inner"/>
          <c:xMode val="edge"/>
          <c:yMode val="edge"/>
          <c:x val="0.0920786815523658"/>
          <c:y val="0.256233595800525"/>
          <c:w val="0.758532695374801"/>
          <c:h val="0.400393700787402"/>
        </c:manualLayout>
      </c:layout>
      <c:barChart>
        <c:barDir val="col"/>
        <c:grouping val="clustered"/>
        <c:varyColors val="0"/>
        <c:ser>
          <c:idx val="0"/>
          <c:order val="0"/>
          <c:tx>
            <c:strRef>
              <c:f>CombineBurst</c:f>
              <c:strCache>
                <c:ptCount val="1"/>
                <c:pt idx="0">
                  <c:v>CombineBurst</c:v>
                </c:pt>
              </c:strCache>
            </c:strRef>
          </c:tx>
          <c:spPr>
            <a:solidFill>
              <a:schemeClr val="accent1"/>
            </a:solidFill>
            <a:ln>
              <a:noFill/>
            </a:ln>
            <a:effectLst/>
          </c:spPr>
          <c:invertIfNegative val="0"/>
          <c:dLbls>
            <c:delete val="1"/>
          </c:dLbls>
          <c:cat>
            <c:strRef>
              <c:f>[中期画图.xlsx]Sheet1!$B$34:$B$36</c:f>
              <c:strCache>
                <c:ptCount val="3"/>
                <c:pt idx="0">
                  <c:v>P</c:v>
                </c:pt>
                <c:pt idx="1">
                  <c:v>R</c:v>
                </c:pt>
                <c:pt idx="2">
                  <c:v>F1</c:v>
                </c:pt>
              </c:strCache>
            </c:strRef>
          </c:cat>
          <c:val>
            <c:numRef>
              <c:f>[中期画图.xlsx]Sheet1!$C$34:$C$36</c:f>
              <c:numCache>
                <c:formatCode>General</c:formatCode>
                <c:ptCount val="3"/>
                <c:pt idx="0">
                  <c:v>0.58</c:v>
                </c:pt>
                <c:pt idx="1">
                  <c:v>0.4</c:v>
                </c:pt>
                <c:pt idx="2">
                  <c:v>0.47</c:v>
                </c:pt>
              </c:numCache>
            </c:numRef>
          </c:val>
        </c:ser>
        <c:ser>
          <c:idx val="1"/>
          <c:order val="1"/>
          <c:tx>
            <c:strRef>
              <c:f>Section(Packet-based)</c:f>
              <c:strCache>
                <c:ptCount val="1"/>
                <c:pt idx="0">
                  <c:v>Section(Packet-based)</c:v>
                </c:pt>
              </c:strCache>
            </c:strRef>
          </c:tx>
          <c:spPr>
            <a:solidFill>
              <a:schemeClr val="accent2"/>
            </a:solidFill>
            <a:ln>
              <a:noFill/>
            </a:ln>
            <a:effectLst/>
          </c:spPr>
          <c:invertIfNegative val="0"/>
          <c:dLbls>
            <c:delete val="1"/>
          </c:dLbls>
          <c:cat>
            <c:strRef>
              <c:f>[中期画图.xlsx]Sheet1!$B$34:$B$36</c:f>
              <c:strCache>
                <c:ptCount val="3"/>
                <c:pt idx="0">
                  <c:v>P</c:v>
                </c:pt>
                <c:pt idx="1">
                  <c:v>R</c:v>
                </c:pt>
                <c:pt idx="2">
                  <c:v>F1</c:v>
                </c:pt>
              </c:strCache>
            </c:strRef>
          </c:cat>
          <c:val>
            <c:numRef>
              <c:f>[中期画图.xlsx]Sheet1!$D$34:$D$36</c:f>
              <c:numCache>
                <c:formatCode>General</c:formatCode>
                <c:ptCount val="3"/>
                <c:pt idx="0">
                  <c:v>0.58</c:v>
                </c:pt>
                <c:pt idx="1">
                  <c:v>0.29</c:v>
                </c:pt>
                <c:pt idx="2">
                  <c:v>0.38</c:v>
                </c:pt>
              </c:numCache>
            </c:numRef>
          </c:val>
        </c:ser>
        <c:ser>
          <c:idx val="2"/>
          <c:order val="2"/>
          <c:tx>
            <c:strRef>
              <c:f>Section(Time-based)</c:f>
              <c:strCache>
                <c:ptCount val="1"/>
                <c:pt idx="0">
                  <c:v>Section(Time-based)</c:v>
                </c:pt>
              </c:strCache>
            </c:strRef>
          </c:tx>
          <c:spPr>
            <a:solidFill>
              <a:schemeClr val="accent3"/>
            </a:solidFill>
            <a:ln>
              <a:noFill/>
            </a:ln>
            <a:effectLst/>
          </c:spPr>
          <c:invertIfNegative val="0"/>
          <c:dLbls>
            <c:delete val="1"/>
          </c:dLbls>
          <c:cat>
            <c:strRef>
              <c:f>[中期画图.xlsx]Sheet1!$B$34:$B$36</c:f>
              <c:strCache>
                <c:ptCount val="3"/>
                <c:pt idx="0">
                  <c:v>P</c:v>
                </c:pt>
                <c:pt idx="1">
                  <c:v>R</c:v>
                </c:pt>
                <c:pt idx="2">
                  <c:v>F1</c:v>
                </c:pt>
              </c:strCache>
            </c:strRef>
          </c:cat>
          <c:val>
            <c:numRef>
              <c:f>[中期画图.xlsx]Sheet1!$E$34:$E$36</c:f>
              <c:numCache>
                <c:formatCode>General</c:formatCode>
                <c:ptCount val="3"/>
                <c:pt idx="0">
                  <c:v>0.47</c:v>
                </c:pt>
                <c:pt idx="1">
                  <c:v>0.29</c:v>
                </c:pt>
                <c:pt idx="2">
                  <c:v>0.27</c:v>
                </c:pt>
              </c:numCache>
            </c:numRef>
          </c:val>
        </c:ser>
        <c:dLbls>
          <c:showLegendKey val="0"/>
          <c:showVal val="0"/>
          <c:showCatName val="0"/>
          <c:showSerName val="0"/>
          <c:showPercent val="0"/>
          <c:showBubbleSize val="0"/>
        </c:dLbls>
        <c:gapWidth val="219"/>
        <c:overlap val="-27"/>
        <c:axId val="1422473760"/>
        <c:axId val="1422474176"/>
      </c:barChart>
      <c:catAx>
        <c:axId val="142247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22474176"/>
        <c:crosses val="autoZero"/>
        <c:auto val="1"/>
        <c:lblAlgn val="ctr"/>
        <c:lblOffset val="100"/>
        <c:noMultiLvlLbl val="0"/>
      </c:catAx>
      <c:valAx>
        <c:axId val="1422474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422473760"/>
        <c:crosses val="autoZero"/>
        <c:crossBetween val="between"/>
      </c:valAx>
      <c:spPr>
        <a:noFill/>
        <a:ln>
          <a:noFill/>
        </a:ln>
        <a:effectLst/>
      </c:spPr>
    </c:plotArea>
    <c:legend>
      <c:legendPos val="b"/>
      <c:layout>
        <c:manualLayout>
          <c:xMode val="edge"/>
          <c:yMode val="edge"/>
          <c:x val="0.0348419540229885"/>
          <c:y val="0.87976151043391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3"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700" y="1"/>
            <a:ext cx="4302231" cy="341064"/>
          </a:xfrm>
          <a:prstGeom prst="rect">
            <a:avLst/>
          </a:prstGeom>
        </p:spPr>
        <p:txBody>
          <a:bodyPr vert="horz" lIns="91440" tIns="45720" rIns="91440" bIns="45720" rtlCol="0"/>
          <a:lstStyle>
            <a:lvl1pPr algn="r">
              <a:defRPr sz="1200"/>
            </a:lvl1pPr>
          </a:lstStyle>
          <a:p>
            <a:fld id="{C23DFDA7-2219-48E7-9F1B-A3CF2519D106}" type="datetimeFigureOut">
              <a:rPr lang="zh-CN" altLang="en-US" smtClean="0"/>
            </a:fld>
            <a:endParaRPr lang="zh-CN" altLang="en-US"/>
          </a:p>
        </p:txBody>
      </p:sp>
      <p:sp>
        <p:nvSpPr>
          <p:cNvPr id="4" name="页脚占位符 3"/>
          <p:cNvSpPr>
            <a:spLocks noGrp="1"/>
          </p:cNvSpPr>
          <p:nvPr>
            <p:ph type="ftr" sz="quarter" idx="2"/>
          </p:nvPr>
        </p:nvSpPr>
        <p:spPr>
          <a:xfrm>
            <a:off x="3" y="6456613"/>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700" y="6456613"/>
            <a:ext cx="4302231" cy="341063"/>
          </a:xfrm>
          <a:prstGeom prst="rect">
            <a:avLst/>
          </a:prstGeom>
        </p:spPr>
        <p:txBody>
          <a:bodyPr vert="horz" lIns="91440" tIns="45720" rIns="91440" bIns="45720" rtlCol="0" anchor="b"/>
          <a:lstStyle>
            <a:lvl1pPr algn="r">
              <a:defRPr sz="1200"/>
            </a:lvl1pPr>
          </a:lstStyle>
          <a:p>
            <a:fld id="{3451E82E-0047-43C3-8742-E7C2803B172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3" y="0"/>
            <a:ext cx="4302231" cy="3398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700" y="0"/>
            <a:ext cx="4302231" cy="339884"/>
          </a:xfrm>
          <a:prstGeom prst="rect">
            <a:avLst/>
          </a:prstGeom>
        </p:spPr>
        <p:txBody>
          <a:bodyPr vert="horz" lIns="91440" tIns="45720" rIns="91440" bIns="45720" rtlCol="0"/>
          <a:lstStyle>
            <a:lvl1pPr algn="r">
              <a:defRPr sz="1200"/>
            </a:lvl1pPr>
          </a:lstStyle>
          <a:p>
            <a:fld id="{626ABACA-57FA-4B43-BC99-3F814E634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28896"/>
            <a:ext cx="7942580" cy="305895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3" y="6456612"/>
            <a:ext cx="4302231" cy="33988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700" y="6456612"/>
            <a:ext cx="4302231" cy="339884"/>
          </a:xfrm>
          <a:prstGeom prst="rect">
            <a:avLst/>
          </a:prstGeom>
        </p:spPr>
        <p:txBody>
          <a:bodyPr vert="horz" lIns="91440" tIns="45720" rIns="91440" bIns="45720" rtlCol="0" anchor="b"/>
          <a:lstStyle>
            <a:lvl1pPr algn="r">
              <a:defRPr sz="1200"/>
            </a:lvl1pPr>
          </a:lstStyle>
          <a:p>
            <a:fld id="{47C3300C-0901-45EF-BB87-7AD0D3D54AA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各位老师和同学，大家下午好。我是</a:t>
            </a:r>
            <a:r>
              <a:rPr lang="en-US" altLang="zh-CN" dirty="0"/>
              <a:t>2019</a:t>
            </a:r>
            <a:r>
              <a:rPr lang="zh-CN" altLang="en-US" dirty="0"/>
              <a:t>级硕士研究生赵盼盼，接下来进行我的中期答辩。我的毕设题目是：隧道内混合网络行为分割与精细化识别技术研究。</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研究现状中存在的不足，我们提出了我们的三个研究内容。我们研究的第一个内容是隧道内混合数据集的构建，根据用户在真实环境中的使用，构建隧道内混合行为数据集。对应目标是：数据构建，为此我们提出了隧道回放和混合流生成算法，构建混合行为数据集。</a:t>
            </a:r>
            <a:endParaRPr lang="en-US" altLang="zh-CN" dirty="0"/>
          </a:p>
          <a:p>
            <a:r>
              <a:rPr lang="zh-CN" altLang="en-US" dirty="0"/>
              <a:t>研究的第二个内容是：隧道内混合行为的识别。</a:t>
            </a:r>
            <a:r>
              <a:rPr lang="zh-CN" altLang="en-US" dirty="0">
                <a:sym typeface="+mn-ea"/>
              </a:rPr>
              <a:t>采用先分割后识别的方法和端到端识别的方法，</a:t>
            </a:r>
            <a:r>
              <a:rPr lang="zh-CN" altLang="en-US" dirty="0"/>
              <a:t>对隧道内存在的混合网络行为进行识别。</a:t>
            </a:r>
            <a:endParaRPr lang="en-US" altLang="zh-CN" dirty="0"/>
          </a:p>
          <a:p>
            <a:r>
              <a:rPr lang="zh-CN" altLang="en-US" dirty="0"/>
              <a:t>研究的第三个内容是：隧道内行为的精细化识别的原型系统，对隧道流量进行更深层次的分析，实现隧道内行为精细化识别的原型系统，关键技术是利用机器学习和深度学习算法，实现隧道内行为层面的识别。研究点之间的关系为：第一个研究点为第二个研究点提供混合行为数据集，第一个研究点和第二个研究点为第三个研究点提供数据和技术支撑。。</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本次研究的场景是：单用户使用隧道的场景，如图所示，在一段时间内，用户在隧道内可能使用多个应用，应用流量在时间维度上存在混合和重叠。根据用户使用应用的先后的不同，应用流量之间的混合形式也是复杂多样。</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本次研究中为方便对隧道混合流量的分析，</a:t>
            </a:r>
            <a:r>
              <a:rPr lang="zh-CN" altLang="en-US" u="none" dirty="0"/>
              <a:t>我们按照隧道流量发生混合和重叠的时刻的不同，分为：正时间分离、零时间分离和负时间分离流量。正时间分离应用流量，在时间维度上存在时间间隔。零时间分离应用流量在时间维度上没有时间间隔，存在连续的流量。负时间分离应用流量在时间维度上存在交叉混合。</a:t>
            </a:r>
            <a:endParaRPr lang="zh-CN" altLang="en-US" u="none"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基于隧道回放的方法，操作的对象是加密行为流量。主要过程如下：让建立隧道连接的两台主机，分别模拟客户端和服务端，依次读取</a:t>
            </a:r>
            <a:r>
              <a:rPr lang="en-US" altLang="zh-CN" dirty="0" err="1"/>
              <a:t>pcap</a:t>
            </a:r>
            <a:r>
              <a:rPr lang="zh-CN" altLang="en-US" dirty="0"/>
              <a:t>文件，分别发送数据包（模拟客户端发送</a:t>
            </a:r>
            <a:r>
              <a:rPr lang="en-US" altLang="zh-CN" dirty="0"/>
              <a:t>c2s</a:t>
            </a:r>
            <a:r>
              <a:rPr lang="zh-CN" altLang="en-US" dirty="0"/>
              <a:t>方向的数据包，模拟服务端发送</a:t>
            </a:r>
            <a:r>
              <a:rPr lang="en-US" altLang="zh-CN" dirty="0"/>
              <a:t>s2c</a:t>
            </a:r>
            <a:r>
              <a:rPr lang="zh-CN" altLang="en-US" dirty="0"/>
              <a:t>方向的数据包）。通过隧道回放我们可以知道隧道内应用的开始和结束时间，很方便标注数据。</a:t>
            </a:r>
            <a:endParaRPr lang="en-US" altLang="zh-CN" dirty="0"/>
          </a:p>
          <a:p>
            <a:endParaRPr lang="zh-CN" altLang="en-US" b="1"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sng" dirty="0"/>
              <a:t>基于混合流生成的方法，按照累计到达时间隔信息生成三种类型的隧道混合流量。其中正时间分离流量的重叠率为</a:t>
            </a:r>
            <a:r>
              <a:rPr lang="en-US" altLang="zh-CN" u="sng" dirty="0"/>
              <a:t>-1.</a:t>
            </a:r>
            <a:r>
              <a:rPr lang="zh-CN" altLang="en-US" u="sng" dirty="0"/>
              <a:t>零时间分离流量重叠率为</a:t>
            </a:r>
            <a:r>
              <a:rPr lang="en-US" altLang="zh-CN" u="sng" dirty="0"/>
              <a:t>0</a:t>
            </a:r>
            <a:r>
              <a:rPr lang="zh-CN" altLang="en-US" u="sng" dirty="0"/>
              <a:t>，负时间分离的重叠率为：第二个应用的首个数据包和第一个应用的最后一个数据包之间的数据包数目</a:t>
            </a:r>
            <a:r>
              <a:rPr lang="en-US" altLang="zh-CN" u="sng" dirty="0"/>
              <a:t> </a:t>
            </a:r>
            <a:r>
              <a:rPr lang="zh-CN" altLang="en-US" u="sng" dirty="0"/>
              <a:t>占整条流中所有数据包的数目的比例。</a:t>
            </a:r>
            <a:endParaRPr lang="zh-CN" altLang="en-US" u="sng"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自采集数据集：</a:t>
            </a:r>
            <a:r>
              <a:rPr lang="zh-CN" altLang="en-US" dirty="0">
                <a:sym typeface="+mn-ea"/>
              </a:rPr>
              <a:t>共采集了</a:t>
            </a:r>
            <a:r>
              <a:rPr lang="en-US" altLang="zh-CN" dirty="0">
                <a:sym typeface="+mn-ea"/>
              </a:rPr>
              <a:t>IPSec</a:t>
            </a:r>
            <a:r>
              <a:rPr lang="zh-CN" altLang="en-US" dirty="0">
                <a:sym typeface="+mn-ea"/>
              </a:rPr>
              <a:t>、</a:t>
            </a:r>
            <a:r>
              <a:rPr lang="en-US" altLang="zh-CN" dirty="0">
                <a:sym typeface="+mn-ea"/>
              </a:rPr>
              <a:t>OpenVPN</a:t>
            </a:r>
            <a:r>
              <a:rPr lang="zh-CN" altLang="en-US" dirty="0">
                <a:sym typeface="+mn-ea"/>
              </a:rPr>
              <a:t>、</a:t>
            </a:r>
            <a:r>
              <a:rPr lang="en-US" altLang="zh-CN" dirty="0">
                <a:sym typeface="+mn-ea"/>
              </a:rPr>
              <a:t>L2TP</a:t>
            </a:r>
            <a:r>
              <a:rPr lang="zh-CN" altLang="en-US" dirty="0">
                <a:sym typeface="+mn-ea"/>
              </a:rPr>
              <a:t>、</a:t>
            </a:r>
            <a:r>
              <a:rPr lang="en-US" altLang="zh-CN" dirty="0">
                <a:sym typeface="+mn-ea"/>
              </a:rPr>
              <a:t>SSH</a:t>
            </a:r>
            <a:r>
              <a:rPr lang="zh-CN" altLang="en-US" dirty="0">
                <a:sym typeface="+mn-ea"/>
              </a:rPr>
              <a:t>等四种隧道下</a:t>
            </a:r>
            <a:r>
              <a:rPr lang="en-US" altLang="zh-CN" dirty="0">
                <a:sym typeface="+mn-ea"/>
              </a:rPr>
              <a:t>30</a:t>
            </a:r>
            <a:r>
              <a:rPr lang="zh-CN" altLang="en-US" dirty="0">
                <a:sym typeface="+mn-ea"/>
              </a:rPr>
              <a:t>个应用的流量，利用隧道回放和混合流生成算法，最终每种隧道下得到正时间分离、零时间分离和负时间分离三种类型的混合流量。负时间分离类型的数据集我们构建了重叠率从</a:t>
            </a:r>
            <a:r>
              <a:rPr lang="en-US" altLang="zh-CN" dirty="0">
                <a:sym typeface="+mn-ea"/>
              </a:rPr>
              <a:t>5%</a:t>
            </a:r>
            <a:r>
              <a:rPr lang="zh-CN" altLang="en-US" dirty="0">
                <a:sym typeface="+mn-ea"/>
              </a:rPr>
              <a:t>到</a:t>
            </a:r>
            <a:r>
              <a:rPr lang="en-US" altLang="zh-CN" dirty="0">
                <a:sym typeface="+mn-ea"/>
              </a:rPr>
              <a:t>40%</a:t>
            </a:r>
            <a:r>
              <a:rPr lang="zh-CN" altLang="en-US" dirty="0">
                <a:sym typeface="+mn-ea"/>
              </a:rPr>
              <a:t>的混合流量，每次增长</a:t>
            </a:r>
            <a:r>
              <a:rPr lang="en-US" altLang="zh-CN" dirty="0">
                <a:sym typeface="+mn-ea"/>
              </a:rPr>
              <a:t>5%</a:t>
            </a:r>
            <a:r>
              <a:rPr lang="zh-CN" altLang="en-US" dirty="0">
                <a:sym typeface="+mn-ea"/>
              </a:rPr>
              <a:t>。</a:t>
            </a:r>
            <a:endParaRPr lang="zh-CN" altLang="en-US" dirty="0">
              <a:sym typeface="+mn-ea"/>
            </a:endParaRPr>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我们还在公开数据集上构建了混合流量，主要是</a:t>
            </a:r>
            <a:r>
              <a:rPr lang="en-US" altLang="zh-CN" dirty="0"/>
              <a:t>USENIX2014</a:t>
            </a:r>
            <a:r>
              <a:rPr lang="zh-CN" altLang="en-US" dirty="0"/>
              <a:t>和</a:t>
            </a:r>
            <a:r>
              <a:rPr lang="en-US" altLang="zh-CN" dirty="0"/>
              <a:t>USENIX2017</a:t>
            </a:r>
            <a:r>
              <a:rPr lang="zh-CN" altLang="en-US" dirty="0"/>
              <a:t>的数据，主要是</a:t>
            </a:r>
            <a:r>
              <a:rPr lang="en-US" altLang="zh-CN" dirty="0"/>
              <a:t>Tor</a:t>
            </a:r>
            <a:r>
              <a:rPr lang="zh-CN" altLang="en-US" dirty="0"/>
              <a:t>下的网站流量。</a:t>
            </a:r>
            <a:r>
              <a:rPr lang="en-US" altLang="zh-CN" dirty="0"/>
              <a:t>2014</a:t>
            </a:r>
            <a:r>
              <a:rPr lang="zh-CN" altLang="en-US" dirty="0"/>
              <a:t>的数据集上是</a:t>
            </a:r>
            <a:r>
              <a:rPr lang="en-US" altLang="zh-CN" dirty="0"/>
              <a:t>60</a:t>
            </a:r>
            <a:r>
              <a:rPr lang="zh-CN" altLang="en-US" dirty="0"/>
              <a:t>个网站的混合，生成了</a:t>
            </a:r>
            <a:r>
              <a:rPr lang="en-US" altLang="zh-CN" dirty="0"/>
              <a:t>10</a:t>
            </a:r>
            <a:r>
              <a:rPr lang="zh-CN" altLang="en-US" dirty="0"/>
              <a:t>个混合数据集。</a:t>
            </a:r>
            <a:r>
              <a:rPr lang="en-US" altLang="zh-CN" dirty="0"/>
              <a:t>2017</a:t>
            </a:r>
            <a:r>
              <a:rPr lang="zh-CN" altLang="en-US" dirty="0"/>
              <a:t>的数据集是</a:t>
            </a:r>
            <a:r>
              <a:rPr lang="en-US" altLang="zh-CN" dirty="0"/>
              <a:t>100</a:t>
            </a:r>
            <a:r>
              <a:rPr lang="zh-CN" altLang="en-US" dirty="0"/>
              <a:t>个网站的混合，总共生成了</a:t>
            </a:r>
            <a:r>
              <a:rPr lang="en-US" altLang="zh-CN" dirty="0"/>
              <a:t>10</a:t>
            </a:r>
            <a:r>
              <a:rPr lang="zh-CN" altLang="en-US" dirty="0"/>
              <a:t>个混合数据集。</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基于首尾段分割的混合流识别方法：通过首段分割和尾段分割的方法对隧道混合流量进行分割</a:t>
            </a:r>
            <a:r>
              <a:rPr lang="en-US" altLang="zh-CN" dirty="0"/>
              <a:t>,</a:t>
            </a:r>
            <a:r>
              <a:rPr lang="zh-CN" altLang="en-US" dirty="0"/>
              <a:t>利用首段流量表征第一个应用，尾端流量表征第二个应用。然后对分割得到的段提取时空特征，最后利用随机森林等机器学习算法进行识别。</a:t>
            </a:r>
            <a:endParaRPr lang="en-US" altLang="zh-CN"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在特征选择上方面。我们对包方向、包长度和包时间间隔</a:t>
            </a:r>
            <a:r>
              <a:rPr lang="en-US" altLang="zh-CN" dirty="0"/>
              <a:t>124</a:t>
            </a:r>
            <a:r>
              <a:rPr lang="zh-CN" altLang="en-US" dirty="0"/>
              <a:t>维候选统计特征进行了重要性分析。综合考虑识别准确率和训练时间指标，选择了前</a:t>
            </a:r>
            <a:r>
              <a:rPr lang="en-US" altLang="zh-CN" dirty="0"/>
              <a:t>60</a:t>
            </a:r>
            <a:r>
              <a:rPr lang="zh-CN" altLang="en-US" dirty="0"/>
              <a:t>维特征（我们称其为</a:t>
            </a:r>
            <a:r>
              <a:rPr lang="en-US" altLang="zh-CN" dirty="0"/>
              <a:t>maxcum</a:t>
            </a:r>
            <a:r>
              <a:rPr lang="zh-CN" altLang="en-US" dirty="0"/>
              <a:t>特征）。在选择该特征下，识别结果可以达到</a:t>
            </a:r>
            <a:r>
              <a:rPr lang="en-US" altLang="zh-CN" dirty="0"/>
              <a:t>93%</a:t>
            </a:r>
            <a:r>
              <a:rPr lang="zh-CN" altLang="en-US" dirty="0"/>
              <a:t>附近。此外，我们还将该特征与</a:t>
            </a:r>
            <a:r>
              <a:rPr lang="en-US" altLang="zh-CN" dirty="0"/>
              <a:t>AppScanner</a:t>
            </a:r>
            <a:r>
              <a:rPr lang="zh-CN" altLang="en-US" dirty="0"/>
              <a:t>和</a:t>
            </a:r>
            <a:r>
              <a:rPr lang="en-US" altLang="zh-CN" dirty="0"/>
              <a:t>Cumul</a:t>
            </a:r>
            <a:r>
              <a:rPr lang="zh-CN" altLang="en-US" dirty="0"/>
              <a:t>等特征进行了比较，实验结果表明，该特征在三种类型的混合混合数据集上均表现出很好的识别效果。</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在选择的特征下，我们分别在</a:t>
            </a:r>
            <a:r>
              <a:rPr lang="en-US" altLang="zh-CN" dirty="0"/>
              <a:t>KNN</a:t>
            </a:r>
            <a:r>
              <a:rPr lang="zh-CN" altLang="en-US" dirty="0"/>
              <a:t>、</a:t>
            </a:r>
            <a:r>
              <a:rPr lang="en-US" altLang="zh-CN" dirty="0"/>
              <a:t>SVM</a:t>
            </a:r>
            <a:r>
              <a:rPr lang="zh-CN" altLang="en-US" dirty="0"/>
              <a:t>和</a:t>
            </a:r>
            <a:r>
              <a:rPr lang="en-US" altLang="zh-CN" dirty="0"/>
              <a:t>RF</a:t>
            </a:r>
            <a:r>
              <a:rPr lang="zh-CN" altLang="en-US" dirty="0"/>
              <a:t>上面进行了测试。实验结果表明随机森林算法表现出最好的识别效果。此外，我们还与</a:t>
            </a:r>
            <a:r>
              <a:rPr lang="en-US" altLang="zh-CN" dirty="0"/>
              <a:t>Sectioning</a:t>
            </a:r>
            <a:r>
              <a:rPr lang="zh-CN" altLang="en-US" dirty="0"/>
              <a:t>算法在</a:t>
            </a:r>
            <a:r>
              <a:rPr lang="en-US" altLang="zh-CN" dirty="0"/>
              <a:t>SSL</a:t>
            </a:r>
            <a:r>
              <a:rPr lang="zh-CN" altLang="en-US" dirty="0"/>
              <a:t>、</a:t>
            </a:r>
            <a:r>
              <a:rPr lang="en-US" altLang="zh-CN" dirty="0"/>
              <a:t>L2TP</a:t>
            </a:r>
            <a:r>
              <a:rPr lang="zh-CN" altLang="en-US" dirty="0"/>
              <a:t>和</a:t>
            </a:r>
            <a:r>
              <a:rPr lang="en-US" altLang="zh-CN" dirty="0"/>
              <a:t>SSH</a:t>
            </a:r>
            <a:r>
              <a:rPr lang="zh-CN" altLang="en-US" dirty="0"/>
              <a:t>种隧道下</a:t>
            </a:r>
            <a:r>
              <a:rPr lang="en-US" altLang="zh-CN" dirty="0"/>
              <a:t>9</a:t>
            </a:r>
            <a:r>
              <a:rPr lang="zh-CN" altLang="en-US" dirty="0"/>
              <a:t>种类型的数据集上进行了比较，实验结果表明我们提出的方法在精度、召回和</a:t>
            </a:r>
            <a:r>
              <a:rPr lang="en-US" altLang="zh-CN" dirty="0"/>
              <a:t>F1</a:t>
            </a:r>
            <a:r>
              <a:rPr lang="zh-CN" altLang="en-US" dirty="0"/>
              <a:t>方面均识别效果最好。</a:t>
            </a:r>
            <a:r>
              <a:rPr lang="en-US" altLang="zh-CN" sz="1800" kern="100" dirty="0" err="1">
                <a:effectLst/>
                <a:latin typeface="Times New Roman" panose="02020603050405020304" pitchFamily="18" charset="0"/>
                <a:ea typeface="宋体" panose="02010600030101010101" pitchFamily="2" charset="-122"/>
              </a:rPr>
              <a:t>TunnelScanner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略优于</a:t>
            </a:r>
            <a:r>
              <a:rPr lang="en-US" altLang="zh-CN" sz="1800" kern="100" dirty="0" err="1">
                <a:effectLst/>
                <a:latin typeface="Times New Roman" panose="02020603050405020304" pitchFamily="18" charset="0"/>
                <a:ea typeface="宋体" panose="02010600030101010101" pitchFamily="2" charset="-122"/>
              </a:rPr>
              <a:t>AppScanner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，主要是因为我们的方法使用了累积最大值和数据包到达时间的统计特性。隧道内流量存在混合和重叠主要表现在时间维度上，因此时间维度信息是更加重要的。</a:t>
            </a:r>
            <a:r>
              <a:rPr lang="zh-CN" altLang="en-US" dirty="0"/>
              <a:t>相关成果发表在</a:t>
            </a:r>
            <a:r>
              <a:rPr lang="en-US" altLang="zh-CN" dirty="0"/>
              <a:t>HPCC2021</a:t>
            </a:r>
            <a:r>
              <a:rPr lang="zh-CN" altLang="en-US" dirty="0"/>
              <a:t>上面。</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研究内容是隧道内混合网络行为的识别。关于隧道内混合网络行为的识别，我们提出了两种方法，一种是基于分割决策的方法：包括基于网络行为转换检测和网络行为段分割的方法。另一种是端到端的识别方法：主要利用卷积神经网络、循环神经网络和</a:t>
            </a:r>
            <a:r>
              <a:rPr lang="en-US" altLang="zh-CN" dirty="0"/>
              <a:t>CTC</a:t>
            </a:r>
            <a:r>
              <a:rPr lang="zh-CN" altLang="en-US" dirty="0"/>
              <a:t>损失。基于分割决策的方法对于正时间分离和零时间分离应用流量处理较好，对于重叠率较高的混合流识别结果较差。为此，我们引入端到端模型处理分割失败或者分割后效果不好混合数据集的处理。</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基于两级分割架构的隧道混合流量识别。</a:t>
            </a:r>
            <a:r>
              <a:rPr lang="en-US" altLang="zh-CN" dirty="0"/>
              <a:t>TMT-RF</a:t>
            </a:r>
            <a:r>
              <a:rPr lang="zh-CN" altLang="en-US" dirty="0"/>
              <a:t>框架主要包括</a:t>
            </a:r>
            <a:r>
              <a:rPr lang="en-US" altLang="zh-CN" dirty="0"/>
              <a:t>NoiseSplit</a:t>
            </a:r>
            <a:r>
              <a:rPr lang="zh-CN" altLang="en-US" dirty="0"/>
              <a:t>模块、</a:t>
            </a:r>
            <a:r>
              <a:rPr lang="en-US" altLang="zh-CN" dirty="0"/>
              <a:t>CombineBurst</a:t>
            </a:r>
            <a:r>
              <a:rPr lang="zh-CN" altLang="en-US" dirty="0"/>
              <a:t>模块、特征提取和分类器模块。</a:t>
            </a:r>
            <a:r>
              <a:rPr lang="en-US" altLang="zh-CN" dirty="0"/>
              <a:t>NoiseSplit</a:t>
            </a:r>
            <a:r>
              <a:rPr lang="zh-CN" altLang="en-US" dirty="0"/>
              <a:t>模块主要通过基于数据包和分类器相结合的网络行为转换检测方法，实现对混合流量的分割。分割后通过分割决策模块进行选择性处理。分割成功的输入到特征提取和分类器模块直接进行识别。</a:t>
            </a:r>
            <a:r>
              <a:rPr lang="en-US" altLang="zh-CN" dirty="0"/>
              <a:t>CombineBurst</a:t>
            </a:r>
            <a:r>
              <a:rPr lang="zh-CN" altLang="en-US" dirty="0"/>
              <a:t>模块对</a:t>
            </a:r>
            <a:r>
              <a:rPr lang="en-US" altLang="zh-CN" dirty="0"/>
              <a:t>NoiseSplit</a:t>
            </a:r>
            <a:r>
              <a:rPr lang="zh-CN" altLang="en-US" dirty="0"/>
              <a:t>模块分割失败的流量进行处理，进行二次的段分割。最后对分割后的流量提取特征，利用机器学习算法进行识别。</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最后，我们在</a:t>
            </a:r>
            <a:r>
              <a:rPr lang="en-US" altLang="zh-CN" dirty="0"/>
              <a:t>IPSec</a:t>
            </a:r>
            <a:r>
              <a:rPr lang="zh-CN" altLang="en-US" dirty="0"/>
              <a:t>混合数据集上进行了测试，实验结果表明当包长阈值选择</a:t>
            </a:r>
            <a:r>
              <a:rPr lang="en-US" altLang="zh-CN" dirty="0"/>
              <a:t>125</a:t>
            </a:r>
            <a:r>
              <a:rPr lang="zh-CN" altLang="en-US" dirty="0"/>
              <a:t>附近时，基于数据包和分类器相结合的方法，分割准确率可以达到</a:t>
            </a:r>
            <a:r>
              <a:rPr lang="en-US" altLang="zh-CN" dirty="0"/>
              <a:t>93%</a:t>
            </a:r>
            <a:r>
              <a:rPr lang="zh-CN" altLang="en-US" dirty="0"/>
              <a:t>。与未经分割相比，经过</a:t>
            </a:r>
            <a:r>
              <a:rPr lang="en-US" altLang="zh-CN" dirty="0"/>
              <a:t>TMT-RF</a:t>
            </a:r>
            <a:r>
              <a:rPr lang="zh-CN" altLang="en-US" dirty="0"/>
              <a:t>模型处理后，隧道混合流量识别效果提高了</a:t>
            </a:r>
            <a:r>
              <a:rPr lang="en-US" altLang="zh-CN" dirty="0"/>
              <a:t>30%</a:t>
            </a:r>
            <a:r>
              <a:rPr lang="zh-CN" altLang="en-US" dirty="0"/>
              <a:t>以上。</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不同重叠率下，各应用的识别结果。首先在同一个重叠率的结果中，我们可以看到第一个应用的识别结果要高于第二个应用的识别结果。主要因为混合过程中，第二个应用的头部数据包受到混合产生的影响。在不同重叠率下的识别结果下，我们可以看到随着重叠率的增加，应用的识别效果略有下降，可以看到重叠流量对应用识别影响还是很大的。</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我们的方法，与现有的方法进行了比较。实验结果表明，我们的方法不仅在精度上、召回和</a:t>
            </a:r>
            <a:r>
              <a:rPr lang="en-US" altLang="zh-CN" dirty="0"/>
              <a:t>f1</a:t>
            </a:r>
            <a:r>
              <a:rPr lang="zh-CN" altLang="en-US" dirty="0"/>
              <a:t>方面表现出很好的效果。但是随着重叠率的增加，分类效果会有所下降。可见重叠率增加的情况下，进行分割在识别的方法，识别效果会有很大的下降。相关成果发表在</a:t>
            </a:r>
            <a:r>
              <a:rPr lang="en-US" altLang="zh-CN" dirty="0"/>
              <a:t>Securecomm2021</a:t>
            </a:r>
            <a:r>
              <a:rPr lang="zh-CN" altLang="en-US" dirty="0"/>
              <a:t>上面。随着重叠率的增加，识别结果下降。为此，我们又提出了一个端到端的识别方法。</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网络网络行为转换检测的方法在正时间分离应用流量识别上效果较好。基于网络行为段的分割更好处理在零时间和重叠率较小混合流量。随着重叠率的增加，识别效果较差。该方法的优点是：简单高效，解释性强。分割后，可以利用现有隧道识别模型进行识别。缺点是：分割点的寻找会耗费一定时间。而且分割的结果对识别的结果影响较大。</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针对重叠率增加，基于分割决策方法不能有效识别的问题。我们提出了基于</a:t>
            </a:r>
            <a:r>
              <a:rPr lang="en-US" altLang="zh-CN" dirty="0"/>
              <a:t>CRNN</a:t>
            </a:r>
            <a:r>
              <a:rPr lang="zh-CN" altLang="en-US" dirty="0"/>
              <a:t>模型的分割识别方法，该方法主要包括三部分，卷积层、循环层和转录层。卷积层，使用卷积神经网络提取隧道混合流量特征。循环层，使用</a:t>
            </a:r>
            <a:r>
              <a:rPr lang="en-US" altLang="zh-CN" dirty="0"/>
              <a:t>RNN</a:t>
            </a:r>
            <a:r>
              <a:rPr lang="zh-CN" altLang="en-US" dirty="0"/>
              <a:t>对特征序列进行预测，输出预测标签分布。转录层：使用</a:t>
            </a:r>
            <a:r>
              <a:rPr lang="en-US" altLang="zh-CN" dirty="0"/>
              <a:t>CTC</a:t>
            </a:r>
            <a:r>
              <a:rPr lang="zh-CN" altLang="en-US" dirty="0"/>
              <a:t>损失，把从循环层获取的一系列标签分布</a:t>
            </a:r>
            <a:r>
              <a:rPr lang="en-US" altLang="zh-CN" dirty="0"/>
              <a:t>.</a:t>
            </a:r>
            <a:r>
              <a:rPr lang="zh-CN" altLang="en-US" dirty="0"/>
              <a:t>转换为最终的标签序列</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卷积层用于提取隧道混合流量。在实验中，我们设计了四层卷积神经网络，相关参数设置如右图所示</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以往段分割，仅考虑对每个段的识别。没有考虑前面段和后面段对识别的影响。为此我们想利用段的上下文信息进行识别。</a:t>
            </a:r>
            <a:r>
              <a:rPr lang="en-US" altLang="zh-CN" dirty="0"/>
              <a:t>RNN</a:t>
            </a:r>
            <a:r>
              <a:rPr lang="zh-CN" altLang="en-US" dirty="0"/>
              <a:t>模型具有很强的捕获序列内上下文信息能力。而且</a:t>
            </a:r>
            <a:r>
              <a:rPr lang="en-US" altLang="zh-CN" dirty="0"/>
              <a:t>RNN</a:t>
            </a:r>
            <a:r>
              <a:rPr lang="zh-CN" altLang="en-US" dirty="0"/>
              <a:t>模型可以将误差损失反向传播到卷积层，实现在统一网络中共同训练个网络层。此外，</a:t>
            </a:r>
            <a:r>
              <a:rPr lang="en-US" altLang="zh-CN" dirty="0"/>
              <a:t>RNN</a:t>
            </a:r>
            <a:r>
              <a:rPr lang="zh-CN" altLang="en-US" dirty="0"/>
              <a:t>模型还可以对任意长度的序列进行操作。在</a:t>
            </a:r>
            <a:r>
              <a:rPr lang="en-US" altLang="zh-CN" dirty="0"/>
              <a:t>RNN</a:t>
            </a:r>
            <a:r>
              <a:rPr lang="zh-CN" altLang="en-US" dirty="0"/>
              <a:t>模型中：我们选择了</a:t>
            </a:r>
            <a:r>
              <a:rPr lang="en-US" altLang="zh-CN" dirty="0"/>
              <a:t>GRU</a:t>
            </a:r>
            <a:r>
              <a:rPr lang="zh-CN" altLang="en-US" dirty="0"/>
              <a:t>、</a:t>
            </a:r>
            <a:r>
              <a:rPr lang="en-US" altLang="zh-CN" dirty="0"/>
              <a:t>LSTM</a:t>
            </a:r>
            <a:r>
              <a:rPr lang="zh-CN" altLang="en-US" dirty="0"/>
              <a:t>、双向</a:t>
            </a:r>
            <a:r>
              <a:rPr lang="en-US" altLang="zh-CN" dirty="0"/>
              <a:t>GRU</a:t>
            </a:r>
            <a:r>
              <a:rPr lang="zh-CN" altLang="en-US" dirty="0"/>
              <a:t>和双向</a:t>
            </a:r>
            <a:r>
              <a:rPr lang="en-US" altLang="zh-CN" dirty="0"/>
              <a:t>LSTM</a:t>
            </a:r>
            <a:endParaRPr lang="en-US" altLang="zh-CN"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lgn="just">
              <a:lnSpc>
                <a:spcPct val="150000"/>
              </a:lnSpc>
              <a:buFont typeface="Wingdings" panose="05000000000000000000" pitchFamily="2" charset="2"/>
              <a:buNone/>
            </a:pPr>
            <a:r>
              <a:rPr lang="en-US" altLang="zh-CN" sz="1400" dirty="0">
                <a:sym typeface="+mn-ea"/>
              </a:rPr>
              <a:t>CTC</a:t>
            </a:r>
            <a:r>
              <a:rPr lang="zh-CN" altLang="en-US" sz="1400" dirty="0">
                <a:sym typeface="+mn-ea"/>
              </a:rPr>
              <a:t>损失函数接受神经网络的输出矩阵和相应的</a:t>
            </a:r>
            <a:r>
              <a:rPr lang="en-US" altLang="zh-CN" sz="1400" dirty="0">
                <a:sym typeface="+mn-ea"/>
              </a:rPr>
              <a:t>Ground-truth(GT)</a:t>
            </a:r>
            <a:r>
              <a:rPr lang="zh-CN" altLang="en-US" sz="1400" dirty="0">
                <a:sym typeface="+mn-ea"/>
              </a:rPr>
              <a:t>，尝试流量中</a:t>
            </a:r>
            <a:r>
              <a:rPr lang="en-US" altLang="zh-CN" sz="1400" dirty="0">
                <a:sym typeface="+mn-ea"/>
              </a:rPr>
              <a:t>GT</a:t>
            </a:r>
            <a:r>
              <a:rPr lang="zh-CN" altLang="en-US" sz="1400" dirty="0">
                <a:sym typeface="+mn-ea"/>
              </a:rPr>
              <a:t>的所有可能对齐，并对所有的得分进行求和。如果对齐分数求和值很高，则</a:t>
            </a:r>
            <a:r>
              <a:rPr lang="en-US" altLang="zh-CN" sz="1400" dirty="0">
                <a:sym typeface="+mn-ea"/>
              </a:rPr>
              <a:t>GT</a:t>
            </a:r>
            <a:r>
              <a:rPr lang="zh-CN" altLang="en-US" sz="1400" dirty="0">
                <a:sym typeface="+mn-ea"/>
              </a:rPr>
              <a:t>的分数就越高。</a:t>
            </a:r>
            <a:endParaRPr lang="zh-CN" altLang="en-US" sz="1400" dirty="0"/>
          </a:p>
          <a:p>
            <a:pPr fontAlgn="auto">
              <a:lnSpc>
                <a:spcPct val="150000"/>
              </a:lnSpc>
            </a:pPr>
            <a:endParaRPr lang="zh-CN" altLang="en-US" sz="1400" b="1" dirty="0">
              <a:sym typeface="+mn-ea"/>
            </a:endParaRPr>
          </a:p>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第一种是循环层选择</a:t>
            </a:r>
            <a:r>
              <a:rPr lang="en-US" altLang="zh-CN" dirty="0"/>
              <a:t>GRU</a:t>
            </a:r>
            <a:r>
              <a:rPr lang="zh-CN" altLang="en-US" dirty="0"/>
              <a:t>，我们在四种隧道的</a:t>
            </a:r>
            <a:r>
              <a:rPr lang="en-US" altLang="zh-CN" dirty="0"/>
              <a:t>12</a:t>
            </a:r>
            <a:r>
              <a:rPr lang="zh-CN" altLang="en-US" dirty="0"/>
              <a:t>个类型的数据集上进行了测试。结果表明在</a:t>
            </a:r>
            <a:r>
              <a:rPr lang="en-US" altLang="zh-CN" dirty="0"/>
              <a:t>L2TP</a:t>
            </a:r>
            <a:r>
              <a:rPr lang="zh-CN" altLang="en-US" dirty="0"/>
              <a:t>和</a:t>
            </a:r>
            <a:r>
              <a:rPr lang="en-US" altLang="zh-CN" dirty="0"/>
              <a:t>IPSec</a:t>
            </a:r>
            <a:r>
              <a:rPr lang="zh-CN" altLang="en-US" dirty="0"/>
              <a:t>隧道混合流量的识别准确率达到</a:t>
            </a:r>
            <a:r>
              <a:rPr lang="en-US" altLang="zh-CN" dirty="0"/>
              <a:t>60%</a:t>
            </a:r>
            <a:r>
              <a:rPr lang="zh-CN" altLang="en-US" dirty="0"/>
              <a:t>附近。</a:t>
            </a:r>
            <a:r>
              <a:rPr lang="en-US" altLang="zh-CN" dirty="0"/>
              <a:t>OpenVPN</a:t>
            </a:r>
            <a:r>
              <a:rPr lang="zh-CN" altLang="en-US" dirty="0"/>
              <a:t>的隧道识别准确率为</a:t>
            </a:r>
            <a:r>
              <a:rPr lang="en-US" altLang="zh-CN" dirty="0"/>
              <a:t>80%,SSH</a:t>
            </a:r>
            <a:r>
              <a:rPr lang="zh-CN" altLang="en-US" dirty="0"/>
              <a:t>识别准确率达到</a:t>
            </a:r>
            <a:r>
              <a:rPr lang="en-US" altLang="zh-CN" dirty="0"/>
              <a:t>85%</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循环层选择</a:t>
            </a:r>
            <a:r>
              <a:rPr lang="en-US" altLang="zh-CN" dirty="0"/>
              <a:t>LSTM</a:t>
            </a:r>
            <a:r>
              <a:rPr lang="zh-CN" altLang="en-US" dirty="0"/>
              <a:t>，识别结果和</a:t>
            </a:r>
            <a:r>
              <a:rPr lang="en-US" altLang="zh-CN" dirty="0"/>
              <a:t>GRU</a:t>
            </a:r>
            <a:r>
              <a:rPr lang="zh-CN" altLang="en-US" dirty="0"/>
              <a:t>的识别结果一样。</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循环层选择双向</a:t>
            </a:r>
            <a:r>
              <a:rPr lang="en-US" altLang="zh-CN" dirty="0"/>
              <a:t>GRU</a:t>
            </a:r>
            <a:r>
              <a:rPr lang="zh-CN" altLang="en-US" dirty="0"/>
              <a:t>，在</a:t>
            </a:r>
            <a:r>
              <a:rPr lang="en-US" altLang="zh-CN" dirty="0"/>
              <a:t>L2TP</a:t>
            </a:r>
            <a:r>
              <a:rPr lang="zh-CN" altLang="en-US" dirty="0"/>
              <a:t>数据集上达到</a:t>
            </a:r>
            <a:r>
              <a:rPr lang="en-US" altLang="zh-CN" dirty="0"/>
              <a:t>90%</a:t>
            </a:r>
            <a:r>
              <a:rPr lang="zh-CN" altLang="en-US" dirty="0"/>
              <a:t>，在</a:t>
            </a:r>
            <a:r>
              <a:rPr lang="en-US" altLang="zh-CN" dirty="0"/>
              <a:t>IPsec</a:t>
            </a:r>
            <a:r>
              <a:rPr lang="zh-CN" altLang="en-US" dirty="0"/>
              <a:t>上面达到</a:t>
            </a:r>
            <a:r>
              <a:rPr lang="en-US" altLang="zh-CN" dirty="0"/>
              <a:t>95%</a:t>
            </a:r>
            <a:r>
              <a:rPr lang="zh-CN" altLang="en-US" dirty="0"/>
              <a:t>，在</a:t>
            </a:r>
            <a:r>
              <a:rPr lang="en-US" altLang="zh-CN" dirty="0"/>
              <a:t>OpenVPN</a:t>
            </a:r>
            <a:r>
              <a:rPr lang="zh-CN" altLang="en-US" dirty="0"/>
              <a:t>和</a:t>
            </a:r>
            <a:r>
              <a:rPr lang="en-US" altLang="zh-CN" dirty="0"/>
              <a:t>SSH</a:t>
            </a:r>
            <a:r>
              <a:rPr lang="zh-CN" altLang="en-US" dirty="0"/>
              <a:t>隧道上达到</a:t>
            </a:r>
            <a:r>
              <a:rPr lang="en-US" altLang="zh-CN" dirty="0"/>
              <a:t>98%</a:t>
            </a:r>
            <a:endParaRPr lang="en-US" altLang="zh-CN"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双向</a:t>
            </a:r>
            <a:r>
              <a:rPr lang="en-US" altLang="zh-CN" dirty="0"/>
              <a:t>LSTN</a:t>
            </a:r>
            <a:r>
              <a:rPr lang="zh-CN" altLang="en-US" dirty="0"/>
              <a:t>，与双向</a:t>
            </a:r>
            <a:r>
              <a:rPr lang="en-US" altLang="zh-CN" dirty="0"/>
              <a:t>GRU</a:t>
            </a:r>
            <a:r>
              <a:rPr lang="zh-CN" altLang="en-US" dirty="0"/>
              <a:t>识别结果相同。</a:t>
            </a:r>
            <a:r>
              <a:rPr lang="en-US" altLang="zh-CN" dirty="0"/>
              <a:t>GRU</a:t>
            </a:r>
            <a:r>
              <a:rPr lang="zh-CN" altLang="en-US" dirty="0"/>
              <a:t>模型参数较少，收敛速度更快，因此我们选择了</a:t>
            </a:r>
            <a:r>
              <a:rPr lang="en-US" altLang="zh-CN" dirty="0"/>
              <a:t>GRU</a:t>
            </a:r>
            <a:r>
              <a:rPr lang="zh-CN" altLang="en-US" dirty="0"/>
              <a:t>模型作为最终的模型。</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此外我们将</a:t>
            </a:r>
            <a:r>
              <a:rPr lang="en-US" altLang="zh-CN" dirty="0"/>
              <a:t>C-BiGRU</a:t>
            </a:r>
            <a:r>
              <a:rPr lang="zh-CN" altLang="en-US" dirty="0"/>
              <a:t>模型在</a:t>
            </a:r>
            <a:r>
              <a:rPr lang="en-US" altLang="zh-CN" dirty="0"/>
              <a:t>USENIX2014</a:t>
            </a:r>
            <a:r>
              <a:rPr lang="zh-CN" altLang="en-US" dirty="0"/>
              <a:t>和</a:t>
            </a:r>
            <a:r>
              <a:rPr lang="en-US" altLang="zh-CN" dirty="0"/>
              <a:t>USENIX2017</a:t>
            </a:r>
            <a:r>
              <a:rPr lang="zh-CN" altLang="en-US" dirty="0"/>
              <a:t>上面三种类型的数据集上面分别进行了测试，结果表明在</a:t>
            </a:r>
            <a:r>
              <a:rPr lang="en-US" altLang="zh-CN" dirty="0"/>
              <a:t>USENIX2014</a:t>
            </a:r>
            <a:r>
              <a:rPr lang="zh-CN" altLang="en-US" dirty="0"/>
              <a:t>的三种类型的数据集上可以达到</a:t>
            </a:r>
            <a:r>
              <a:rPr lang="en-US" altLang="zh-CN" dirty="0"/>
              <a:t>90%</a:t>
            </a:r>
            <a:r>
              <a:rPr lang="zh-CN" altLang="en-US" dirty="0"/>
              <a:t>以上。</a:t>
            </a:r>
            <a:r>
              <a:rPr lang="en-US" altLang="zh-CN" dirty="0"/>
              <a:t> </a:t>
            </a:r>
            <a:r>
              <a:rPr lang="zh-CN" altLang="en-US" dirty="0"/>
              <a:t>在</a:t>
            </a:r>
            <a:r>
              <a:rPr lang="en-US" altLang="zh-CN" dirty="0"/>
              <a:t>USENIX2017</a:t>
            </a:r>
            <a:r>
              <a:rPr lang="zh-CN" altLang="en-US" dirty="0"/>
              <a:t>的三种类型的数据集上可以达到</a:t>
            </a:r>
            <a:r>
              <a:rPr lang="en-US" altLang="zh-CN" dirty="0"/>
              <a:t>85%</a:t>
            </a:r>
            <a:r>
              <a:rPr lang="zh-CN" altLang="en-US" dirty="0"/>
              <a:t>以上。</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我们还讨论分析了重叠率对隧道混合流量识别结果的影响。随着重叠率的增加，识别结果略有下降，但整体上还是保持在</a:t>
            </a:r>
            <a:r>
              <a:rPr lang="en-US" altLang="zh-CN" dirty="0"/>
              <a:t>87%</a:t>
            </a:r>
            <a:r>
              <a:rPr lang="zh-CN" altLang="en-US" dirty="0"/>
              <a:t>以上。表现出该模型对重叠率的增加不敏感，表现出很好的泛化能力。</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dirty="0"/>
              <a:t>最后是对</a:t>
            </a:r>
            <a:r>
              <a:rPr lang="zh-CN" altLang="en-US" dirty="0">
                <a:latin typeface="微软雅黑" panose="020B0503020204020204" pitchFamily="34" charset="-122"/>
              </a:rPr>
              <a:t>已完成内容的总结。在隧道混合流识别中，我们提出了两种识别思路，分别是基于先分割后识别的方法</a:t>
            </a:r>
            <a:r>
              <a:rPr lang="zh-CN" altLang="en-US" dirty="0">
                <a:latin typeface="+mn-lt"/>
              </a:rPr>
              <a:t>和基于端到端模型的整体识别方法</a:t>
            </a:r>
            <a:r>
              <a:rPr lang="zh-CN" altLang="en-US" dirty="0">
                <a:latin typeface="微软雅黑" panose="020B0503020204020204" pitchFamily="34" charset="-122"/>
              </a:rPr>
              <a:t>。先分割后识别的优点是可解释性强，方法简单高效，以及现有模型可用。端到端模型整体识别优点点：速度快、识别精度高。接下来我们将这两种</a:t>
            </a:r>
            <a:r>
              <a:rPr lang="zh-CN" altLang="en-US" u="heavy" dirty="0">
                <a:latin typeface="微软雅黑" panose="020B0503020204020204" pitchFamily="34" charset="-122"/>
              </a:rPr>
              <a:t>方法进行结合</a:t>
            </a:r>
            <a:r>
              <a:rPr lang="zh-CN" altLang="en-US" dirty="0">
                <a:latin typeface="微软雅黑" panose="020B0503020204020204" pitchFamily="34" charset="-122"/>
              </a:rPr>
              <a:t>，</a:t>
            </a:r>
            <a:r>
              <a:rPr lang="zh-CN" altLang="en-US" sz="1200" dirty="0">
                <a:solidFill>
                  <a:srgbClr val="005BAC"/>
                </a:solidFill>
                <a:latin typeface="Arial" panose="020B0604020202020204" pitchFamily="34" charset="0"/>
                <a:ea typeface="黑体" panose="02010609060101010101" pitchFamily="49" charset="-122"/>
              </a:rPr>
              <a:t>开发原型系统。</a:t>
            </a:r>
            <a:r>
              <a:rPr lang="zh-CN" altLang="en-US" dirty="0">
                <a:solidFill>
                  <a:srgbClr val="005BAC"/>
                </a:solidFill>
                <a:latin typeface="Arial" panose="020B0604020202020204" pitchFamily="34" charset="0"/>
                <a:ea typeface="黑体" panose="02010609060101010101" pitchFamily="49" charset="-122"/>
                <a:sym typeface="+mn-ea"/>
              </a:rPr>
              <a:t>结合不同类型隧道混合流量特点和两种方法的优点，对不同类型的隧道混合数据进行选择性处理。</a:t>
            </a:r>
            <a:endParaRPr lang="zh-CN" altLang="en-US" dirty="0">
              <a:solidFill>
                <a:srgbClr val="005BAC"/>
              </a:solidFill>
              <a:latin typeface="Arial" panose="020B0604020202020204" pitchFamily="34" charset="0"/>
              <a:ea typeface="黑体" panose="02010609060101010101" pitchFamily="49" charset="-122"/>
            </a:endParaRPr>
          </a:p>
          <a:p>
            <a:pPr algn="just">
              <a:lnSpc>
                <a:spcPts val="2500"/>
              </a:lnSpc>
              <a:spcAft>
                <a:spcPts val="1000"/>
              </a:spcAft>
            </a:pPr>
            <a:endParaRPr lang="zh-CN" altLang="en-US"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lvl="2" indent="0" algn="just" fontAlgn="auto">
              <a:lnSpc>
                <a:spcPct val="150000"/>
              </a:lnSpc>
              <a:spcAft>
                <a:spcPts val="1000"/>
              </a:spcAft>
              <a:buFont typeface="Wingdings" panose="05000000000000000000" charset="0"/>
              <a:buNone/>
            </a:pPr>
            <a:endParaRPr lang="zh-CN" altLang="en-US" dirty="0">
              <a:sym typeface="+mn-ea"/>
            </a:endParaRPr>
          </a:p>
          <a:p>
            <a:pPr marL="1200150" lvl="2" indent="-285750" algn="just" fontAlgn="auto">
              <a:lnSpc>
                <a:spcPct val="150000"/>
              </a:lnSpc>
              <a:spcAft>
                <a:spcPts val="1000"/>
              </a:spcAft>
              <a:buFont typeface="Wingdings" panose="05000000000000000000" charset="0"/>
              <a:buChar char="p"/>
            </a:pPr>
            <a:r>
              <a:rPr lang="zh-CN" altLang="en-US" dirty="0">
                <a:sym typeface="+mn-ea"/>
              </a:rPr>
              <a:t>在实验室下，我们搭建了</a:t>
            </a:r>
            <a:r>
              <a:rPr lang="en-US" altLang="zh-CN" dirty="0">
                <a:sym typeface="+mn-ea"/>
              </a:rPr>
              <a:t>IPSec</a:t>
            </a:r>
            <a:r>
              <a:rPr lang="zh-CN" altLang="en-US" dirty="0">
                <a:sym typeface="+mn-ea"/>
              </a:rPr>
              <a:t>等隧道，捕获隧道流量。</a:t>
            </a:r>
            <a:r>
              <a:rPr lang="zh-CN" altLang="en-US" sz="1200" dirty="0">
                <a:solidFill>
                  <a:srgbClr val="005BAC"/>
                </a:solidFill>
                <a:latin typeface="Arial" panose="020B0604020202020204" pitchFamily="34" charset="0"/>
                <a:ea typeface="黑体" panose="02010609060101010101" pitchFamily="49" charset="-122"/>
                <a:sym typeface="+mn-ea"/>
              </a:rPr>
              <a:t>对于捕获的隧道混合流量，我们首先利用</a:t>
            </a:r>
            <a:r>
              <a:rPr lang="en-US" altLang="zh-CN" sz="1200" dirty="0">
                <a:solidFill>
                  <a:srgbClr val="005BAC"/>
                </a:solidFill>
                <a:latin typeface="Arial" panose="020B0604020202020204" pitchFamily="34" charset="0"/>
                <a:ea typeface="黑体" panose="02010609060101010101" pitchFamily="49" charset="-122"/>
                <a:sym typeface="+mn-ea"/>
              </a:rPr>
              <a:t>burst</a:t>
            </a:r>
            <a:r>
              <a:rPr lang="zh-CN" altLang="en-US" sz="1200" dirty="0">
                <a:solidFill>
                  <a:srgbClr val="005BAC"/>
                </a:solidFill>
                <a:latin typeface="Arial" panose="020B0604020202020204" pitchFamily="34" charset="0"/>
                <a:ea typeface="黑体" panose="02010609060101010101" pitchFamily="49" charset="-122"/>
                <a:sym typeface="+mn-ea"/>
              </a:rPr>
              <a:t>进行分割。当两个相邻数据包的时间间隔超过阈值，则执行</a:t>
            </a:r>
            <a:r>
              <a:rPr lang="en-US" altLang="zh-CN" sz="1200" dirty="0">
                <a:solidFill>
                  <a:srgbClr val="005BAC"/>
                </a:solidFill>
                <a:latin typeface="Arial" panose="020B0604020202020204" pitchFamily="34" charset="0"/>
                <a:ea typeface="黑体" panose="02010609060101010101" pitchFamily="49" charset="-122"/>
                <a:sym typeface="+mn-ea"/>
              </a:rPr>
              <a:t>burst</a:t>
            </a:r>
            <a:r>
              <a:rPr lang="zh-CN" altLang="en-US" sz="1200" dirty="0">
                <a:solidFill>
                  <a:srgbClr val="005BAC"/>
                </a:solidFill>
                <a:latin typeface="Arial" panose="020B0604020202020204" pitchFamily="34" charset="0"/>
                <a:ea typeface="黑体" panose="02010609060101010101" pitchFamily="49" charset="-122"/>
                <a:sym typeface="+mn-ea"/>
              </a:rPr>
              <a:t>分割。</a:t>
            </a:r>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宋体" panose="02010600030101010101" pitchFamily="2" charset="-122"/>
                <a:ea typeface="宋体" panose="02010600030101010101" pitchFamily="2" charset="-122"/>
              </a:rPr>
              <a:t>首先对隧道进行简单介绍。隧道是一种封装技术，即利用一种网络传输协议，将其他协议产生的数据报文封装在它自己的报文中，</a:t>
            </a:r>
            <a:r>
              <a:rPr lang="zh-CN" altLang="en-US" sz="1200" b="0" i="0" dirty="0">
                <a:solidFill>
                  <a:srgbClr val="333333"/>
                </a:solidFill>
                <a:effectLst/>
                <a:latin typeface="Arial" panose="020B0604020202020204" pitchFamily="34" charset="0"/>
              </a:rPr>
              <a:t>新的包头提供了路由信息，从而使封装的负载数据能够通过互联网传递。隧道的工作过程如图</a:t>
            </a:r>
            <a:r>
              <a:rPr lang="en-US" altLang="zh-CN" sz="1200" b="0" i="0" dirty="0">
                <a:solidFill>
                  <a:srgbClr val="333333"/>
                </a:solidFill>
                <a:effectLst/>
                <a:latin typeface="Arial" panose="020B0604020202020204" pitchFamily="34" charset="0"/>
              </a:rPr>
              <a:t>1</a:t>
            </a:r>
            <a:r>
              <a:rPr lang="zh-CN" altLang="en-US" sz="1200" b="0" i="0" dirty="0">
                <a:solidFill>
                  <a:srgbClr val="333333"/>
                </a:solidFill>
                <a:effectLst/>
                <a:latin typeface="Arial" panose="020B0604020202020204" pitchFamily="34" charset="0"/>
              </a:rPr>
              <a:t>所示，首先通过隧道启动节点对数据包进行封装，然后在网络中传输，最后到达隧道终结节点进行解封装，到达目的地。</a:t>
            </a:r>
            <a:endParaRPr lang="en-US" altLang="zh-CN" dirty="0"/>
          </a:p>
        </p:txBody>
      </p:sp>
      <p:sp>
        <p:nvSpPr>
          <p:cNvPr id="4" name="灯片编号占位符 3"/>
          <p:cNvSpPr>
            <a:spLocks noGrp="1"/>
          </p:cNvSpPr>
          <p:nvPr>
            <p:ph type="sldNum" sz="quarter" idx="5"/>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lvl="2" indent="0" algn="just" fontAlgn="auto">
              <a:lnSpc>
                <a:spcPct val="150000"/>
              </a:lnSpc>
              <a:spcAft>
                <a:spcPts val="1000"/>
              </a:spcAft>
              <a:buFont typeface="Wingdings" panose="05000000000000000000" charset="0"/>
              <a:buNone/>
            </a:pPr>
            <a:endParaRPr lang="zh-CN" altLang="en-US" dirty="0">
              <a:sym typeface="+mn-ea"/>
            </a:endParaRPr>
          </a:p>
          <a:p>
            <a:pPr marL="1200150" lvl="2" indent="-285750" algn="just" fontAlgn="auto">
              <a:lnSpc>
                <a:spcPct val="150000"/>
              </a:lnSpc>
              <a:spcAft>
                <a:spcPts val="1000"/>
              </a:spcAft>
              <a:buFont typeface="Wingdings" panose="05000000000000000000" charset="0"/>
              <a:buChar char="p"/>
            </a:pPr>
            <a:r>
              <a:rPr lang="zh-CN" altLang="en-US" dirty="0">
                <a:sym typeface="+mn-ea"/>
              </a:rPr>
              <a:t>在实验室下，我们搭建了</a:t>
            </a:r>
            <a:r>
              <a:rPr lang="en-US" altLang="zh-CN" dirty="0">
                <a:sym typeface="+mn-ea"/>
              </a:rPr>
              <a:t>IPSec</a:t>
            </a:r>
            <a:r>
              <a:rPr lang="zh-CN" altLang="en-US" dirty="0">
                <a:sym typeface="+mn-ea"/>
              </a:rPr>
              <a:t>等隧道，捕获隧道流量。</a:t>
            </a:r>
            <a:r>
              <a:rPr lang="zh-CN" altLang="en-US" sz="1200" dirty="0">
                <a:solidFill>
                  <a:srgbClr val="005BAC"/>
                </a:solidFill>
                <a:latin typeface="Arial" panose="020B0604020202020204" pitchFamily="34" charset="0"/>
                <a:ea typeface="黑体" panose="02010609060101010101" pitchFamily="49" charset="-122"/>
                <a:sym typeface="+mn-ea"/>
              </a:rPr>
              <a:t>对于捕获的隧道混合流量，我们首先利用</a:t>
            </a:r>
            <a:r>
              <a:rPr lang="en-US" altLang="zh-CN" sz="1200" dirty="0">
                <a:solidFill>
                  <a:srgbClr val="005BAC"/>
                </a:solidFill>
                <a:latin typeface="Arial" panose="020B0604020202020204" pitchFamily="34" charset="0"/>
                <a:ea typeface="黑体" panose="02010609060101010101" pitchFamily="49" charset="-122"/>
                <a:sym typeface="+mn-ea"/>
              </a:rPr>
              <a:t>burst</a:t>
            </a:r>
            <a:r>
              <a:rPr lang="zh-CN" altLang="en-US" sz="1200" dirty="0">
                <a:solidFill>
                  <a:srgbClr val="005BAC"/>
                </a:solidFill>
                <a:latin typeface="Arial" panose="020B0604020202020204" pitchFamily="34" charset="0"/>
                <a:ea typeface="黑体" panose="02010609060101010101" pitchFamily="49" charset="-122"/>
                <a:sym typeface="+mn-ea"/>
              </a:rPr>
              <a:t>进行分割。当两个相邻数据包的时间间隔超过阈值，则执行</a:t>
            </a:r>
            <a:r>
              <a:rPr lang="en-US" altLang="zh-CN" sz="1200" dirty="0">
                <a:solidFill>
                  <a:srgbClr val="005BAC"/>
                </a:solidFill>
                <a:latin typeface="Arial" panose="020B0604020202020204" pitchFamily="34" charset="0"/>
                <a:ea typeface="黑体" panose="02010609060101010101" pitchFamily="49" charset="-122"/>
                <a:sym typeface="+mn-ea"/>
              </a:rPr>
              <a:t>burst</a:t>
            </a:r>
            <a:r>
              <a:rPr lang="zh-CN" altLang="en-US" sz="1200" dirty="0">
                <a:solidFill>
                  <a:srgbClr val="005BAC"/>
                </a:solidFill>
                <a:latin typeface="Arial" panose="020B0604020202020204" pitchFamily="34" charset="0"/>
                <a:ea typeface="黑体" panose="02010609060101010101" pitchFamily="49" charset="-122"/>
                <a:sym typeface="+mn-ea"/>
              </a:rPr>
              <a:t>分割。</a:t>
            </a:r>
            <a:endParaRPr lang="zh-CN" altLang="en-US" dirty="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然后针对</a:t>
            </a:r>
            <a:r>
              <a:rPr lang="en-US" altLang="zh-CN" sz="1200" dirty="0">
                <a:solidFill>
                  <a:srgbClr val="005BAC"/>
                </a:solidFill>
                <a:latin typeface="Arial" panose="020B0604020202020204" pitchFamily="34" charset="0"/>
                <a:ea typeface="黑体" panose="02010609060101010101" pitchFamily="49" charset="-122"/>
              </a:rPr>
              <a:t>burst</a:t>
            </a:r>
            <a:r>
              <a:rPr lang="zh-CN" altLang="en-US" sz="1200" dirty="0">
                <a:solidFill>
                  <a:srgbClr val="005BAC"/>
                </a:solidFill>
                <a:latin typeface="Arial" panose="020B0604020202020204" pitchFamily="34" charset="0"/>
                <a:ea typeface="黑体" panose="02010609060101010101" pitchFamily="49" charset="-122"/>
              </a:rPr>
              <a:t>切割后的流量，通过分割决策模型进行选择性处理。对于单应用流量，不需要再次分割处理，直接进行识别。对于两应用混合的方法，我们利用首尾段分割的方法进行分割，然后利用机器学习算法进行识别。针对多应用混合的流量，我们首先使用基于网络行为转换检测的方法首次分割，如果分割失败的话，通过利用</a:t>
            </a:r>
            <a:r>
              <a:rPr lang="en-US" altLang="zh-CN" sz="1200" dirty="0">
                <a:solidFill>
                  <a:srgbClr val="005BAC"/>
                </a:solidFill>
                <a:latin typeface="Arial" panose="020B0604020202020204" pitchFamily="34" charset="0"/>
                <a:ea typeface="黑体" panose="02010609060101010101" pitchFamily="49" charset="-122"/>
              </a:rPr>
              <a:t>CRNN</a:t>
            </a:r>
            <a:r>
              <a:rPr lang="zh-CN" altLang="en-US" sz="1200" dirty="0">
                <a:solidFill>
                  <a:srgbClr val="005BAC"/>
                </a:solidFill>
                <a:latin typeface="Arial" panose="020B0604020202020204" pitchFamily="34" charset="0"/>
                <a:ea typeface="黑体" panose="02010609060101010101" pitchFamily="49" charset="-122"/>
              </a:rPr>
              <a:t>模型的方法进行识别。</a:t>
            </a:r>
            <a:endParaRPr lang="zh-CN" altLang="en-US"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综合以上方法，设计出原型系统。目前已完成各模块的代码编写工作。</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接下来，我们完成在线真实环境下</a:t>
            </a:r>
            <a:r>
              <a:rPr lang="en-US" altLang="zh-CN" sz="1200" dirty="0">
                <a:solidFill>
                  <a:srgbClr val="005BAC"/>
                </a:solidFill>
                <a:latin typeface="Arial" panose="020B0604020202020204" pitchFamily="34" charset="0"/>
                <a:ea typeface="黑体" panose="02010609060101010101" pitchFamily="49" charset="-122"/>
              </a:rPr>
              <a:t>IPSec</a:t>
            </a:r>
            <a:r>
              <a:rPr lang="zh-CN" altLang="en-US" sz="1200" dirty="0">
                <a:solidFill>
                  <a:srgbClr val="005BAC"/>
                </a:solidFill>
                <a:latin typeface="Arial" panose="020B0604020202020204" pitchFamily="34" charset="0"/>
                <a:ea typeface="黑体" panose="02010609060101010101" pitchFamily="49" charset="-122"/>
              </a:rPr>
              <a:t>隧道的搭建。完成在线环境下，原型系统的部署、调试、调优等工作。实现在线隧道流量的识别。</a:t>
            </a:r>
            <a:endParaRPr lang="en-US" altLang="zh-CN"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接下来，我们完成在线真实环境下</a:t>
            </a:r>
            <a:r>
              <a:rPr lang="en-US" altLang="zh-CN" sz="1200" dirty="0">
                <a:solidFill>
                  <a:srgbClr val="005BAC"/>
                </a:solidFill>
                <a:latin typeface="Arial" panose="020B0604020202020204" pitchFamily="34" charset="0"/>
                <a:ea typeface="黑体" panose="02010609060101010101" pitchFamily="49" charset="-122"/>
              </a:rPr>
              <a:t>IPSec</a:t>
            </a:r>
            <a:r>
              <a:rPr lang="zh-CN" altLang="en-US" sz="1200" dirty="0">
                <a:solidFill>
                  <a:srgbClr val="005BAC"/>
                </a:solidFill>
                <a:latin typeface="Arial" panose="020B0604020202020204" pitchFamily="34" charset="0"/>
                <a:ea typeface="黑体" panose="02010609060101010101" pitchFamily="49" charset="-122"/>
              </a:rPr>
              <a:t>隧道的搭建。完成在线环境下，原型系统的部署、调试、调优等工作。实现在线隧道流量的识别。</a:t>
            </a:r>
            <a:endParaRPr lang="en-US" altLang="zh-CN"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接下来，我们完成在线真实环境下</a:t>
            </a:r>
            <a:r>
              <a:rPr lang="en-US" altLang="zh-CN" sz="1200" dirty="0">
                <a:solidFill>
                  <a:srgbClr val="005BAC"/>
                </a:solidFill>
                <a:latin typeface="Arial" panose="020B0604020202020204" pitchFamily="34" charset="0"/>
                <a:ea typeface="黑体" panose="02010609060101010101" pitchFamily="49" charset="-122"/>
              </a:rPr>
              <a:t>IPSec</a:t>
            </a:r>
            <a:r>
              <a:rPr lang="zh-CN" altLang="en-US" sz="1200" dirty="0">
                <a:solidFill>
                  <a:srgbClr val="005BAC"/>
                </a:solidFill>
                <a:latin typeface="Arial" panose="020B0604020202020204" pitchFamily="34" charset="0"/>
                <a:ea typeface="黑体" panose="02010609060101010101" pitchFamily="49" charset="-122"/>
              </a:rPr>
              <a:t>隧道的搭建。完成在线环境下，原型系统的部署、调试、调优等工作。实现在线隧道流量的识别。</a:t>
            </a:r>
            <a:endParaRPr lang="en-US" altLang="zh-CN"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接下来，我们完成在线真实环境下</a:t>
            </a:r>
            <a:r>
              <a:rPr lang="en-US" altLang="zh-CN" sz="1200" dirty="0">
                <a:solidFill>
                  <a:srgbClr val="005BAC"/>
                </a:solidFill>
                <a:latin typeface="Arial" panose="020B0604020202020204" pitchFamily="34" charset="0"/>
                <a:ea typeface="黑体" panose="02010609060101010101" pitchFamily="49" charset="-122"/>
              </a:rPr>
              <a:t>IPSec</a:t>
            </a:r>
            <a:r>
              <a:rPr lang="zh-CN" altLang="en-US" sz="1200" dirty="0">
                <a:solidFill>
                  <a:srgbClr val="005BAC"/>
                </a:solidFill>
                <a:latin typeface="Arial" panose="020B0604020202020204" pitchFamily="34" charset="0"/>
                <a:ea typeface="黑体" panose="02010609060101010101" pitchFamily="49" charset="-122"/>
              </a:rPr>
              <a:t>隧道的搭建。完成在线环境下，原型系统的部署、调试、调优等工作。实现在线隧道流量的识别。</a:t>
            </a:r>
            <a:endParaRPr lang="en-US" altLang="zh-CN"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pPr algn="just">
              <a:lnSpc>
                <a:spcPts val="2500"/>
              </a:lnSpc>
              <a:spcAft>
                <a:spcPts val="1000"/>
              </a:spcAft>
            </a:pPr>
            <a:r>
              <a:rPr lang="zh-CN" altLang="en-US" sz="1200" dirty="0">
                <a:solidFill>
                  <a:srgbClr val="005BAC"/>
                </a:solidFill>
                <a:latin typeface="Arial" panose="020B0604020202020204" pitchFamily="34" charset="0"/>
                <a:ea typeface="黑体" panose="02010609060101010101" pitchFamily="49" charset="-122"/>
              </a:rPr>
              <a:t>接下来，我们完成在线真实环境下</a:t>
            </a:r>
            <a:r>
              <a:rPr lang="en-US" altLang="zh-CN" sz="1200" dirty="0">
                <a:solidFill>
                  <a:srgbClr val="005BAC"/>
                </a:solidFill>
                <a:latin typeface="Arial" panose="020B0604020202020204" pitchFamily="34" charset="0"/>
                <a:ea typeface="黑体" panose="02010609060101010101" pitchFamily="49" charset="-122"/>
              </a:rPr>
              <a:t>IPSec</a:t>
            </a:r>
            <a:r>
              <a:rPr lang="zh-CN" altLang="en-US" sz="1200" dirty="0">
                <a:solidFill>
                  <a:srgbClr val="005BAC"/>
                </a:solidFill>
                <a:latin typeface="Arial" panose="020B0604020202020204" pitchFamily="34" charset="0"/>
                <a:ea typeface="黑体" panose="02010609060101010101" pitchFamily="49" charset="-122"/>
              </a:rPr>
              <a:t>隧道的搭建。完成在线环境下，原型系统的部署、调试、调优等工作。实现在线隧道流量的识别。</a:t>
            </a:r>
            <a:endParaRPr lang="en-US" altLang="zh-CN" sz="1200" dirty="0">
              <a:solidFill>
                <a:srgbClr val="005BAC"/>
              </a:solidFill>
              <a:latin typeface="Arial" panose="020B0604020202020204" pitchFamily="34" charset="0"/>
              <a:ea typeface="黑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spc="-5" dirty="0">
              <a:latin typeface="黑体" panose="02010609060101010101" pitchFamily="49" charset="-122"/>
              <a:ea typeface="黑体" panose="02010609060101010101" pitchFamily="49" charset="-122"/>
              <a:cs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近些年，隧道流量分析受到多方面的关注，原因主要包括四个方面：</a:t>
            </a:r>
            <a:r>
              <a:rPr lang="en-US" altLang="zh-CN" b="1" dirty="0"/>
              <a:t>1</a:t>
            </a:r>
            <a:r>
              <a:rPr lang="zh-CN" altLang="en-US" dirty="0"/>
              <a:t>是隧道需求增多（</a:t>
            </a:r>
            <a:r>
              <a:rPr lang="en-US" altLang="zh-CN" dirty="0"/>
              <a:t>2020</a:t>
            </a:r>
            <a:r>
              <a:rPr lang="zh-CN" altLang="en-US" dirty="0"/>
              <a:t>年互联网安全态势综述里面提到，新冠肺炎疫情防控期间，隧道技术成为远程办公人员接入单位网络的主要技术手段之一）。</a:t>
            </a:r>
            <a:endParaRPr lang="en-US" altLang="zh-CN" dirty="0"/>
          </a:p>
          <a:p>
            <a:r>
              <a:rPr lang="en-US" altLang="zh-CN" b="1" dirty="0"/>
              <a:t>2</a:t>
            </a:r>
            <a:r>
              <a:rPr lang="zh-CN" altLang="en-US" dirty="0"/>
              <a:t>是恶意流量增长（</a:t>
            </a:r>
            <a:r>
              <a:rPr lang="en-US" altLang="zh-CN" dirty="0"/>
              <a:t>Gartner2020</a:t>
            </a:r>
            <a:r>
              <a:rPr lang="zh-CN" altLang="en-US" dirty="0"/>
              <a:t>年报告里面提到，隧道流量削弱了深度防御的效率，</a:t>
            </a:r>
            <a:r>
              <a:rPr lang="en-US" altLang="zh-CN" dirty="0"/>
              <a:t>70%</a:t>
            </a:r>
            <a:r>
              <a:rPr lang="zh-CN" altLang="en-US" dirty="0"/>
              <a:t>恶意服务通过隧道和加密技术绕过防火墙和入侵检测系统）。</a:t>
            </a:r>
            <a:endParaRPr lang="en-US" altLang="zh-CN" dirty="0"/>
          </a:p>
          <a:p>
            <a:r>
              <a:rPr lang="en-US" altLang="zh-CN" b="1" dirty="0"/>
              <a:t>3</a:t>
            </a:r>
            <a:r>
              <a:rPr lang="zh-CN" altLang="en-US" dirty="0"/>
              <a:t>是面临许多困难（使用不同协议建立的隧道，流量相差较大。而且隧道流量经过封装和加密后，原始流量特征发生了大的变化。与加密流量相比，隧道流量的识别变得更加困难）。</a:t>
            </a:r>
            <a:endParaRPr lang="en-US" altLang="zh-CN" dirty="0"/>
          </a:p>
          <a:p>
            <a:r>
              <a:rPr lang="en-US" altLang="zh-CN" b="1" dirty="0"/>
              <a:t>4</a:t>
            </a:r>
            <a:r>
              <a:rPr lang="zh-CN" altLang="en-US" dirty="0"/>
              <a:t>是设备缺乏支持（传统网络审计设备缺乏对隧道流量识别的支持），存在很高的安全风险</a:t>
            </a:r>
            <a:endParaRPr lang="zh-CN" altLang="en-US" dirty="0"/>
          </a:p>
        </p:txBody>
      </p:sp>
      <p:sp>
        <p:nvSpPr>
          <p:cNvPr id="4" name="灯片编号占位符 3"/>
          <p:cNvSpPr>
            <a:spLocks noGrp="1"/>
          </p:cNvSpPr>
          <p:nvPr>
            <p:ph type="sldNum" sz="quarter" idx="5"/>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latin typeface="黑体" panose="02010609060101010101" pitchFamily="49" charset="-122"/>
                <a:ea typeface="黑体" panose="02010609060101010101" pitchFamily="49" charset="-122"/>
              </a:rPr>
              <a:t>专利一项，下面是研究生期间的获得的一些荣誉。</a:t>
            </a:r>
            <a:endParaRPr kumimoji="1"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spc="-5" dirty="0">
              <a:latin typeface="黑体" panose="02010609060101010101" pitchFamily="49" charset="-122"/>
              <a:ea typeface="黑体" panose="02010609060101010101" pitchFamily="49" charset="-122"/>
              <a:cs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我的答辩到此结束，欢迎各位老师批评指正</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600450" y="782638"/>
            <a:ext cx="2816225" cy="2112962"/>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目前隧道内行为识别的研究，主要集中在隧道检测、隧道内大类行为的识别、隧道内应用的识别上面。隧道检测方面主要集中于</a:t>
            </a:r>
            <a:r>
              <a:rPr lang="en-US" altLang="zh-CN" dirty="0"/>
              <a:t>SSL</a:t>
            </a:r>
            <a:r>
              <a:rPr lang="zh-CN" altLang="en-US" dirty="0"/>
              <a:t>、</a:t>
            </a:r>
            <a:r>
              <a:rPr lang="en-US" altLang="zh-CN" dirty="0"/>
              <a:t>SSH</a:t>
            </a:r>
            <a:r>
              <a:rPr lang="zh-CN" altLang="en-US" dirty="0"/>
              <a:t>和</a:t>
            </a:r>
            <a:r>
              <a:rPr lang="en-US" altLang="zh-CN" dirty="0"/>
              <a:t>DOH</a:t>
            </a:r>
            <a:r>
              <a:rPr lang="zh-CN" altLang="en-US" dirty="0"/>
              <a:t>等隧道的检测。大类行为识别方面目前主要集中隧道内单大类行为识别方面。应用识别方面集中隧道内单应用行为的识别。使用这些研究的共同点是研究依赖于单行为假设。对于</a:t>
            </a:r>
            <a:r>
              <a:rPr lang="en-US" altLang="zh-CN" dirty="0"/>
              <a:t>Tor</a:t>
            </a:r>
            <a:r>
              <a:rPr lang="zh-CN" altLang="en-US" dirty="0"/>
              <a:t>上混合行为识别，主要分为基于分割点检测、基于</a:t>
            </a:r>
            <a:r>
              <a:rPr lang="en-US" altLang="zh-CN" dirty="0"/>
              <a:t>section</a:t>
            </a:r>
            <a:r>
              <a:rPr lang="zh-CN" altLang="en-US" dirty="0"/>
              <a:t>分割和端到端的识别方法。基于分割点检测的方法，对不重叠网站实现了有效的分割，但对重叠网站识别效果较差。</a:t>
            </a:r>
            <a:r>
              <a:rPr lang="en-US" altLang="zh-CN" dirty="0"/>
              <a:t>Section</a:t>
            </a:r>
            <a:r>
              <a:rPr lang="zh-CN" altLang="en-US" dirty="0"/>
              <a:t>分割的方法，</a:t>
            </a:r>
            <a:r>
              <a:rPr lang="en-US" altLang="zh-CN" dirty="0"/>
              <a:t>section</a:t>
            </a:r>
            <a:r>
              <a:rPr lang="zh-CN" altLang="en-US" dirty="0"/>
              <a:t>尺寸的选择对识别结果影响较大。端到端的方法，实现了连续网站和重叠网站的有效识别。目前关于混合流的研究主要集中在</a:t>
            </a:r>
            <a:r>
              <a:rPr lang="en-US" altLang="zh-CN" dirty="0"/>
              <a:t>Tor</a:t>
            </a:r>
            <a:r>
              <a:rPr lang="zh-CN" altLang="en-US" dirty="0"/>
              <a:t>上，按照是否寻找分割点，分为基于分割点检测和基于</a:t>
            </a:r>
            <a:r>
              <a:rPr lang="en-US" altLang="zh-CN" dirty="0"/>
              <a:t>section</a:t>
            </a:r>
            <a:r>
              <a:rPr lang="zh-CN" altLang="en-US" dirty="0"/>
              <a:t>分割的方法。</a:t>
            </a:r>
            <a:endParaRPr lang="zh-CN" altLang="en-US" dirty="0"/>
          </a:p>
        </p:txBody>
      </p:sp>
      <p:sp>
        <p:nvSpPr>
          <p:cNvPr id="4" name="灯片编号占位符 3"/>
          <p:cNvSpPr>
            <a:spLocks noGrp="1"/>
          </p:cNvSpPr>
          <p:nvPr>
            <p:ph type="sldNum" sz="quarter" idx="5"/>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目前隧道内混合网络行为识别研究，存在</a:t>
            </a:r>
            <a:r>
              <a:rPr lang="en-US" altLang="zh-CN" dirty="0"/>
              <a:t>3</a:t>
            </a:r>
            <a:r>
              <a:rPr lang="zh-CN" altLang="en-US" dirty="0"/>
              <a:t>个现状。目前关于隧道内混合网络行为识别的研究较少，缺少隧道内混合网络行为识别研究的数据集。第二，目前关于混合流的研究主要集中在</a:t>
            </a:r>
            <a:r>
              <a:rPr lang="en-US" altLang="zh-CN" dirty="0"/>
              <a:t>Tor</a:t>
            </a:r>
            <a:r>
              <a:rPr lang="zh-CN" altLang="en-US" dirty="0"/>
              <a:t>上，对隧道内混合网络行为没有提出有效的分割识别方法。第三，目前的隧道流量的识别，主要集中于隧道检测和隧道内大类行为的识别，关于隧道内每个应用具体行为的识别较少。</a:t>
            </a:r>
            <a:endParaRPr lang="en-US" altLang="zh-CN"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目前隧道内混合网络行为识别研究，存在</a:t>
            </a:r>
            <a:r>
              <a:rPr lang="en-US" altLang="zh-CN" dirty="0"/>
              <a:t>3</a:t>
            </a:r>
            <a:r>
              <a:rPr lang="zh-CN" altLang="en-US" dirty="0"/>
              <a:t>个现状。目前关于隧道内混合网络行为识别的研究较少，缺少隧道内混合网络行为识别研究的数据集。第二，目前关于混合流的研究主要集中在</a:t>
            </a:r>
            <a:r>
              <a:rPr lang="en-US" altLang="zh-CN" dirty="0"/>
              <a:t>Tor</a:t>
            </a:r>
            <a:r>
              <a:rPr lang="zh-CN" altLang="en-US" dirty="0"/>
              <a:t>上，对隧道内混合网络行为没有提出有效的分割识别方法。第三，目前的隧道流量的识别，主要集中于隧道检测和隧道内大类行为的识别，关于隧道内每个应用具体行为的识别较少。</a:t>
            </a:r>
            <a:endParaRPr lang="en-US" altLang="zh-CN"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53" name="Picture 5" descr="E:\工作\中科院\VI设计\ppt\ppt03-1.jpg"/>
          <p:cNvPicPr>
            <a:picLocks noChangeAspect="1" noChangeArrowheads="1"/>
          </p:cNvPicPr>
          <p:nvPr userDrawn="1"/>
        </p:nvPicPr>
        <p:blipFill>
          <a:blip r:embed="rId2"/>
          <a:srcRect/>
          <a:stretch>
            <a:fillRect/>
          </a:stretch>
        </p:blipFill>
        <p:spPr bwMode="auto">
          <a:xfrm>
            <a:off x="0" y="7494"/>
            <a:ext cx="9144000" cy="6858001"/>
          </a:xfrm>
          <a:prstGeom prst="rect">
            <a:avLst/>
          </a:prstGeom>
          <a:noFill/>
        </p:spPr>
      </p:pic>
      <p:sp>
        <p:nvSpPr>
          <p:cNvPr id="2" name="标题 1"/>
          <p:cNvSpPr>
            <a:spLocks noGrp="1"/>
          </p:cNvSpPr>
          <p:nvPr>
            <p:ph type="ctrTitle"/>
          </p:nvPr>
        </p:nvSpPr>
        <p:spPr>
          <a:xfrm>
            <a:off x="2214547" y="2928936"/>
            <a:ext cx="6529406" cy="798509"/>
          </a:xfrm>
        </p:spPr>
        <p:txBody>
          <a:bodyPr>
            <a:normAutofit/>
          </a:bodyPr>
          <a:lstStyle>
            <a:lvl1pPr algn="l">
              <a:defRPr sz="2700">
                <a:solidFill>
                  <a:schemeClr val="bg1"/>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2214547" y="3727443"/>
            <a:ext cx="5843606" cy="571504"/>
          </a:xfrm>
        </p:spPr>
        <p:txBody>
          <a:bodyPr>
            <a:normAutofit/>
          </a:bodyPr>
          <a:lstStyle>
            <a:lvl1pPr marL="0" indent="0" algn="l">
              <a:buNone/>
              <a:defRPr sz="18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endParaRPr lang="zh-CN" altLang="en-US" dirty="0"/>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7" y="6303273"/>
            <a:ext cx="3466667" cy="438095"/>
          </a:xfrm>
          <a:prstGeom prst="rect">
            <a:avLst/>
          </a:prstGeom>
        </p:spPr>
      </p:pic>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600" b="1"/>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142984"/>
            <a:ext cx="8229600" cy="5357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4"/>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14425"/>
            <a:ext cx="4040188" cy="57150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457200" y="1928804"/>
            <a:ext cx="4040188"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214423"/>
            <a:ext cx="4041775" cy="57150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45026" y="1928804"/>
            <a:ext cx="4041775"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076" name="Picture 4" descr="E:\工作\中科院\VI设计\ppt\ppt03-3.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7" name="TextBox 6"/>
          <p:cNvSpPr txBox="1"/>
          <p:nvPr userDrawn="1"/>
        </p:nvSpPr>
        <p:spPr>
          <a:xfrm>
            <a:off x="2627784" y="4049777"/>
            <a:ext cx="3857652" cy="1323439"/>
          </a:xfrm>
          <a:prstGeom prst="rect">
            <a:avLst/>
          </a:prstGeom>
          <a:noFill/>
        </p:spPr>
        <p:txBody>
          <a:bodyPr wrap="square" rtlCol="0">
            <a:spAutoFit/>
          </a:bodyPr>
          <a:lstStyle/>
          <a:p>
            <a:pPr algn="ctr"/>
            <a:r>
              <a:rPr lang="en-US" altLang="zh-CN" sz="8000" i="1" dirty="0">
                <a:solidFill>
                  <a:schemeClr val="bg1"/>
                </a:solidFill>
                <a:latin typeface="+mj-ea"/>
                <a:ea typeface="+mj-ea"/>
              </a:rPr>
              <a:t>Thanks</a:t>
            </a:r>
            <a:endParaRPr lang="zh-CN" altLang="en-US" sz="8000" i="1">
              <a:solidFill>
                <a:schemeClr val="bg1"/>
              </a:solidFill>
              <a:latin typeface="+mj-ea"/>
              <a:ea typeface="+mj-ea"/>
            </a:endParaRPr>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7" y="6303273"/>
            <a:ext cx="3466667" cy="438095"/>
          </a:xfrm>
          <a:prstGeom prst="rect">
            <a:avLst/>
          </a:prstGeom>
        </p:spPr>
      </p:pic>
      <p:sp>
        <p:nvSpPr>
          <p:cNvPr id="2" name="灯片编号占位符 1"/>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4.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7584" y="65869"/>
            <a:ext cx="6972320" cy="582594"/>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142984"/>
            <a:ext cx="8229600" cy="535785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D6305-F633-4AF1-BE5A-E32AE39AA6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685800" rtl="0" eaLnBrk="1" latinLnBrk="0" hangingPunct="1">
        <a:spcBef>
          <a:spcPct val="0"/>
        </a:spcBef>
        <a:buNone/>
        <a:defRPr sz="2400" kern="1200">
          <a:solidFill>
            <a:schemeClr val="tx2"/>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chart" Target="../charts/char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chart" Target="../charts/chart15.xml"/><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chart" Target="../charts/chart12.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chart" Target="../charts/chart19.xml"/><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chart" Target="../charts/chart16.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chart" Target="../charts/chart23.xml"/><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chart" Target="../charts/chart20.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chart" Target="../charts/chart27.xml"/><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chart" Target="../charts/chart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2.tiff"/><Relationship Id="rId1" Type="http://schemas.openxmlformats.org/officeDocument/2006/relationships/image" Target="../media/image1.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newitnavi.h3c.com/2020/03/Catalog/Lecture_Hall/202010/1348056_233453_0.html" TargetMode="External"/><Relationship Id="rId1" Type="http://schemas.openxmlformats.org/officeDocument/2006/relationships/hyperlink" Target="http://newitnavi.h3c.com/2020/03/Catalog/Lecture_Hall/202010/1348056_233453_0.ht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946785" y="2905125"/>
            <a:ext cx="7307580" cy="846455"/>
          </a:xfrm>
        </p:spPr>
        <p:txBody>
          <a:bodyPr>
            <a:noAutofit/>
          </a:bodyPr>
          <a:lstStyle/>
          <a:p>
            <a:pPr algn="ctr">
              <a:spcBef>
                <a:spcPts val="1800"/>
              </a:spcBef>
            </a:pPr>
            <a:r>
              <a:rPr lang="zh-CN" altLang="en-US" sz="2800" b="1" dirty="0">
                <a:latin typeface="+mj-lt"/>
                <a:ea typeface="+mj-ea"/>
                <a:cs typeface="+mj-cs"/>
              </a:rPr>
              <a:t>隧道内混合网络行为分割</a:t>
            </a:r>
            <a:endParaRPr lang="en-US" altLang="zh-CN" sz="2800" b="1" dirty="0">
              <a:latin typeface="+mj-lt"/>
              <a:ea typeface="+mj-ea"/>
              <a:cs typeface="+mj-cs"/>
            </a:endParaRPr>
          </a:p>
          <a:p>
            <a:pPr algn="ctr">
              <a:spcBef>
                <a:spcPts val="1800"/>
              </a:spcBef>
            </a:pPr>
            <a:r>
              <a:rPr lang="zh-CN" altLang="en-US" sz="2800" b="1" dirty="0">
                <a:latin typeface="+mj-lt"/>
                <a:ea typeface="+mj-ea"/>
                <a:cs typeface="+mj-cs"/>
              </a:rPr>
              <a:t>与精细化识别技术研究</a:t>
            </a:r>
            <a:endParaRPr lang="en-US" altLang="zh-CN" sz="2800" b="1" dirty="0">
              <a:latin typeface="+mj-lt"/>
              <a:ea typeface="+mj-ea"/>
              <a:cs typeface="+mj-cs"/>
            </a:endParaRPr>
          </a:p>
        </p:txBody>
      </p:sp>
      <p:sp>
        <p:nvSpPr>
          <p:cNvPr id="4" name="标题 1"/>
          <p:cNvSpPr>
            <a:spLocks noGrp="1"/>
          </p:cNvSpPr>
          <p:nvPr/>
        </p:nvSpPr>
        <p:spPr>
          <a:xfrm>
            <a:off x="2905267" y="4526918"/>
            <a:ext cx="3390782" cy="535470"/>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kern="1200">
                <a:solidFill>
                  <a:schemeClr val="bg1"/>
                </a:solidFill>
                <a:latin typeface="+mj-lt"/>
                <a:ea typeface="+mj-ea"/>
                <a:cs typeface="+mj-cs"/>
              </a:defRPr>
            </a:lvl1pPr>
          </a:lstStyle>
          <a:p>
            <a:pPr algn="ctr"/>
            <a:r>
              <a:rPr lang="zh-CN" altLang="en-US" sz="2400" b="1" dirty="0">
                <a:latin typeface="+mn-ea"/>
                <a:ea typeface="+mn-ea"/>
              </a:rPr>
              <a:t>硕士研究生预答辩报告</a:t>
            </a:r>
            <a:endParaRPr lang="zh-CN" altLang="en-US" sz="2400" b="1" dirty="0">
              <a:latin typeface="+mn-ea"/>
              <a:ea typeface="+mn-ea"/>
            </a:endParaRPr>
          </a:p>
        </p:txBody>
      </p:sp>
      <p:sp>
        <p:nvSpPr>
          <p:cNvPr id="5" name="日期占位符 10"/>
          <p:cNvSpPr>
            <a:spLocks noGrp="1"/>
          </p:cNvSpPr>
          <p:nvPr/>
        </p:nvSpPr>
        <p:spPr>
          <a:xfrm>
            <a:off x="3563620" y="5182235"/>
            <a:ext cx="3637915" cy="1021715"/>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zh-CN" altLang="en-US" sz="1800" dirty="0">
                <a:solidFill>
                  <a:srgbClr val="29275C"/>
                </a:solidFill>
                <a:latin typeface="+mn-ea"/>
              </a:rPr>
              <a:t>报 告 人：赵盼盼</a:t>
            </a:r>
            <a:endParaRPr lang="en-US" altLang="zh-CN" sz="1800" dirty="0">
              <a:solidFill>
                <a:srgbClr val="29275C"/>
              </a:solidFill>
              <a:latin typeface="+mn-ea"/>
            </a:endParaRPr>
          </a:p>
          <a:p>
            <a:r>
              <a:rPr lang="zh-CN" altLang="en-US" sz="1800" dirty="0">
                <a:solidFill>
                  <a:srgbClr val="29275C"/>
                </a:solidFill>
                <a:latin typeface="+mn-ea"/>
              </a:rPr>
              <a:t>导    师：苟高鹏</a:t>
            </a:r>
            <a:endParaRPr lang="en-US" altLang="zh-CN" sz="1800" dirty="0">
              <a:solidFill>
                <a:srgbClr val="29275C"/>
              </a:solidFill>
              <a:latin typeface="+mn-ea"/>
            </a:endParaRPr>
          </a:p>
          <a:p>
            <a:r>
              <a:rPr lang="zh-CN" altLang="en-US" sz="1800" dirty="0">
                <a:solidFill>
                  <a:srgbClr val="29275C"/>
                </a:solidFill>
                <a:latin typeface="+mn-ea"/>
              </a:rPr>
              <a:t>指导老师：熊  刚</a:t>
            </a:r>
            <a:endParaRPr lang="zh-CN" altLang="en-US" sz="1800" dirty="0">
              <a:solidFill>
                <a:srgbClr val="29275C"/>
              </a:solidFill>
              <a:latin typeface="+mn-ea"/>
            </a:endParaRPr>
          </a:p>
          <a:p>
            <a:r>
              <a:rPr lang="zh-CN" altLang="en-US" sz="1800" dirty="0">
                <a:solidFill>
                  <a:srgbClr val="29275C"/>
                </a:solidFill>
                <a:latin typeface="+mn-ea"/>
              </a:rPr>
              <a:t>日    期：</a:t>
            </a:r>
            <a:r>
              <a:rPr lang="en-US" altLang="zh-CN" sz="1800" dirty="0">
                <a:solidFill>
                  <a:srgbClr val="29275C"/>
                </a:solidFill>
                <a:latin typeface="+mn-ea"/>
              </a:rPr>
              <a:t>2022</a:t>
            </a:r>
            <a:r>
              <a:rPr lang="zh-CN" altLang="en-US" sz="1800" dirty="0">
                <a:solidFill>
                  <a:srgbClr val="29275C"/>
                </a:solidFill>
                <a:latin typeface="+mn-ea"/>
              </a:rPr>
              <a:t>年</a:t>
            </a:r>
            <a:r>
              <a:rPr lang="en-US" altLang="zh-CN" sz="1800" dirty="0">
                <a:solidFill>
                  <a:srgbClr val="29275C"/>
                </a:solidFill>
                <a:latin typeface="+mn-ea"/>
              </a:rPr>
              <a:t>3</a:t>
            </a:r>
            <a:r>
              <a:rPr lang="zh-CN" altLang="en-US" sz="1800" dirty="0">
                <a:solidFill>
                  <a:srgbClr val="29275C"/>
                </a:solidFill>
                <a:latin typeface="+mn-ea"/>
              </a:rPr>
              <a:t>月</a:t>
            </a:r>
            <a:r>
              <a:rPr lang="en-US" altLang="zh-CN" sz="1800" dirty="0">
                <a:solidFill>
                  <a:srgbClr val="29275C"/>
                </a:solidFill>
                <a:latin typeface="+mn-ea"/>
              </a:rPr>
              <a:t>2</a:t>
            </a:r>
            <a:r>
              <a:rPr lang="zh-CN" altLang="en-US" sz="1800" dirty="0">
                <a:solidFill>
                  <a:srgbClr val="29275C"/>
                </a:solidFill>
                <a:latin typeface="+mn-ea"/>
              </a:rPr>
              <a:t>日</a:t>
            </a:r>
            <a:endParaRPr lang="zh-CN" altLang="en-US" sz="1800" dirty="0">
              <a:solidFill>
                <a:srgbClr val="29275C"/>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1</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5</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2</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完成项目及发表论文情况</a:t>
            </a:r>
            <a:endParaRPr lang="zh-CN" altLang="en-US" dirty="0">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研究现状</a:t>
            </a:r>
            <a:endParaRPr lang="zh-CN" altLang="en-US" dirty="0">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4</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主要创新</a:t>
            </a:r>
            <a:r>
              <a:rPr lang="en-US" altLang="zh-CN" dirty="0">
                <a:latin typeface="微软雅黑" panose="020B0503020204020204" pitchFamily="34" charset="-122"/>
              </a:rPr>
              <a:t>/</a:t>
            </a:r>
            <a:r>
              <a:rPr lang="zh-CN" altLang="en-US" dirty="0">
                <a:latin typeface="微软雅黑" panose="020B0503020204020204" pitchFamily="34" charset="-122"/>
              </a:rPr>
              <a:t>成果</a:t>
            </a:r>
            <a:endParaRPr lang="zh-CN" altLang="en-US" dirty="0">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研究背景与意义</a:t>
            </a:r>
            <a:endParaRPr lang="zh-CN" altLang="en-US" dirty="0">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solidFill>
            <a:srgbClr val="005BAC"/>
          </a:soli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rPr>
              <a:t>3</a:t>
            </a:r>
            <a:endPar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solidFill>
                  <a:schemeClr val="bg1"/>
                </a:solidFill>
                <a:latin typeface="微软雅黑" panose="020B0503020204020204" pitchFamily="34" charset="-122"/>
              </a:rPr>
              <a:t>研究目标、内容及解决的关键问题</a:t>
            </a:r>
            <a:endParaRPr lang="zh-CN" altLang="en-US" dirty="0">
              <a:solidFill>
                <a:schemeClr val="bg1"/>
              </a:solidFill>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4" name="AutoShape 19"/>
          <p:cNvSpPr>
            <a:spLocks noChangeArrowheads="1"/>
          </p:cNvSpPr>
          <p:nvPr/>
        </p:nvSpPr>
        <p:spPr bwMode="auto">
          <a:xfrm>
            <a:off x="5135894" y="3186110"/>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华文细黑"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noChangeArrowheads="1"/>
          </p:cNvSpPr>
          <p:nvPr/>
        </p:nvSpPr>
        <p:spPr>
          <a:xfrm>
            <a:off x="107370" y="44995"/>
            <a:ext cx="8075424" cy="647700"/>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342900" indent="-342900" algn="l">
              <a:lnSpc>
                <a:spcPct val="150000"/>
              </a:lnSpc>
            </a:pPr>
            <a:r>
              <a:rPr lang="zh-CN" altLang="en-US" sz="2600" b="1" dirty="0">
                <a:latin typeface="宋体" panose="02010600030101010101" pitchFamily="2" charset="-122"/>
                <a:sym typeface="宋体" panose="02010600030101010101" pitchFamily="2" charset="-122"/>
              </a:rPr>
              <a:t>研究目标、研究内容和解决的关键技术</a:t>
            </a:r>
            <a:endParaRPr lang="zh-CN" altLang="en-US" sz="2600" b="1" dirty="0">
              <a:latin typeface="宋体" panose="02010600030101010101" pitchFamily="2" charset="-122"/>
              <a:sym typeface="宋体" panose="02010600030101010101" pitchFamily="2" charset="-122"/>
            </a:endParaRPr>
          </a:p>
        </p:txBody>
      </p:sp>
      <p:grpSp>
        <p:nvGrpSpPr>
          <p:cNvPr id="40" name="组合 39"/>
          <p:cNvGrpSpPr/>
          <p:nvPr/>
        </p:nvGrpSpPr>
        <p:grpSpPr>
          <a:xfrm>
            <a:off x="274380" y="1037545"/>
            <a:ext cx="9577160" cy="5325486"/>
            <a:chOff x="308583" y="1415623"/>
            <a:chExt cx="8250650" cy="5325486"/>
          </a:xfrm>
        </p:grpSpPr>
        <p:sp>
          <p:nvSpPr>
            <p:cNvPr id="41" name="object 7"/>
            <p:cNvSpPr txBox="1"/>
            <p:nvPr/>
          </p:nvSpPr>
          <p:spPr>
            <a:xfrm>
              <a:off x="800168" y="1647941"/>
              <a:ext cx="7759065" cy="1349600"/>
            </a:xfrm>
            <a:prstGeom prst="rect">
              <a:avLst/>
            </a:prstGeom>
          </p:spPr>
          <p:txBody>
            <a:bodyPr vert="horz" wrap="square" lIns="0" tIns="0" rIns="0" bIns="0" rtlCol="0">
              <a:spAutoFit/>
            </a:bodyPr>
            <a:lstStyle/>
            <a:p>
              <a:pPr marL="379730" marR="5080" indent="-367030">
                <a:lnSpc>
                  <a:spcPct val="121000"/>
                </a:lnSpc>
              </a:pPr>
              <a:endParaRPr sz="2000" dirty="0">
                <a:latin typeface="微软雅黑" panose="020B0503020204020204" pitchFamily="34" charset="-122"/>
                <a:cs typeface="微软雅黑" panose="020B0503020204020204" pitchFamily="34" charset="-122"/>
              </a:endParaRPr>
            </a:p>
            <a:p>
              <a:pPr>
                <a:lnSpc>
                  <a:spcPct val="100000"/>
                </a:lnSpc>
              </a:pPr>
              <a:endParaRPr sz="2000" dirty="0">
                <a:latin typeface="Times New Roman" panose="02020603050405020304"/>
                <a:cs typeface="Times New Roman" panose="02020603050405020304"/>
              </a:endParaRPr>
            </a:p>
            <a:p>
              <a:pPr>
                <a:lnSpc>
                  <a:spcPct val="100000"/>
                </a:lnSpc>
                <a:spcBef>
                  <a:spcPts val="5"/>
                </a:spcBef>
              </a:pPr>
              <a:endParaRPr sz="2350" dirty="0">
                <a:latin typeface="Times New Roman" panose="02020603050405020304"/>
                <a:cs typeface="Times New Roman" panose="02020603050405020304"/>
              </a:endParaRPr>
            </a:p>
            <a:p>
              <a:pPr marL="27940">
                <a:lnSpc>
                  <a:spcPct val="100000"/>
                </a:lnSpc>
              </a:pPr>
              <a:endParaRPr sz="2000" dirty="0">
                <a:latin typeface="微软雅黑" panose="020B0503020204020204" pitchFamily="34" charset="-122"/>
                <a:cs typeface="微软雅黑" panose="020B0503020204020204" pitchFamily="34" charset="-122"/>
              </a:endParaRPr>
            </a:p>
          </p:txBody>
        </p:sp>
        <p:sp>
          <p:nvSpPr>
            <p:cNvPr id="42" name="燕尾形 41"/>
            <p:cNvSpPr/>
            <p:nvPr/>
          </p:nvSpPr>
          <p:spPr bwMode="auto">
            <a:xfrm>
              <a:off x="4648200" y="1499869"/>
              <a:ext cx="2064178" cy="425452"/>
            </a:xfrm>
            <a:prstGeom prst="chevron">
              <a:avLst>
                <a:gd name="adj" fmla="val 66481"/>
              </a:avLst>
            </a:prstGeom>
            <a:solidFill>
              <a:srgbClr val="FFFFCC"/>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43" name="燕尾形 42"/>
            <p:cNvSpPr/>
            <p:nvPr/>
          </p:nvSpPr>
          <p:spPr bwMode="auto">
            <a:xfrm>
              <a:off x="2989874" y="1485362"/>
              <a:ext cx="1638907" cy="425452"/>
            </a:xfrm>
            <a:prstGeom prst="chevron">
              <a:avLst>
                <a:gd name="adj" fmla="val 66481"/>
              </a:avLst>
            </a:prstGeom>
            <a:solidFill>
              <a:srgbClr val="FFFFCC"/>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44" name="燕尾形 43"/>
            <p:cNvSpPr/>
            <p:nvPr/>
          </p:nvSpPr>
          <p:spPr bwMode="auto">
            <a:xfrm>
              <a:off x="1001680" y="1479742"/>
              <a:ext cx="1968776" cy="425452"/>
            </a:xfrm>
            <a:prstGeom prst="chevron">
              <a:avLst>
                <a:gd name="adj" fmla="val 66481"/>
              </a:avLst>
            </a:prstGeom>
            <a:solidFill>
              <a:srgbClr val="FFFFCC"/>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45" name="矩形 44"/>
            <p:cNvSpPr/>
            <p:nvPr/>
          </p:nvSpPr>
          <p:spPr>
            <a:xfrm>
              <a:off x="5238989" y="1445591"/>
              <a:ext cx="954530" cy="458908"/>
            </a:xfrm>
            <a:prstGeom prst="rect">
              <a:avLst/>
            </a:prstGeom>
          </p:spPr>
          <p:txBody>
            <a:bodyPr wrap="none">
              <a:spAutoFit/>
            </a:bodyPr>
            <a:lstStyle/>
            <a:p>
              <a:pPr fontAlgn="base">
                <a:lnSpc>
                  <a:spcPct val="150000"/>
                </a:lnSpc>
                <a:spcAft>
                  <a:spcPct val="0"/>
                </a:spcAft>
              </a:pPr>
              <a:r>
                <a:rPr lang="zh-CN" altLang="en-US" b="1" dirty="0">
                  <a:latin typeface="微软雅黑" panose="020B0503020204020204" pitchFamily="34" charset="-122"/>
                  <a:ea typeface="微软雅黑" panose="020B0503020204020204" pitchFamily="34" charset="-122"/>
                </a:rPr>
                <a:t>关键技术</a:t>
              </a:r>
              <a:endParaRPr lang="en-US" altLang="zh-CN" b="1" dirty="0">
                <a:latin typeface="微软雅黑" panose="020B0503020204020204" pitchFamily="34" charset="-122"/>
                <a:ea typeface="微软雅黑" panose="020B0503020204020204" pitchFamily="34" charset="-122"/>
              </a:endParaRPr>
            </a:p>
          </p:txBody>
        </p:sp>
        <p:sp>
          <p:nvSpPr>
            <p:cNvPr id="46" name="矩形 45"/>
            <p:cNvSpPr/>
            <p:nvPr/>
          </p:nvSpPr>
          <p:spPr>
            <a:xfrm>
              <a:off x="1450370" y="1415623"/>
              <a:ext cx="954530" cy="458908"/>
            </a:xfrm>
            <a:prstGeom prst="rect">
              <a:avLst/>
            </a:prstGeom>
          </p:spPr>
          <p:txBody>
            <a:bodyPr wrap="none">
              <a:spAutoFit/>
            </a:bodyPr>
            <a:lstStyle/>
            <a:p>
              <a:pPr algn="ctr" fontAlgn="base">
                <a:lnSpc>
                  <a:spcPct val="150000"/>
                </a:lnSpc>
                <a:spcAft>
                  <a:spcPct val="0"/>
                </a:spcAft>
              </a:pPr>
              <a:r>
                <a:rPr lang="zh-CN" altLang="en-US" b="1" dirty="0">
                  <a:latin typeface="微软雅黑" panose="020B0503020204020204" pitchFamily="34" charset="-122"/>
                  <a:ea typeface="微软雅黑" panose="020B0503020204020204" pitchFamily="34" charset="-122"/>
                </a:rPr>
                <a:t>研究内容</a:t>
              </a:r>
              <a:endParaRPr lang="en-US" altLang="zh-CN" b="1" dirty="0">
                <a:latin typeface="微软雅黑" panose="020B0503020204020204" pitchFamily="34" charset="-122"/>
                <a:ea typeface="微软雅黑" panose="020B0503020204020204" pitchFamily="34" charset="-122"/>
              </a:endParaRPr>
            </a:p>
          </p:txBody>
        </p:sp>
        <p:sp>
          <p:nvSpPr>
            <p:cNvPr id="47" name="矩形 46"/>
            <p:cNvSpPr/>
            <p:nvPr/>
          </p:nvSpPr>
          <p:spPr>
            <a:xfrm>
              <a:off x="3301601" y="1426964"/>
              <a:ext cx="954530" cy="458908"/>
            </a:xfrm>
            <a:prstGeom prst="rect">
              <a:avLst/>
            </a:prstGeom>
          </p:spPr>
          <p:txBody>
            <a:bodyPr wrap="none">
              <a:spAutoFit/>
            </a:bodyPr>
            <a:lstStyle/>
            <a:p>
              <a:pPr fontAlgn="base">
                <a:lnSpc>
                  <a:spcPct val="150000"/>
                </a:lnSpc>
                <a:spcAft>
                  <a:spcPct val="0"/>
                </a:spcAft>
              </a:pPr>
              <a:r>
                <a:rPr lang="zh-CN" altLang="en-US" b="1" dirty="0">
                  <a:latin typeface="微软雅黑" panose="020B0503020204020204" pitchFamily="34" charset="-122"/>
                  <a:ea typeface="微软雅黑" panose="020B0503020204020204" pitchFamily="34" charset="-122"/>
                </a:rPr>
                <a:t>研究目标</a:t>
              </a:r>
              <a:endParaRPr lang="en-US" altLang="zh-CN" b="1"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10062" y="2159136"/>
              <a:ext cx="6712108" cy="1348740"/>
              <a:chOff x="236309" y="1791090"/>
              <a:chExt cx="6712108" cy="1348740"/>
            </a:xfrm>
          </p:grpSpPr>
          <p:sp>
            <p:nvSpPr>
              <p:cNvPr id="70" name="矩形 69"/>
              <p:cNvSpPr/>
              <p:nvPr/>
            </p:nvSpPr>
            <p:spPr>
              <a:xfrm>
                <a:off x="236309" y="1860305"/>
                <a:ext cx="2614341" cy="1168400"/>
              </a:xfrm>
              <a:prstGeom prst="rect">
                <a:avLst/>
              </a:prstGeom>
            </p:spPr>
            <p:txBody>
              <a:bodyPr wrap="square">
                <a:spAutoFit/>
              </a:bodyPr>
              <a:lstStyle/>
              <a:p>
                <a:pPr marL="662305" lvl="1" indent="-361950">
                  <a:spcBef>
                    <a:spcPts val="0"/>
                  </a:spcBef>
                  <a:buClr>
                    <a:srgbClr val="005BAC"/>
                  </a:buClr>
                  <a:buFont typeface="Wingdings" panose="05000000000000000000" pitchFamily="2" charset="2"/>
                  <a:buChar char="p"/>
                </a:pPr>
                <a:r>
                  <a:rPr lang="zh-CN" altLang="en-US" sz="1400" b="1" dirty="0">
                    <a:solidFill>
                      <a:srgbClr val="00B050"/>
                    </a:solidFill>
                    <a:latin typeface="微软雅黑" panose="020B0503020204020204" pitchFamily="34" charset="-122"/>
                    <a:ea typeface="微软雅黑" panose="020B0503020204020204" pitchFamily="34" charset="-122"/>
                  </a:rPr>
                  <a:t>隧道内混合数据集构建和行为分割。</a:t>
                </a:r>
                <a:r>
                  <a:rPr lang="zh-CN" altLang="en-US" sz="1400" dirty="0">
                    <a:latin typeface="黑体" panose="02010609060101010101" pitchFamily="49" charset="-122"/>
                    <a:ea typeface="黑体" panose="02010609060101010101" pitchFamily="49" charset="-122"/>
                  </a:rPr>
                  <a:t>根据隧道用户在真实环境中的使用，构建隧道内混合行为数据集，并对两两应用混合流量进行分割。</a:t>
                </a:r>
                <a:endParaRPr lang="zh-CN" altLang="en-US" sz="1400" dirty="0">
                  <a:latin typeface="黑体" panose="02010609060101010101" pitchFamily="49" charset="-122"/>
                  <a:ea typeface="黑体" panose="02010609060101010101" pitchFamily="49" charset="-122"/>
                </a:endParaRPr>
              </a:p>
            </p:txBody>
          </p:sp>
          <p:grpSp>
            <p:nvGrpSpPr>
              <p:cNvPr id="71" name="组合 70"/>
              <p:cNvGrpSpPr/>
              <p:nvPr/>
            </p:nvGrpSpPr>
            <p:grpSpPr>
              <a:xfrm>
                <a:off x="467544" y="1791090"/>
                <a:ext cx="6480873" cy="1348740"/>
                <a:chOff x="467544" y="1791090"/>
                <a:chExt cx="6480873" cy="1348740"/>
              </a:xfrm>
            </p:grpSpPr>
            <p:sp>
              <p:nvSpPr>
                <p:cNvPr id="72" name="圆角矩形 71"/>
                <p:cNvSpPr/>
                <p:nvPr/>
              </p:nvSpPr>
              <p:spPr>
                <a:xfrm>
                  <a:off x="4637150" y="1901550"/>
                  <a:ext cx="2038032" cy="1238280"/>
                </a:xfrm>
                <a:prstGeom prst="roundRect">
                  <a:avLst>
                    <a:gd name="adj" fmla="val 8631"/>
                  </a:avLst>
                </a:prstGeom>
                <a:solidFill>
                  <a:schemeClr val="accent5">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defPPr>
                    <a:defRPr lang="zh-CN"/>
                  </a:defPPr>
                  <a:lvl1pPr marL="0" algn="l" defTabSz="913765" rtl="0" eaLnBrk="1" latinLnBrk="0" hangingPunct="1">
                    <a:defRPr sz="1900" kern="1200">
                      <a:solidFill>
                        <a:schemeClr val="lt1"/>
                      </a:solidFill>
                      <a:latin typeface="+mn-lt"/>
                      <a:ea typeface="+mn-ea"/>
                      <a:cs typeface="+mn-cs"/>
                    </a:defRPr>
                  </a:lvl1pPr>
                  <a:lvl2pPr marL="457200" algn="l" defTabSz="913765" rtl="0" eaLnBrk="1" latinLnBrk="0" hangingPunct="1">
                    <a:defRPr sz="1900" kern="1200">
                      <a:solidFill>
                        <a:schemeClr val="lt1"/>
                      </a:solidFill>
                      <a:latin typeface="+mn-lt"/>
                      <a:ea typeface="+mn-ea"/>
                      <a:cs typeface="+mn-cs"/>
                    </a:defRPr>
                  </a:lvl2pPr>
                  <a:lvl3pPr marL="914400" algn="l" defTabSz="913765" rtl="0" eaLnBrk="1" latinLnBrk="0" hangingPunct="1">
                    <a:defRPr sz="1900" kern="1200">
                      <a:solidFill>
                        <a:schemeClr val="lt1"/>
                      </a:solidFill>
                      <a:latin typeface="+mn-lt"/>
                      <a:ea typeface="+mn-ea"/>
                      <a:cs typeface="+mn-cs"/>
                    </a:defRPr>
                  </a:lvl3pPr>
                  <a:lvl4pPr marL="1371600" algn="l" defTabSz="913765" rtl="0" eaLnBrk="1" latinLnBrk="0" hangingPunct="1">
                    <a:defRPr sz="1900" kern="1200">
                      <a:solidFill>
                        <a:schemeClr val="lt1"/>
                      </a:solidFill>
                      <a:latin typeface="+mn-lt"/>
                      <a:ea typeface="+mn-ea"/>
                      <a:cs typeface="+mn-cs"/>
                    </a:defRPr>
                  </a:lvl4pPr>
                  <a:lvl5pPr marL="1828800" algn="l" defTabSz="913765" rtl="0" eaLnBrk="1" latinLnBrk="0" hangingPunct="1">
                    <a:defRPr sz="1900" kern="1200">
                      <a:solidFill>
                        <a:schemeClr val="lt1"/>
                      </a:solidFill>
                      <a:latin typeface="+mn-lt"/>
                      <a:ea typeface="+mn-ea"/>
                      <a:cs typeface="+mn-cs"/>
                    </a:defRPr>
                  </a:lvl5pPr>
                  <a:lvl6pPr marL="2286000" algn="l" defTabSz="913765" rtl="0" eaLnBrk="1" latinLnBrk="0" hangingPunct="1">
                    <a:defRPr sz="1900" kern="1200">
                      <a:solidFill>
                        <a:schemeClr val="lt1"/>
                      </a:solidFill>
                      <a:latin typeface="+mn-lt"/>
                      <a:ea typeface="+mn-ea"/>
                      <a:cs typeface="+mn-cs"/>
                    </a:defRPr>
                  </a:lvl6pPr>
                  <a:lvl7pPr marL="2743200" algn="l" defTabSz="913765" rtl="0" eaLnBrk="1" latinLnBrk="0" hangingPunct="1">
                    <a:defRPr sz="1900" kern="1200">
                      <a:solidFill>
                        <a:schemeClr val="lt1"/>
                      </a:solidFill>
                      <a:latin typeface="+mn-lt"/>
                      <a:ea typeface="+mn-ea"/>
                      <a:cs typeface="+mn-cs"/>
                    </a:defRPr>
                  </a:lvl7pPr>
                  <a:lvl8pPr marL="3200400" algn="l" defTabSz="913765" rtl="0" eaLnBrk="1" latinLnBrk="0" hangingPunct="1">
                    <a:defRPr sz="1900" kern="1200">
                      <a:solidFill>
                        <a:schemeClr val="lt1"/>
                      </a:solidFill>
                      <a:latin typeface="+mn-lt"/>
                      <a:ea typeface="+mn-ea"/>
                      <a:cs typeface="+mn-cs"/>
                    </a:defRPr>
                  </a:lvl8pPr>
                  <a:lvl9pPr marL="3657600" algn="l" defTabSz="913765" rtl="0" eaLnBrk="1" latinLnBrk="0" hangingPunct="1">
                    <a:defRPr sz="1900" kern="1200">
                      <a:solidFill>
                        <a:schemeClr val="lt1"/>
                      </a:solidFill>
                      <a:latin typeface="+mn-lt"/>
                      <a:ea typeface="+mn-ea"/>
                      <a:cs typeface="+mn-cs"/>
                    </a:defRPr>
                  </a:lvl9pPr>
                </a:lstStyle>
                <a:p>
                  <a:r>
                    <a:rPr lang="zh-CN" altLang="en-US" sz="1400" b="1" dirty="0">
                      <a:solidFill>
                        <a:srgbClr val="0E44B1"/>
                      </a:solidFill>
                      <a:latin typeface="黑体" panose="02010609060101010101" pitchFamily="49" charset="-122"/>
                      <a:ea typeface="黑体" panose="02010609060101010101" pitchFamily="49" charset="-122"/>
                    </a:rPr>
                    <a:t>利用隧道回放、混合流生成</a:t>
                  </a:r>
                  <a:r>
                    <a:rPr lang="zh-CN" altLang="en-US" sz="1400" dirty="0">
                      <a:solidFill>
                        <a:srgbClr val="0E44B1"/>
                      </a:solidFill>
                      <a:latin typeface="黑体" panose="02010609060101010101" pitchFamily="49" charset="-122"/>
                      <a:ea typeface="黑体" panose="02010609060101010101" pitchFamily="49" charset="-122"/>
                    </a:rPr>
                    <a:t>的两种方法构建混合数据集。基于首尾段分割的方法实现混合应用流量的分割</a:t>
                  </a:r>
                  <a:endParaRPr lang="zh-CN" altLang="en-US" sz="1400" dirty="0">
                    <a:solidFill>
                      <a:srgbClr val="0E44B1"/>
                    </a:solidFill>
                    <a:latin typeface="黑体" panose="02010609060101010101" pitchFamily="49" charset="-122"/>
                    <a:ea typeface="黑体" panose="02010609060101010101" pitchFamily="49" charset="-122"/>
                  </a:endParaRPr>
                </a:p>
              </p:txBody>
            </p:sp>
            <p:sp>
              <p:nvSpPr>
                <p:cNvPr id="73" name="流程图: 联系 25"/>
                <p:cNvSpPr/>
                <p:nvPr/>
              </p:nvSpPr>
              <p:spPr>
                <a:xfrm>
                  <a:off x="3125732" y="1878080"/>
                  <a:ext cx="977479" cy="1024262"/>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3152528" y="2095833"/>
                  <a:ext cx="923820" cy="521970"/>
                </a:xfrm>
                <a:prstGeom prst="rect">
                  <a:avLst/>
                </a:prstGeom>
                <a:noFill/>
              </p:spPr>
              <p:txBody>
                <a:bodyPr wrap="square" rtlCol="0" anchor="t">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mn-ea"/>
                    </a:rPr>
                    <a:t>数据集构建和行为分割</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75" name="圆角矩形 74"/>
                <p:cNvSpPr/>
                <p:nvPr/>
              </p:nvSpPr>
              <p:spPr bwMode="auto">
                <a:xfrm>
                  <a:off x="467544" y="1791090"/>
                  <a:ext cx="6480873" cy="1348740"/>
                </a:xfrm>
                <a:prstGeom prst="roundRect">
                  <a:avLst/>
                </a:prstGeom>
                <a:noFill/>
                <a:ln w="38100" cap="flat">
                  <a:solidFill>
                    <a:srgbClr val="0E44B1"/>
                  </a:solidFill>
                  <a:prstDash val="dash"/>
                  <a:round/>
                </a:ln>
              </p:spPr>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76" name="右箭头 75"/>
                <p:cNvSpPr/>
                <p:nvPr/>
              </p:nvSpPr>
              <p:spPr bwMode="auto">
                <a:xfrm>
                  <a:off x="2772356" y="2165500"/>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77" name="右箭头 76"/>
                <p:cNvSpPr/>
                <p:nvPr/>
              </p:nvSpPr>
              <p:spPr bwMode="auto">
                <a:xfrm>
                  <a:off x="4299580" y="2176818"/>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grpSp>
        </p:grpSp>
        <p:grpSp>
          <p:nvGrpSpPr>
            <p:cNvPr id="49" name="组合 48"/>
            <p:cNvGrpSpPr/>
            <p:nvPr/>
          </p:nvGrpSpPr>
          <p:grpSpPr>
            <a:xfrm>
              <a:off x="308583" y="3665141"/>
              <a:ext cx="6692033" cy="1528445"/>
              <a:chOff x="256437" y="3363929"/>
              <a:chExt cx="6692033" cy="1433426"/>
            </a:xfrm>
          </p:grpSpPr>
          <p:sp>
            <p:nvSpPr>
              <p:cNvPr id="63" name="圆角矩形 62"/>
              <p:cNvSpPr/>
              <p:nvPr/>
            </p:nvSpPr>
            <p:spPr>
              <a:xfrm>
                <a:off x="4637150" y="3544819"/>
                <a:ext cx="2023082" cy="1080445"/>
              </a:xfrm>
              <a:prstGeom prst="roundRect">
                <a:avLst>
                  <a:gd name="adj" fmla="val 8631"/>
                </a:avLst>
              </a:prstGeom>
              <a:solidFill>
                <a:schemeClr val="accent6">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defPPr>
                  <a:defRPr lang="zh-CN"/>
                </a:defPPr>
                <a:lvl1pPr marL="0" algn="l" defTabSz="913765" rtl="0" eaLnBrk="1" latinLnBrk="0" hangingPunct="1">
                  <a:defRPr sz="1900" kern="1200">
                    <a:solidFill>
                      <a:schemeClr val="lt1"/>
                    </a:solidFill>
                    <a:latin typeface="+mn-lt"/>
                    <a:ea typeface="+mn-ea"/>
                    <a:cs typeface="+mn-cs"/>
                  </a:defRPr>
                </a:lvl1pPr>
                <a:lvl2pPr marL="457200" algn="l" defTabSz="913765" rtl="0" eaLnBrk="1" latinLnBrk="0" hangingPunct="1">
                  <a:defRPr sz="1900" kern="1200">
                    <a:solidFill>
                      <a:schemeClr val="lt1"/>
                    </a:solidFill>
                    <a:latin typeface="+mn-lt"/>
                    <a:ea typeface="+mn-ea"/>
                    <a:cs typeface="+mn-cs"/>
                  </a:defRPr>
                </a:lvl2pPr>
                <a:lvl3pPr marL="914400" algn="l" defTabSz="913765" rtl="0" eaLnBrk="1" latinLnBrk="0" hangingPunct="1">
                  <a:defRPr sz="1900" kern="1200">
                    <a:solidFill>
                      <a:schemeClr val="lt1"/>
                    </a:solidFill>
                    <a:latin typeface="+mn-lt"/>
                    <a:ea typeface="+mn-ea"/>
                    <a:cs typeface="+mn-cs"/>
                  </a:defRPr>
                </a:lvl3pPr>
                <a:lvl4pPr marL="1371600" algn="l" defTabSz="913765" rtl="0" eaLnBrk="1" latinLnBrk="0" hangingPunct="1">
                  <a:defRPr sz="1900" kern="1200">
                    <a:solidFill>
                      <a:schemeClr val="lt1"/>
                    </a:solidFill>
                    <a:latin typeface="+mn-lt"/>
                    <a:ea typeface="+mn-ea"/>
                    <a:cs typeface="+mn-cs"/>
                  </a:defRPr>
                </a:lvl4pPr>
                <a:lvl5pPr marL="1828800" algn="l" defTabSz="913765" rtl="0" eaLnBrk="1" latinLnBrk="0" hangingPunct="1">
                  <a:defRPr sz="1900" kern="1200">
                    <a:solidFill>
                      <a:schemeClr val="lt1"/>
                    </a:solidFill>
                    <a:latin typeface="+mn-lt"/>
                    <a:ea typeface="+mn-ea"/>
                    <a:cs typeface="+mn-cs"/>
                  </a:defRPr>
                </a:lvl5pPr>
                <a:lvl6pPr marL="2286000" algn="l" defTabSz="913765" rtl="0" eaLnBrk="1" latinLnBrk="0" hangingPunct="1">
                  <a:defRPr sz="1900" kern="1200">
                    <a:solidFill>
                      <a:schemeClr val="lt1"/>
                    </a:solidFill>
                    <a:latin typeface="+mn-lt"/>
                    <a:ea typeface="+mn-ea"/>
                    <a:cs typeface="+mn-cs"/>
                  </a:defRPr>
                </a:lvl6pPr>
                <a:lvl7pPr marL="2743200" algn="l" defTabSz="913765" rtl="0" eaLnBrk="1" latinLnBrk="0" hangingPunct="1">
                  <a:defRPr sz="1900" kern="1200">
                    <a:solidFill>
                      <a:schemeClr val="lt1"/>
                    </a:solidFill>
                    <a:latin typeface="+mn-lt"/>
                    <a:ea typeface="+mn-ea"/>
                    <a:cs typeface="+mn-cs"/>
                  </a:defRPr>
                </a:lvl7pPr>
                <a:lvl8pPr marL="3200400" algn="l" defTabSz="913765" rtl="0" eaLnBrk="1" latinLnBrk="0" hangingPunct="1">
                  <a:defRPr sz="1900" kern="1200">
                    <a:solidFill>
                      <a:schemeClr val="lt1"/>
                    </a:solidFill>
                    <a:latin typeface="+mn-lt"/>
                    <a:ea typeface="+mn-ea"/>
                    <a:cs typeface="+mn-cs"/>
                  </a:defRPr>
                </a:lvl8pPr>
                <a:lvl9pPr marL="3657600" algn="l" defTabSz="913765" rtl="0" eaLnBrk="1" latinLnBrk="0" hangingPunct="1">
                  <a:defRPr sz="1900" kern="1200">
                    <a:solidFill>
                      <a:schemeClr val="lt1"/>
                    </a:solidFill>
                    <a:latin typeface="+mn-lt"/>
                    <a:ea typeface="+mn-ea"/>
                    <a:cs typeface="+mn-cs"/>
                  </a:defRPr>
                </a:lvl9pPr>
              </a:lstStyle>
              <a:p>
                <a:r>
                  <a:rPr lang="zh-CN" altLang="en-US" sz="1400" dirty="0">
                    <a:solidFill>
                      <a:srgbClr val="C00000"/>
                    </a:solidFill>
                    <a:latin typeface="黑体" panose="02010609060101010101" pitchFamily="49" charset="-122"/>
                    <a:ea typeface="黑体" panose="02010609060101010101" pitchFamily="49" charset="-122"/>
                  </a:rPr>
                  <a:t>对隧道内多混合应用流量，采取基于网络行为转换检测、段分割和端到端整体识别的方法，实现混合应用流量的精细化识别。</a:t>
                </a:r>
                <a:endParaRPr lang="zh-CN" altLang="en-US" sz="1400" dirty="0">
                  <a:solidFill>
                    <a:srgbClr val="C00000"/>
                  </a:solidFill>
                  <a:latin typeface="黑体" panose="02010609060101010101" pitchFamily="49" charset="-122"/>
                  <a:ea typeface="黑体" panose="02010609060101010101" pitchFamily="49" charset="-122"/>
                </a:endParaRPr>
              </a:p>
            </p:txBody>
          </p:sp>
          <p:sp>
            <p:nvSpPr>
              <p:cNvPr id="65" name="矩形 64"/>
              <p:cNvSpPr/>
              <p:nvPr/>
            </p:nvSpPr>
            <p:spPr>
              <a:xfrm>
                <a:off x="3131840" y="3931154"/>
                <a:ext cx="993148" cy="307777"/>
              </a:xfrm>
              <a:prstGeom prst="rect">
                <a:avLst/>
              </a:prstGeom>
            </p:spPr>
            <p:txBody>
              <a:bodyPr wrap="square">
                <a:spAutoFit/>
              </a:body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6" name="矩形 65"/>
              <p:cNvSpPr/>
              <p:nvPr/>
            </p:nvSpPr>
            <p:spPr>
              <a:xfrm>
                <a:off x="256437" y="3433582"/>
                <a:ext cx="2548055" cy="1095764"/>
              </a:xfrm>
              <a:prstGeom prst="rect">
                <a:avLst/>
              </a:prstGeom>
            </p:spPr>
            <p:txBody>
              <a:bodyPr wrap="square">
                <a:spAutoFit/>
              </a:bodyPr>
              <a:lstStyle/>
              <a:p>
                <a:pPr marL="662305" lvl="1" indent="-361950">
                  <a:spcBef>
                    <a:spcPts val="0"/>
                  </a:spcBef>
                  <a:buClr>
                    <a:srgbClr val="C00000"/>
                  </a:buClr>
                  <a:buFont typeface="Wingdings" panose="05000000000000000000" pitchFamily="2" charset="2"/>
                  <a:buChar char="p"/>
                </a:pPr>
                <a:r>
                  <a:rPr lang="zh-CN" altLang="en-US" sz="1400" b="1" dirty="0">
                    <a:solidFill>
                      <a:srgbClr val="00B050"/>
                    </a:solidFill>
                    <a:latin typeface="微软雅黑" panose="020B0503020204020204" pitchFamily="34" charset="-122"/>
                    <a:ea typeface="微软雅黑" panose="020B0503020204020204" pitchFamily="34" charset="-122"/>
                  </a:rPr>
                  <a:t>隧道内混合行为的精细化识别。</a:t>
                </a:r>
                <a:r>
                  <a:rPr lang="zh-CN" altLang="en-US" sz="1400" dirty="0">
                    <a:latin typeface="黑体" panose="02010609060101010101" pitchFamily="49" charset="-122"/>
                    <a:ea typeface="黑体" panose="02010609060101010101" pitchFamily="49" charset="-122"/>
                  </a:rPr>
                  <a:t>对隧道多应用混合的网络流量进行分割，实现对隧道混合流量的精细化识别。</a:t>
                </a:r>
                <a:endParaRPr lang="zh-CN" altLang="en-US" sz="1400" dirty="0">
                  <a:latin typeface="黑体" panose="02010609060101010101" pitchFamily="49" charset="-122"/>
                  <a:ea typeface="黑体" panose="02010609060101010101" pitchFamily="49" charset="-122"/>
                </a:endParaRPr>
              </a:p>
            </p:txBody>
          </p:sp>
          <p:sp>
            <p:nvSpPr>
              <p:cNvPr id="67" name="圆角矩形 66"/>
              <p:cNvSpPr/>
              <p:nvPr/>
            </p:nvSpPr>
            <p:spPr bwMode="auto">
              <a:xfrm>
                <a:off x="467597" y="3363929"/>
                <a:ext cx="6480873" cy="1433426"/>
              </a:xfrm>
              <a:prstGeom prst="roundRect">
                <a:avLst/>
              </a:prstGeom>
              <a:noFill/>
              <a:ln w="38100" cap="flat">
                <a:solidFill>
                  <a:srgbClr val="C00000"/>
                </a:solidFill>
                <a:prstDash val="dash"/>
                <a:round/>
              </a:ln>
            </p:spPr>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68" name="右箭头 67"/>
              <p:cNvSpPr/>
              <p:nvPr/>
            </p:nvSpPr>
            <p:spPr bwMode="auto">
              <a:xfrm>
                <a:off x="2772356" y="3855449"/>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69" name="右箭头 68"/>
              <p:cNvSpPr/>
              <p:nvPr/>
            </p:nvSpPr>
            <p:spPr bwMode="auto">
              <a:xfrm>
                <a:off x="4299580" y="3866767"/>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grpSp>
        <p:grpSp>
          <p:nvGrpSpPr>
            <p:cNvPr id="50" name="组合 49"/>
            <p:cNvGrpSpPr/>
            <p:nvPr/>
          </p:nvGrpSpPr>
          <p:grpSpPr>
            <a:xfrm>
              <a:off x="308583" y="5381815"/>
              <a:ext cx="6691827" cy="1359294"/>
              <a:chOff x="256437" y="5085184"/>
              <a:chExt cx="6691827" cy="1359294"/>
            </a:xfrm>
          </p:grpSpPr>
          <p:sp>
            <p:nvSpPr>
              <p:cNvPr id="56" name="圆角矩形 55"/>
              <p:cNvSpPr/>
              <p:nvPr/>
            </p:nvSpPr>
            <p:spPr>
              <a:xfrm>
                <a:off x="4638565" y="5237252"/>
                <a:ext cx="2021667" cy="1062206"/>
              </a:xfrm>
              <a:prstGeom prst="roundRect">
                <a:avLst>
                  <a:gd name="adj" fmla="val 8631"/>
                </a:avLst>
              </a:prstGeom>
              <a:solidFill>
                <a:schemeClr val="accent3">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defPPr>
                  <a:defRPr lang="zh-CN"/>
                </a:defPPr>
                <a:lvl1pPr marL="0" algn="l" defTabSz="913765" rtl="0" eaLnBrk="1" latinLnBrk="0" hangingPunct="1">
                  <a:defRPr sz="1900" kern="1200">
                    <a:solidFill>
                      <a:schemeClr val="lt1"/>
                    </a:solidFill>
                    <a:latin typeface="+mn-lt"/>
                    <a:ea typeface="+mn-ea"/>
                    <a:cs typeface="+mn-cs"/>
                  </a:defRPr>
                </a:lvl1pPr>
                <a:lvl2pPr marL="457200" algn="l" defTabSz="913765" rtl="0" eaLnBrk="1" latinLnBrk="0" hangingPunct="1">
                  <a:defRPr sz="1900" kern="1200">
                    <a:solidFill>
                      <a:schemeClr val="lt1"/>
                    </a:solidFill>
                    <a:latin typeface="+mn-lt"/>
                    <a:ea typeface="+mn-ea"/>
                    <a:cs typeface="+mn-cs"/>
                  </a:defRPr>
                </a:lvl2pPr>
                <a:lvl3pPr marL="914400" algn="l" defTabSz="913765" rtl="0" eaLnBrk="1" latinLnBrk="0" hangingPunct="1">
                  <a:defRPr sz="1900" kern="1200">
                    <a:solidFill>
                      <a:schemeClr val="lt1"/>
                    </a:solidFill>
                    <a:latin typeface="+mn-lt"/>
                    <a:ea typeface="+mn-ea"/>
                    <a:cs typeface="+mn-cs"/>
                  </a:defRPr>
                </a:lvl3pPr>
                <a:lvl4pPr marL="1371600" algn="l" defTabSz="913765" rtl="0" eaLnBrk="1" latinLnBrk="0" hangingPunct="1">
                  <a:defRPr sz="1900" kern="1200">
                    <a:solidFill>
                      <a:schemeClr val="lt1"/>
                    </a:solidFill>
                    <a:latin typeface="+mn-lt"/>
                    <a:ea typeface="+mn-ea"/>
                    <a:cs typeface="+mn-cs"/>
                  </a:defRPr>
                </a:lvl4pPr>
                <a:lvl5pPr marL="1828800" algn="l" defTabSz="913765" rtl="0" eaLnBrk="1" latinLnBrk="0" hangingPunct="1">
                  <a:defRPr sz="1900" kern="1200">
                    <a:solidFill>
                      <a:schemeClr val="lt1"/>
                    </a:solidFill>
                    <a:latin typeface="+mn-lt"/>
                    <a:ea typeface="+mn-ea"/>
                    <a:cs typeface="+mn-cs"/>
                  </a:defRPr>
                </a:lvl5pPr>
                <a:lvl6pPr marL="2286000" algn="l" defTabSz="913765" rtl="0" eaLnBrk="1" latinLnBrk="0" hangingPunct="1">
                  <a:defRPr sz="1900" kern="1200">
                    <a:solidFill>
                      <a:schemeClr val="lt1"/>
                    </a:solidFill>
                    <a:latin typeface="+mn-lt"/>
                    <a:ea typeface="+mn-ea"/>
                    <a:cs typeface="+mn-cs"/>
                  </a:defRPr>
                </a:lvl6pPr>
                <a:lvl7pPr marL="2743200" algn="l" defTabSz="913765" rtl="0" eaLnBrk="1" latinLnBrk="0" hangingPunct="1">
                  <a:defRPr sz="1900" kern="1200">
                    <a:solidFill>
                      <a:schemeClr val="lt1"/>
                    </a:solidFill>
                    <a:latin typeface="+mn-lt"/>
                    <a:ea typeface="+mn-ea"/>
                    <a:cs typeface="+mn-cs"/>
                  </a:defRPr>
                </a:lvl7pPr>
                <a:lvl8pPr marL="3200400" algn="l" defTabSz="913765" rtl="0" eaLnBrk="1" latinLnBrk="0" hangingPunct="1">
                  <a:defRPr sz="1900" kern="1200">
                    <a:solidFill>
                      <a:schemeClr val="lt1"/>
                    </a:solidFill>
                    <a:latin typeface="+mn-lt"/>
                    <a:ea typeface="+mn-ea"/>
                    <a:cs typeface="+mn-cs"/>
                  </a:defRPr>
                </a:lvl8pPr>
                <a:lvl9pPr marL="3657600" algn="l" defTabSz="913765" rtl="0" eaLnBrk="1" latinLnBrk="0" hangingPunct="1">
                  <a:defRPr sz="1900" kern="1200">
                    <a:solidFill>
                      <a:schemeClr val="lt1"/>
                    </a:solidFill>
                    <a:latin typeface="+mn-lt"/>
                    <a:ea typeface="+mn-ea"/>
                    <a:cs typeface="+mn-cs"/>
                  </a:defRPr>
                </a:lvl9pPr>
              </a:lstStyle>
              <a:p>
                <a:r>
                  <a:rPr lang="zh-CN" altLang="en-US" sz="1400" dirty="0">
                    <a:solidFill>
                      <a:schemeClr val="accent3">
                        <a:lumMod val="50000"/>
                      </a:schemeClr>
                    </a:solidFill>
                    <a:latin typeface="黑体" panose="02010609060101010101" pitchFamily="49" charset="-122"/>
                    <a:ea typeface="黑体" panose="02010609060101010101" pitchFamily="49" charset="-122"/>
                  </a:rPr>
                  <a:t>利用机器学习和深度学习算法，提取有效特征，实现对隧道内混合流量的精细化识别的原型系统</a:t>
                </a:r>
                <a:endParaRPr lang="zh-CN" altLang="en-US" sz="1400" dirty="0">
                  <a:solidFill>
                    <a:schemeClr val="accent3">
                      <a:lumMod val="50000"/>
                    </a:schemeClr>
                  </a:solidFill>
                  <a:latin typeface="黑体" panose="02010609060101010101" pitchFamily="49" charset="-122"/>
                  <a:ea typeface="黑体" panose="02010609060101010101" pitchFamily="49" charset="-122"/>
                </a:endParaRPr>
              </a:p>
            </p:txBody>
          </p:sp>
          <p:sp>
            <p:nvSpPr>
              <p:cNvPr id="57" name="流程图: 联系 25"/>
              <p:cNvSpPr/>
              <p:nvPr/>
            </p:nvSpPr>
            <p:spPr>
              <a:xfrm>
                <a:off x="3133602" y="5242515"/>
                <a:ext cx="991386" cy="1062207"/>
              </a:xfrm>
              <a:prstGeom prst="flowChartConnector">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atin typeface="微软雅黑" panose="020B0503020204020204" pitchFamily="34" charset="-122"/>
                  <a:ea typeface="微软雅黑" panose="020B0503020204020204" pitchFamily="34" charset="-122"/>
                </a:endParaRPr>
              </a:p>
            </p:txBody>
          </p:sp>
          <p:sp>
            <p:nvSpPr>
              <p:cNvPr id="58" name="矩形 57"/>
              <p:cNvSpPr/>
              <p:nvPr/>
            </p:nvSpPr>
            <p:spPr>
              <a:xfrm>
                <a:off x="3145942" y="5637634"/>
                <a:ext cx="964992" cy="306705"/>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原型系统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256437" y="5201850"/>
                <a:ext cx="2500156" cy="521970"/>
              </a:xfrm>
              <a:prstGeom prst="rect">
                <a:avLst/>
              </a:prstGeom>
            </p:spPr>
            <p:txBody>
              <a:bodyPr wrap="square">
                <a:spAutoFit/>
              </a:bodyPr>
              <a:lstStyle/>
              <a:p>
                <a:pPr marL="662305" lvl="1" indent="-361950">
                  <a:spcBef>
                    <a:spcPts val="0"/>
                  </a:spcBef>
                  <a:buClr>
                    <a:srgbClr val="C00000"/>
                  </a:buClr>
                  <a:buFont typeface="Wingdings" panose="05000000000000000000" pitchFamily="2" charset="2"/>
                  <a:buChar char="p"/>
                </a:pPr>
                <a:endParaRPr lang="zh-CN" altLang="en-US" sz="1400" dirty="0">
                  <a:latin typeface="微软雅黑" panose="020B0503020204020204" pitchFamily="34" charset="-122"/>
                  <a:ea typeface="微软雅黑" panose="020B0503020204020204" pitchFamily="34" charset="-122"/>
                </a:endParaRPr>
              </a:p>
              <a:p>
                <a:pPr marL="662305" lvl="1" indent="-361950" fontAlgn="base">
                  <a:spcBef>
                    <a:spcPts val="0"/>
                  </a:spcBef>
                  <a:spcAft>
                    <a:spcPct val="0"/>
                  </a:spcAft>
                  <a:buClr>
                    <a:schemeClr val="accent3">
                      <a:lumMod val="50000"/>
                    </a:schemeClr>
                  </a:buClr>
                  <a:buFont typeface="Wingdings" panose="05000000000000000000" pitchFamily="2" charset="2"/>
                  <a:buChar char="p"/>
                </a:pPr>
                <a:endParaRPr lang="zh-CN" altLang="en-US" sz="1400" dirty="0">
                  <a:latin typeface="微软雅黑" panose="020B0503020204020204" pitchFamily="34" charset="-122"/>
                  <a:ea typeface="微软雅黑" panose="020B0503020204020204" pitchFamily="34" charset="-122"/>
                </a:endParaRPr>
              </a:p>
            </p:txBody>
          </p:sp>
          <p:sp>
            <p:nvSpPr>
              <p:cNvPr id="60" name="右箭头 59"/>
              <p:cNvSpPr/>
              <p:nvPr/>
            </p:nvSpPr>
            <p:spPr bwMode="auto">
              <a:xfrm>
                <a:off x="2771800" y="5563841"/>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61" name="右箭头 60"/>
              <p:cNvSpPr/>
              <p:nvPr/>
            </p:nvSpPr>
            <p:spPr bwMode="auto">
              <a:xfrm>
                <a:off x="4299024" y="5575159"/>
                <a:ext cx="277611" cy="357197"/>
              </a:xfrm>
              <a:prstGeom prst="righ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62" name="圆角矩形 61"/>
              <p:cNvSpPr/>
              <p:nvPr/>
            </p:nvSpPr>
            <p:spPr bwMode="auto">
              <a:xfrm>
                <a:off x="467544" y="5085184"/>
                <a:ext cx="6480720" cy="1359294"/>
              </a:xfrm>
              <a:prstGeom prst="roundRect">
                <a:avLst/>
              </a:prstGeom>
              <a:noFill/>
              <a:ln w="38100" cap="flat">
                <a:solidFill>
                  <a:schemeClr val="accent3">
                    <a:lumMod val="50000"/>
                  </a:schemeClr>
                </a:solidFill>
                <a:prstDash val="dash"/>
                <a:round/>
              </a:ln>
            </p:spPr>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grpSp>
        <p:sp>
          <p:nvSpPr>
            <p:cNvPr id="51" name="右弧形箭头 46"/>
            <p:cNvSpPr/>
            <p:nvPr/>
          </p:nvSpPr>
          <p:spPr bwMode="auto">
            <a:xfrm>
              <a:off x="7144426" y="2861535"/>
              <a:ext cx="720080" cy="1115479"/>
            </a:xfrm>
            <a:prstGeom prst="curvedLef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sp>
          <p:nvSpPr>
            <p:cNvPr id="52" name="右弧形箭头 47"/>
            <p:cNvSpPr/>
            <p:nvPr/>
          </p:nvSpPr>
          <p:spPr bwMode="auto">
            <a:xfrm>
              <a:off x="7144426" y="4589727"/>
              <a:ext cx="720080" cy="1115479"/>
            </a:xfrm>
            <a:prstGeom prst="curvedLeftArrow">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lstStyle/>
            <a:p>
              <a:pPr algn="ctr"/>
              <a:endParaRPr lang="zh-CN" altLang="en-US" dirty="0">
                <a:ea typeface="微软雅黑" panose="020B0503020204020204" pitchFamily="34" charset="-122"/>
              </a:endParaRPr>
            </a:p>
          </p:txBody>
        </p:sp>
      </p:grpSp>
      <p:sp>
        <p:nvSpPr>
          <p:cNvPr id="5" name="流程图: 联系 25"/>
          <p:cNvSpPr/>
          <p:nvPr/>
        </p:nvSpPr>
        <p:spPr>
          <a:xfrm>
            <a:off x="3653389" y="3487933"/>
            <a:ext cx="1134635" cy="1024262"/>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710070" y="3845088"/>
            <a:ext cx="1072349" cy="306705"/>
          </a:xfrm>
          <a:prstGeom prst="rect">
            <a:avLst/>
          </a:prstGeom>
          <a:noFill/>
        </p:spPr>
        <p:txBody>
          <a:bodyPr wrap="square" rtlCol="0" anchor="t">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mn-ea"/>
              </a:rPr>
              <a:t>精细化识别</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295335" y="5171838"/>
            <a:ext cx="2902122" cy="953135"/>
          </a:xfrm>
          <a:prstGeom prst="rect">
            <a:avLst/>
          </a:prstGeom>
        </p:spPr>
        <p:txBody>
          <a:bodyPr wrap="square">
            <a:spAutoFit/>
          </a:bodyPr>
          <a:lstStyle/>
          <a:p>
            <a:pPr marL="662305" lvl="1" indent="-361950" fontAlgn="base">
              <a:spcBef>
                <a:spcPts val="0"/>
              </a:spcBef>
              <a:spcAft>
                <a:spcPct val="0"/>
              </a:spcAft>
              <a:buClr>
                <a:schemeClr val="accent3">
                  <a:lumMod val="50000"/>
                </a:schemeClr>
              </a:buClr>
              <a:buFont typeface="Wingdings" panose="05000000000000000000" pitchFamily="2" charset="2"/>
              <a:buChar char="p"/>
            </a:pPr>
            <a:r>
              <a:rPr lang="zh-CN" altLang="en-US" sz="1400" b="1" dirty="0">
                <a:solidFill>
                  <a:srgbClr val="00B050"/>
                </a:solidFill>
                <a:latin typeface="微软雅黑" panose="020B0503020204020204" pitchFamily="34" charset="-122"/>
                <a:ea typeface="微软雅黑" panose="020B0503020204020204" pitchFamily="34" charset="-122"/>
              </a:rPr>
              <a:t>隧道内行为精细化识别原型系统。</a:t>
            </a:r>
            <a:r>
              <a:rPr lang="zh-CN" altLang="en-US" sz="1400" dirty="0">
                <a:latin typeface="黑体" panose="02010609060101010101" pitchFamily="49" charset="-122"/>
                <a:ea typeface="黑体" panose="02010609060101010101" pitchFamily="49" charset="-122"/>
              </a:rPr>
              <a:t>利用分割和精细化识别方法，实现隧道流量细粒度识别的原型系统。</a:t>
            </a:r>
            <a:endParaRPr lang="zh-CN" altLang="en-US" sz="1400" dirty="0">
              <a:latin typeface="黑体" panose="02010609060101010101" pitchFamily="49" charset="-122"/>
              <a:ea typeface="黑体" panose="02010609060101010101" pitchFamily="49" charset="-122"/>
            </a:endParaRPr>
          </a:p>
        </p:txBody>
      </p:sp>
      <p:sp>
        <p:nvSpPr>
          <p:cNvPr id="53" name="文本框 52"/>
          <p:cNvSpPr txBox="1"/>
          <p:nvPr/>
        </p:nvSpPr>
        <p:spPr>
          <a:xfrm>
            <a:off x="8080492" y="2789824"/>
            <a:ext cx="961206" cy="430887"/>
          </a:xfrm>
          <a:prstGeom prst="rect">
            <a:avLst/>
          </a:prstGeom>
          <a:noFill/>
        </p:spPr>
        <p:txBody>
          <a:bodyPr wrap="square">
            <a:spAutoFit/>
          </a:bodyPr>
          <a:lstStyle/>
          <a:p>
            <a:r>
              <a:rPr lang="zh-CN" altLang="en-US" sz="1100" dirty="0">
                <a:solidFill>
                  <a:srgbClr val="FF0000"/>
                </a:solidFill>
                <a:latin typeface="黑体" panose="02010609060101010101" pitchFamily="49" charset="-122"/>
                <a:ea typeface="黑体" panose="02010609060101010101" pitchFamily="49" charset="-122"/>
              </a:rPr>
              <a:t>提供混合多行为数据</a:t>
            </a:r>
            <a:endParaRPr lang="zh-CN" altLang="en-US" sz="1100" dirty="0">
              <a:solidFill>
                <a:srgbClr val="FF0000"/>
              </a:solidFill>
            </a:endParaRPr>
          </a:p>
        </p:txBody>
      </p:sp>
      <p:sp>
        <p:nvSpPr>
          <p:cNvPr id="55" name="文本框 54"/>
          <p:cNvSpPr txBox="1"/>
          <p:nvPr/>
        </p:nvSpPr>
        <p:spPr>
          <a:xfrm>
            <a:off x="8109278" y="4530883"/>
            <a:ext cx="835852" cy="598805"/>
          </a:xfrm>
          <a:prstGeom prst="rect">
            <a:avLst/>
          </a:prstGeom>
          <a:noFill/>
        </p:spPr>
        <p:txBody>
          <a:bodyPr wrap="square">
            <a:spAutoFit/>
          </a:bodyPr>
          <a:lstStyle/>
          <a:p>
            <a:r>
              <a:rPr lang="zh-CN" altLang="en-US" sz="1100" dirty="0">
                <a:solidFill>
                  <a:srgbClr val="FF0000"/>
                </a:solidFill>
                <a:latin typeface="黑体" panose="02010609060101010101" pitchFamily="49" charset="-122"/>
                <a:ea typeface="黑体" panose="02010609060101010101" pitchFamily="49" charset="-122"/>
              </a:rPr>
              <a:t>提供混合流识别方法</a:t>
            </a:r>
            <a:endParaRPr lang="zh-CN" altLang="en-US" sz="1100" dirty="0">
              <a:solidFill>
                <a:srgbClr val="FF0000"/>
              </a:solidFill>
            </a:endParaRPr>
          </a:p>
        </p:txBody>
      </p:sp>
      <p:sp>
        <p:nvSpPr>
          <p:cNvPr id="2" name="灯片编号占位符 1"/>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Text Box 21"/>
          <p:cNvSpPr txBox="1"/>
          <p:nvPr/>
        </p:nvSpPr>
        <p:spPr>
          <a:xfrm>
            <a:off x="8182762" y="1958384"/>
            <a:ext cx="792480" cy="33718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sp>
        <p:nvSpPr>
          <p:cNvPr id="4" name="Text Box 21"/>
          <p:cNvSpPr txBox="1"/>
          <p:nvPr/>
        </p:nvSpPr>
        <p:spPr>
          <a:xfrm>
            <a:off x="8213242" y="3721779"/>
            <a:ext cx="792480" cy="33718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sp>
        <p:nvSpPr>
          <p:cNvPr id="7" name="Text Box 21"/>
          <p:cNvSpPr txBox="1"/>
          <p:nvPr/>
        </p:nvSpPr>
        <p:spPr>
          <a:xfrm>
            <a:off x="8062747" y="5673134"/>
            <a:ext cx="792480" cy="33718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err="1">
                <a:ln w="22225">
                  <a:solidFill>
                    <a:schemeClr val="accent2"/>
                  </a:solidFill>
                  <a:prstDash val="solid"/>
                </a:ln>
                <a:gradFill>
                  <a:gsLst>
                    <a:gs pos="0">
                      <a:srgbClr val="FE4444"/>
                    </a:gs>
                    <a:gs pos="100000">
                      <a:srgbClr val="832B2B"/>
                    </a:gs>
                  </a:gsLst>
                  <a:lin scaled="0"/>
                </a:gradFill>
                <a:effectLst/>
                <a:latin typeface="+mn-ea"/>
              </a:rPr>
              <a:t>已</a:t>
            </a:r>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solidFill>
            <a:srgbClr val="005BAC"/>
          </a:soli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1</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5</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2</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完成项目及发表论文情况</a:t>
            </a:r>
            <a:endParaRPr lang="zh-CN" altLang="en-US" dirty="0">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研究现状</a:t>
            </a:r>
            <a:endParaRPr lang="zh-CN" altLang="en-US" dirty="0">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rPr>
              <a:t>4</a:t>
            </a:r>
            <a:endPar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solidFill>
                  <a:schemeClr val="bg1"/>
                </a:solidFill>
                <a:latin typeface="微软雅黑" panose="020B0503020204020204" pitchFamily="34" charset="-122"/>
              </a:rPr>
              <a:t>主要创新</a:t>
            </a:r>
            <a:r>
              <a:rPr lang="en-US" altLang="zh-CN" dirty="0">
                <a:solidFill>
                  <a:schemeClr val="bg1"/>
                </a:solidFill>
                <a:latin typeface="微软雅黑" panose="020B0503020204020204" pitchFamily="34" charset="-122"/>
              </a:rPr>
              <a:t>/</a:t>
            </a:r>
            <a:r>
              <a:rPr lang="zh-CN" altLang="en-US" dirty="0">
                <a:solidFill>
                  <a:schemeClr val="bg1"/>
                </a:solidFill>
                <a:latin typeface="微软雅黑" panose="020B0503020204020204" pitchFamily="34" charset="-122"/>
              </a:rPr>
              <a:t>成果</a:t>
            </a:r>
            <a:endParaRPr lang="zh-CN" altLang="en-US" dirty="0">
              <a:solidFill>
                <a:schemeClr val="bg1"/>
              </a:solidFill>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研究背景与意义</a:t>
            </a:r>
            <a:endParaRPr lang="zh-CN" altLang="en-US" dirty="0">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3</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研究目标、内容及解决的关键问题</a:t>
            </a:r>
            <a:endParaRPr lang="zh-CN" altLang="en-US"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4" name="AutoShape 19"/>
          <p:cNvSpPr>
            <a:spLocks noChangeArrowheads="1"/>
          </p:cNvSpPr>
          <p:nvPr/>
        </p:nvSpPr>
        <p:spPr bwMode="auto">
          <a:xfrm>
            <a:off x="4030994" y="3952555"/>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华文细黑" panose="020106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t>主要创新</a:t>
            </a:r>
            <a:r>
              <a:rPr lang="en-US" altLang="zh-CN" dirty="0"/>
              <a:t>/</a:t>
            </a:r>
            <a:r>
              <a:rPr lang="zh-CN" altLang="en-US" dirty="0"/>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50792" y="968140"/>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sp>
        <p:nvSpPr>
          <p:cNvPr id="3" name="文本框 2"/>
          <p:cNvSpPr txBox="1"/>
          <p:nvPr/>
        </p:nvSpPr>
        <p:spPr>
          <a:xfrm>
            <a:off x="822325" y="4288790"/>
            <a:ext cx="8086090" cy="1614805"/>
          </a:xfrm>
          <a:prstGeom prst="rect">
            <a:avLst/>
          </a:prstGeom>
          <a:noFill/>
        </p:spPr>
        <p:txBody>
          <a:bodyPr wrap="square" rtlCol="0" anchor="t">
            <a:spAutoFit/>
          </a:bodyPr>
          <a:lstStyle/>
          <a:p>
            <a:pPr fontAlgn="auto">
              <a:lnSpc>
                <a:spcPct val="150000"/>
              </a:lnSpc>
            </a:pPr>
            <a:r>
              <a:rPr lang="zh-CN" altLang="en-US" sz="1600" b="1"/>
              <a:t>数据集产生场景</a:t>
            </a:r>
            <a:r>
              <a:rPr lang="zh-CN" altLang="en-US"/>
              <a:t>：</a:t>
            </a:r>
            <a:endParaRPr lang="zh-CN" altLang="en-US"/>
          </a:p>
          <a:p>
            <a:pPr marL="742950" lvl="1" indent="-285750" algn="l" fontAlgn="auto">
              <a:lnSpc>
                <a:spcPct val="150000"/>
              </a:lnSpc>
              <a:buClrTx/>
              <a:buSzTx/>
              <a:buFont typeface="Wingdings" panose="05000000000000000000" charset="0"/>
              <a:buChar char="n"/>
            </a:pPr>
            <a:r>
              <a:rPr lang="zh-CN" altLang="en-US" sz="1600">
                <a:solidFill>
                  <a:schemeClr val="tx1"/>
                </a:solidFill>
              </a:rPr>
              <a:t>单用户使用隧道的场景，使用的隧道包括</a:t>
            </a:r>
            <a:r>
              <a:rPr lang="zh-CN" altLang="en-US" sz="1600"/>
              <a:t>IPsec、</a:t>
            </a:r>
            <a:r>
              <a:rPr lang="en-US" altLang="zh-CN" sz="1600"/>
              <a:t>OpenVPN</a:t>
            </a:r>
            <a:r>
              <a:rPr lang="zh-CN" altLang="en-US" sz="1600"/>
              <a:t>等加密隧道。</a:t>
            </a:r>
            <a:endParaRPr lang="zh-CN" altLang="en-US" sz="1600"/>
          </a:p>
          <a:p>
            <a:pPr marL="742950" lvl="1" indent="-285750" fontAlgn="auto">
              <a:lnSpc>
                <a:spcPct val="150000"/>
              </a:lnSpc>
              <a:buFont typeface="Wingdings" panose="05000000000000000000" charset="0"/>
              <a:buChar char="n"/>
            </a:pPr>
            <a:r>
              <a:rPr lang="zh-CN" altLang="en-US" sz="1600"/>
              <a:t>用户使用隧道的过程中，各应用流量在时间维度上存在混合和重叠。</a:t>
            </a:r>
            <a:endParaRPr lang="zh-CN" altLang="en-US" sz="1600"/>
          </a:p>
          <a:p>
            <a:pPr marL="742950" lvl="1" indent="-285750" fontAlgn="auto">
              <a:lnSpc>
                <a:spcPct val="150000"/>
              </a:lnSpc>
              <a:buFont typeface="Wingdings" panose="05000000000000000000" charset="0"/>
              <a:buChar char="n"/>
            </a:pPr>
            <a:r>
              <a:rPr lang="en-US" altLang="zh-CN" sz="1600"/>
              <a:t> </a:t>
            </a:r>
            <a:r>
              <a:rPr lang="zh-CN" altLang="en-US" sz="1600"/>
              <a:t>因用户使用行为的不同，应用流量之间的混合形式复杂多样</a:t>
            </a:r>
            <a:endParaRPr lang="zh-CN" altLang="en-US" sz="1600"/>
          </a:p>
        </p:txBody>
      </p:sp>
      <p:pic>
        <p:nvPicPr>
          <p:cNvPr id="8" name="图片 7"/>
          <p:cNvPicPr>
            <a:picLocks noChangeAspect="1"/>
          </p:cNvPicPr>
          <p:nvPr/>
        </p:nvPicPr>
        <p:blipFill>
          <a:blip r:embed="rId1"/>
          <a:srcRect t="5471" b="20115"/>
          <a:stretch>
            <a:fillRect/>
          </a:stretch>
        </p:blipFill>
        <p:spPr>
          <a:xfrm>
            <a:off x="822325" y="1848485"/>
            <a:ext cx="7060565" cy="19424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1607820" y="1864995"/>
            <a:ext cx="6114415" cy="3001645"/>
          </a:xfrm>
          <a:prstGeom prst="rect">
            <a:avLst/>
          </a:prstGeom>
        </p:spPr>
      </p:pic>
      <p:sp>
        <p:nvSpPr>
          <p:cNvPr id="17" name="文本框 16"/>
          <p:cNvSpPr txBox="1"/>
          <p:nvPr/>
        </p:nvSpPr>
        <p:spPr>
          <a:xfrm>
            <a:off x="822325" y="5078730"/>
            <a:ext cx="7619365" cy="1060450"/>
          </a:xfrm>
          <a:prstGeom prst="rect">
            <a:avLst/>
          </a:prstGeom>
          <a:noFill/>
        </p:spPr>
        <p:txBody>
          <a:bodyPr wrap="square" rtlCol="0" anchor="t">
            <a:spAutoFit/>
          </a:bodyPr>
          <a:lstStyle/>
          <a:p>
            <a:pPr marL="742950" lvl="1" indent="-285750" algn="l" fontAlgn="auto">
              <a:lnSpc>
                <a:spcPct val="150000"/>
              </a:lnSpc>
              <a:buClrTx/>
              <a:buSzTx/>
              <a:buFont typeface="Wingdings" panose="05000000000000000000" charset="0"/>
              <a:buChar char="p"/>
            </a:pPr>
            <a:r>
              <a:rPr lang="zh-CN" altLang="en-US" sz="1400"/>
              <a:t>正时间分离应用流量：首个应用运行结束后，间隔一段时间，再运行下个应用。</a:t>
            </a:r>
            <a:endParaRPr lang="zh-CN" altLang="en-US" sz="1400"/>
          </a:p>
          <a:p>
            <a:pPr marL="742950" lvl="1" indent="-285750" algn="l" fontAlgn="auto">
              <a:lnSpc>
                <a:spcPct val="150000"/>
              </a:lnSpc>
              <a:buClrTx/>
              <a:buSzTx/>
              <a:buFont typeface="Wingdings" panose="05000000000000000000" charset="0"/>
              <a:buChar char="p"/>
            </a:pPr>
            <a:r>
              <a:rPr lang="zh-CN" altLang="en-US" sz="1400"/>
              <a:t>零时间分离应用流量：首个应用运行结束后，无时间间隔，立即运行下一个应用。</a:t>
            </a:r>
            <a:endParaRPr lang="zh-CN" altLang="en-US" sz="1400"/>
          </a:p>
          <a:p>
            <a:pPr marL="742950" lvl="1" indent="-285750" algn="l" fontAlgn="auto">
              <a:lnSpc>
                <a:spcPct val="150000"/>
              </a:lnSpc>
              <a:buClrTx/>
              <a:buSzTx/>
              <a:buFont typeface="Wingdings" panose="05000000000000000000" charset="0"/>
              <a:buChar char="p"/>
            </a:pPr>
            <a:r>
              <a:rPr lang="zh-CN" altLang="en-US" sz="1400"/>
              <a:t>负时间分离应用流量：首个应用未运行结束，就运行了下一个应用，存在交叉混合。</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35775" y="3788871"/>
            <a:ext cx="1072349" cy="306705"/>
          </a:xfrm>
          <a:prstGeom prst="rect">
            <a:avLst/>
          </a:prstGeom>
          <a:noFill/>
        </p:spPr>
        <p:txBody>
          <a:bodyPr wrap="square" rtlCol="0" anchor="t">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mn-ea"/>
              </a:rPr>
              <a:t>有效分裂</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1" name="灯片编号占位符 10"/>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12" name="标题 1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grpSp>
        <p:nvGrpSpPr>
          <p:cNvPr id="19" name="组合 18"/>
          <p:cNvGrpSpPr/>
          <p:nvPr/>
        </p:nvGrpSpPr>
        <p:grpSpPr>
          <a:xfrm>
            <a:off x="267335" y="967740"/>
            <a:ext cx="8431530" cy="943610"/>
            <a:chOff x="386" y="1534"/>
            <a:chExt cx="13278" cy="1486"/>
          </a:xfrm>
        </p:grpSpPr>
        <p:sp>
          <p:nvSpPr>
            <p:cNvPr id="24" name="内容占位符 2"/>
            <p:cNvSpPr txBox="1"/>
            <p:nvPr/>
          </p:nvSpPr>
          <p:spPr>
            <a:xfrm>
              <a:off x="386" y="1534"/>
              <a:ext cx="13278" cy="691"/>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sp>
          <p:nvSpPr>
            <p:cNvPr id="25" name="文本框 24"/>
            <p:cNvSpPr txBox="1"/>
            <p:nvPr/>
          </p:nvSpPr>
          <p:spPr>
            <a:xfrm>
              <a:off x="1579" y="2440"/>
              <a:ext cx="3528" cy="580"/>
            </a:xfrm>
            <a:prstGeom prst="rect">
              <a:avLst/>
            </a:prstGeom>
            <a:noFill/>
          </p:spPr>
          <p:txBody>
            <a:bodyPr wrap="none" rtlCol="0" anchor="t">
              <a:spAutoFit/>
            </a:bodyPr>
            <a:lstStyle/>
            <a:p>
              <a:r>
                <a:rPr lang="zh-CN" altLang="en-US"/>
                <a:t>基于隧道回放的方法</a:t>
              </a:r>
              <a:endParaRPr lang="zh-CN" altLang="en-US"/>
            </a:p>
          </p:txBody>
        </p:sp>
      </p:grpSp>
      <p:pic>
        <p:nvPicPr>
          <p:cNvPr id="2" name="图片 1" descr="图表, 散点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7275" y="2110105"/>
            <a:ext cx="7029450" cy="3663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sp>
        <p:nvSpPr>
          <p:cNvPr id="12" name="文本框 11"/>
          <p:cNvSpPr txBox="1"/>
          <p:nvPr/>
        </p:nvSpPr>
        <p:spPr>
          <a:xfrm>
            <a:off x="1002665" y="1549400"/>
            <a:ext cx="2468880" cy="368300"/>
          </a:xfrm>
          <a:prstGeom prst="rect">
            <a:avLst/>
          </a:prstGeom>
          <a:noFill/>
        </p:spPr>
        <p:txBody>
          <a:bodyPr wrap="none" rtlCol="0" anchor="t">
            <a:spAutoFit/>
          </a:bodyPr>
          <a:lstStyle/>
          <a:p>
            <a:r>
              <a:rPr lang="zh-CN" altLang="en-US"/>
              <a:t>基于混合流生成的方法</a:t>
            </a:r>
            <a:endParaRPr lang="zh-CN" altLang="en-US"/>
          </a:p>
        </p:txBody>
      </p:sp>
      <p:grpSp>
        <p:nvGrpSpPr>
          <p:cNvPr id="9" name="组合 8"/>
          <p:cNvGrpSpPr/>
          <p:nvPr/>
        </p:nvGrpSpPr>
        <p:grpSpPr>
          <a:xfrm>
            <a:off x="1002665" y="2249170"/>
            <a:ext cx="7635240" cy="3772927"/>
            <a:chOff x="1163" y="2762"/>
            <a:chExt cx="12440" cy="6384"/>
          </a:xfrm>
        </p:grpSpPr>
        <p:sp>
          <p:nvSpPr>
            <p:cNvPr id="10" name="圆角矩形 9"/>
            <p:cNvSpPr/>
            <p:nvPr/>
          </p:nvSpPr>
          <p:spPr>
            <a:xfrm>
              <a:off x="7170" y="5785"/>
              <a:ext cx="2624" cy="490"/>
            </a:xfrm>
            <a:prstGeom prst="roundRect">
              <a:avLst/>
            </a:prstGeom>
            <a:noFill/>
            <a:ln w="0" cap="flat">
              <a:solidFill>
                <a:srgbClr val="FF0000"/>
              </a:solidFill>
              <a:prstDash val="solid"/>
              <a:rou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rtlCol="0" anchor="t" anchorCtr="0" compatLnSpc="1"/>
            <a:lstStyle/>
            <a:p>
              <a:pPr algn="ctr"/>
              <a:endParaRPr lang="zh-CN" altLang="en-US"/>
            </a:p>
          </p:txBody>
        </p:sp>
        <p:grpSp>
          <p:nvGrpSpPr>
            <p:cNvPr id="25" name="组合 24"/>
            <p:cNvGrpSpPr/>
            <p:nvPr/>
          </p:nvGrpSpPr>
          <p:grpSpPr>
            <a:xfrm>
              <a:off x="1163" y="2762"/>
              <a:ext cx="12440" cy="6384"/>
              <a:chOff x="1163" y="2762"/>
              <a:chExt cx="12440" cy="6384"/>
            </a:xfrm>
          </p:grpSpPr>
          <p:grpSp>
            <p:nvGrpSpPr>
              <p:cNvPr id="26" name="组合 25"/>
              <p:cNvGrpSpPr/>
              <p:nvPr/>
            </p:nvGrpSpPr>
            <p:grpSpPr>
              <a:xfrm>
                <a:off x="1163" y="2762"/>
                <a:ext cx="10025" cy="6384"/>
                <a:chOff x="1545611" y="2125953"/>
                <a:chExt cx="6338758" cy="4094495"/>
              </a:xfrm>
            </p:grpSpPr>
            <p:sp>
              <p:nvSpPr>
                <p:cNvPr id="27" name="文本框 26"/>
                <p:cNvSpPr txBox="1"/>
                <p:nvPr/>
              </p:nvSpPr>
              <p:spPr>
                <a:xfrm>
                  <a:off x="1716856" y="5903803"/>
                  <a:ext cx="1460108" cy="299079"/>
                </a:xfrm>
                <a:prstGeom prst="rect">
                  <a:avLst/>
                </a:prstGeom>
                <a:noFill/>
              </p:spPr>
              <p:txBody>
                <a:bodyPr wrap="square" rtlCol="0">
                  <a:spAutoFit/>
                </a:bodyPr>
                <a:lstStyle/>
                <a:p>
                  <a:pPr algn="ctr"/>
                  <a:r>
                    <a:rPr lang="zh-CN" altLang="en-US" sz="1200" dirty="0">
                      <a:latin typeface="+mn-ea"/>
                    </a:rPr>
                    <a:t>正时间分离</a:t>
                  </a:r>
                  <a:endParaRPr lang="zh-CN" altLang="en-US" sz="1600" dirty="0">
                    <a:latin typeface="+mn-ea"/>
                  </a:endParaRPr>
                </a:p>
              </p:txBody>
            </p:sp>
            <p:grpSp>
              <p:nvGrpSpPr>
                <p:cNvPr id="28" name="组合 27"/>
                <p:cNvGrpSpPr/>
                <p:nvPr/>
              </p:nvGrpSpPr>
              <p:grpSpPr>
                <a:xfrm>
                  <a:off x="1545611" y="2125953"/>
                  <a:ext cx="6338758" cy="3607303"/>
                  <a:chOff x="124850" y="2125853"/>
                  <a:chExt cx="8767888" cy="4507333"/>
                </a:xfrm>
              </p:grpSpPr>
              <p:grpSp>
                <p:nvGrpSpPr>
                  <p:cNvPr id="29" name="组合 28"/>
                  <p:cNvGrpSpPr/>
                  <p:nvPr/>
                </p:nvGrpSpPr>
                <p:grpSpPr>
                  <a:xfrm>
                    <a:off x="131952" y="5346819"/>
                    <a:ext cx="8749736" cy="1286367"/>
                    <a:chOff x="131952" y="5346819"/>
                    <a:chExt cx="8749736" cy="1286367"/>
                  </a:xfrm>
                </p:grpSpPr>
                <p:sp>
                  <p:nvSpPr>
                    <p:cNvPr id="73" name="矩形 72"/>
                    <p:cNvSpPr/>
                    <p:nvPr/>
                  </p:nvSpPr>
                  <p:spPr>
                    <a:xfrm>
                      <a:off x="131952" y="5354235"/>
                      <a:ext cx="2741148" cy="126332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4" name="矩形 73"/>
                    <p:cNvSpPr/>
                    <p:nvPr/>
                  </p:nvSpPr>
                  <p:spPr>
                    <a:xfrm>
                      <a:off x="3034468" y="5361925"/>
                      <a:ext cx="2856802" cy="126332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30" name="图片 29"/>
                    <p:cNvPicPr>
                      <a:picLocks noChangeAspect="1"/>
                    </p:cNvPicPr>
                    <p:nvPr/>
                  </p:nvPicPr>
                  <p:blipFill>
                    <a:blip r:embed="rId1"/>
                    <a:stretch>
                      <a:fillRect/>
                    </a:stretch>
                  </p:blipFill>
                  <p:spPr>
                    <a:xfrm>
                      <a:off x="6035286" y="5346819"/>
                      <a:ext cx="2846402" cy="1286367"/>
                    </a:xfrm>
                    <a:prstGeom prst="rect">
                      <a:avLst/>
                    </a:prstGeom>
                  </p:spPr>
                </p:pic>
                <p:grpSp>
                  <p:nvGrpSpPr>
                    <p:cNvPr id="33" name="组合 32"/>
                    <p:cNvGrpSpPr/>
                    <p:nvPr/>
                  </p:nvGrpSpPr>
                  <p:grpSpPr>
                    <a:xfrm>
                      <a:off x="361720" y="5378192"/>
                      <a:ext cx="2411723" cy="1215413"/>
                      <a:chOff x="361720" y="5378192"/>
                      <a:chExt cx="2411723" cy="1215413"/>
                    </a:xfrm>
                  </p:grpSpPr>
                  <p:cxnSp>
                    <p:nvCxnSpPr>
                      <p:cNvPr id="31" name="直接箭头连接符 30"/>
                      <p:cNvCxnSpPr/>
                      <p:nvPr/>
                    </p:nvCxnSpPr>
                    <p:spPr>
                      <a:xfrm flipV="1">
                        <a:off x="361720" y="5378192"/>
                        <a:ext cx="0" cy="12154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361720" y="6394027"/>
                        <a:ext cx="2411723" cy="85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39552" y="6165304"/>
                        <a:ext cx="0" cy="237306"/>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83568" y="5724872"/>
                        <a:ext cx="0" cy="677738"/>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27584" y="5985898"/>
                        <a:ext cx="0" cy="408129"/>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233668" y="5975168"/>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434587" y="6165304"/>
                        <a:ext cx="0" cy="237306"/>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612849" y="5985897"/>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2029831" y="5975168"/>
                        <a:ext cx="0" cy="408129"/>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2242971" y="5675177"/>
                        <a:ext cx="0" cy="708120"/>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470082" y="5612694"/>
                        <a:ext cx="4378" cy="783326"/>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3313350" y="5402150"/>
                      <a:ext cx="2411723" cy="1215413"/>
                      <a:chOff x="361720" y="5378192"/>
                      <a:chExt cx="2411723" cy="1215413"/>
                    </a:xfrm>
                  </p:grpSpPr>
                  <p:cxnSp>
                    <p:nvCxnSpPr>
                      <p:cNvPr id="106" name="直接箭头连接符 105"/>
                      <p:cNvCxnSpPr/>
                      <p:nvPr/>
                    </p:nvCxnSpPr>
                    <p:spPr>
                      <a:xfrm flipV="1">
                        <a:off x="361720" y="5378192"/>
                        <a:ext cx="0" cy="12154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361720" y="6394027"/>
                        <a:ext cx="2411723" cy="85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39552" y="6165304"/>
                        <a:ext cx="0" cy="237306"/>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683568" y="5724872"/>
                        <a:ext cx="0" cy="677738"/>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27584" y="5985898"/>
                        <a:ext cx="0" cy="408129"/>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44306" y="5985897"/>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188322" y="6156720"/>
                        <a:ext cx="0" cy="237306"/>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404346" y="5994481"/>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557756" y="5970521"/>
                        <a:ext cx="0" cy="408129"/>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732742" y="5687628"/>
                        <a:ext cx="0" cy="708120"/>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1905879" y="5619284"/>
                        <a:ext cx="4378" cy="783326"/>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6426653" y="5378190"/>
                      <a:ext cx="2411723" cy="1215413"/>
                      <a:chOff x="361720" y="5378192"/>
                      <a:chExt cx="2411723" cy="1215413"/>
                    </a:xfrm>
                  </p:grpSpPr>
                  <p:cxnSp>
                    <p:nvCxnSpPr>
                      <p:cNvPr id="118" name="直接箭头连接符 117"/>
                      <p:cNvCxnSpPr/>
                      <p:nvPr/>
                    </p:nvCxnSpPr>
                    <p:spPr>
                      <a:xfrm flipV="1">
                        <a:off x="361720" y="5378192"/>
                        <a:ext cx="0" cy="12154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361720" y="6394027"/>
                        <a:ext cx="2411723" cy="85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539552" y="6165304"/>
                        <a:ext cx="0" cy="237306"/>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784147" y="5724872"/>
                        <a:ext cx="0" cy="677738"/>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04959" y="5994481"/>
                        <a:ext cx="0" cy="408129"/>
                      </a:xfrm>
                      <a:prstGeom prst="line">
                        <a:avLst/>
                      </a:prstGeom>
                      <a:ln w="22225">
                        <a:solidFill>
                          <a:srgbClr val="9BBB59"/>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679622" y="5974782"/>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013776" y="6156022"/>
                        <a:ext cx="0" cy="237306"/>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285087" y="5994481"/>
                        <a:ext cx="0" cy="408129"/>
                      </a:xfrm>
                      <a:prstGeom prst="line">
                        <a:avLst/>
                      </a:prstGeom>
                      <a:ln w="22225">
                        <a:solidFill>
                          <a:srgbClr val="95B3D7"/>
                        </a:solidFill>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171363" y="5975170"/>
                        <a:ext cx="0" cy="408129"/>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407363" y="5698172"/>
                        <a:ext cx="0" cy="708120"/>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1535545" y="5619998"/>
                        <a:ext cx="4378" cy="783326"/>
                      </a:xfrm>
                      <a:prstGeom prst="line">
                        <a:avLst/>
                      </a:prstGeom>
                      <a:ln w="22225">
                        <a:solidFill>
                          <a:srgbClr val="FAC090"/>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a:xfrm>
                    <a:off x="124850" y="2125853"/>
                    <a:ext cx="8767888" cy="3132717"/>
                    <a:chOff x="124850" y="2125853"/>
                    <a:chExt cx="8767888" cy="3132717"/>
                  </a:xfrm>
                </p:grpSpPr>
                <p:grpSp>
                  <p:nvGrpSpPr>
                    <p:cNvPr id="36" name="组合 35"/>
                    <p:cNvGrpSpPr/>
                    <p:nvPr/>
                  </p:nvGrpSpPr>
                  <p:grpSpPr>
                    <a:xfrm>
                      <a:off x="1321510" y="3645857"/>
                      <a:ext cx="1152950" cy="946044"/>
                      <a:chOff x="1321510" y="3645857"/>
                      <a:chExt cx="1152950" cy="946044"/>
                    </a:xfrm>
                  </p:grpSpPr>
                  <p:cxnSp>
                    <p:nvCxnSpPr>
                      <p:cNvPr id="179" name="直线箭头连接符 323"/>
                      <p:cNvCxnSpPr/>
                      <p:nvPr/>
                    </p:nvCxnSpPr>
                    <p:spPr>
                      <a:xfrm>
                        <a:off x="1321510" y="3753826"/>
                        <a:ext cx="226154"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0" name="椭圆 179"/>
                      <p:cNvSpPr/>
                      <p:nvPr/>
                    </p:nvSpPr>
                    <p:spPr bwMode="auto">
                      <a:xfrm>
                        <a:off x="1613017" y="3650907"/>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181" name="椭圆 180"/>
                      <p:cNvSpPr/>
                      <p:nvPr/>
                    </p:nvSpPr>
                    <p:spPr bwMode="auto">
                      <a:xfrm>
                        <a:off x="1931101" y="3645857"/>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182" name="椭圆 181"/>
                      <p:cNvSpPr/>
                      <p:nvPr/>
                    </p:nvSpPr>
                    <p:spPr bwMode="auto">
                      <a:xfrm>
                        <a:off x="2258522" y="3645857"/>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cxnSp>
                    <p:nvCxnSpPr>
                      <p:cNvPr id="185" name="直线箭头连接符 323"/>
                      <p:cNvCxnSpPr/>
                      <p:nvPr/>
                    </p:nvCxnSpPr>
                    <p:spPr>
                      <a:xfrm>
                        <a:off x="1321510" y="4509120"/>
                        <a:ext cx="226154"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bwMode="auto">
                      <a:xfrm>
                        <a:off x="1612849" y="4375963"/>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187" name="椭圆 186"/>
                      <p:cNvSpPr/>
                      <p:nvPr/>
                    </p:nvSpPr>
                    <p:spPr bwMode="auto">
                      <a:xfrm>
                        <a:off x="1927272" y="4369790"/>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188" name="椭圆 187"/>
                      <p:cNvSpPr/>
                      <p:nvPr/>
                    </p:nvSpPr>
                    <p:spPr bwMode="auto">
                      <a:xfrm>
                        <a:off x="2258522" y="4375963"/>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grpSp>
                <p:grpSp>
                  <p:nvGrpSpPr>
                    <p:cNvPr id="37" name="组合 36"/>
                    <p:cNvGrpSpPr/>
                    <p:nvPr/>
                  </p:nvGrpSpPr>
                  <p:grpSpPr>
                    <a:xfrm>
                      <a:off x="124850" y="2125853"/>
                      <a:ext cx="8767888" cy="3132717"/>
                      <a:chOff x="124850" y="2125853"/>
                      <a:chExt cx="8767888" cy="3132717"/>
                    </a:xfrm>
                  </p:grpSpPr>
                  <p:cxnSp>
                    <p:nvCxnSpPr>
                      <p:cNvPr id="219" name="直接箭头连接符 218"/>
                      <p:cNvCxnSpPr>
                        <a:stCxn id="188" idx="6"/>
                      </p:cNvCxnSpPr>
                      <p:nvPr/>
                    </p:nvCxnSpPr>
                    <p:spPr>
                      <a:xfrm flipV="1">
                        <a:off x="2474460" y="3692464"/>
                        <a:ext cx="1011824" cy="791468"/>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24850" y="2125853"/>
                        <a:ext cx="8767888" cy="3132717"/>
                        <a:chOff x="124850" y="2125853"/>
                        <a:chExt cx="8767888" cy="3132717"/>
                      </a:xfrm>
                    </p:grpSpPr>
                    <p:sp>
                      <p:nvSpPr>
                        <p:cNvPr id="194" name="椭圆 193"/>
                        <p:cNvSpPr/>
                        <p:nvPr/>
                      </p:nvSpPr>
                      <p:spPr bwMode="auto">
                        <a:xfrm>
                          <a:off x="5067645" y="2637376"/>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195" name="椭圆 194"/>
                        <p:cNvSpPr/>
                        <p:nvPr/>
                      </p:nvSpPr>
                      <p:spPr bwMode="auto">
                        <a:xfrm>
                          <a:off x="5427905" y="2632874"/>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196" name="椭圆 195"/>
                        <p:cNvSpPr/>
                        <p:nvPr/>
                      </p:nvSpPr>
                      <p:spPr bwMode="auto">
                        <a:xfrm>
                          <a:off x="5833063" y="2632874"/>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199" name="椭圆 198"/>
                        <p:cNvSpPr/>
                        <p:nvPr/>
                      </p:nvSpPr>
                      <p:spPr bwMode="auto">
                        <a:xfrm>
                          <a:off x="6548775" y="2638540"/>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0" name="椭圆 199"/>
                        <p:cNvSpPr/>
                        <p:nvPr/>
                      </p:nvSpPr>
                      <p:spPr bwMode="auto">
                        <a:xfrm>
                          <a:off x="6848884" y="2641591"/>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1" name="椭圆 200"/>
                        <p:cNvSpPr/>
                        <p:nvPr/>
                      </p:nvSpPr>
                      <p:spPr bwMode="auto">
                        <a:xfrm>
                          <a:off x="7172985" y="2637376"/>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2" name="椭圆 201"/>
                        <p:cNvSpPr/>
                        <p:nvPr/>
                      </p:nvSpPr>
                      <p:spPr bwMode="auto">
                        <a:xfrm>
                          <a:off x="7900046" y="2631009"/>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3" name="椭圆 202"/>
                        <p:cNvSpPr/>
                        <p:nvPr/>
                      </p:nvSpPr>
                      <p:spPr bwMode="auto">
                        <a:xfrm>
                          <a:off x="8232388" y="2635019"/>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4" name="椭圆 203"/>
                        <p:cNvSpPr/>
                        <p:nvPr/>
                      </p:nvSpPr>
                      <p:spPr bwMode="auto">
                        <a:xfrm>
                          <a:off x="8568378" y="2619477"/>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5" name="椭圆 204"/>
                        <p:cNvSpPr/>
                        <p:nvPr/>
                      </p:nvSpPr>
                      <p:spPr bwMode="auto">
                        <a:xfrm>
                          <a:off x="5072771" y="3637099"/>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206" name="椭圆 205"/>
                        <p:cNvSpPr/>
                        <p:nvPr/>
                      </p:nvSpPr>
                      <p:spPr bwMode="auto">
                        <a:xfrm>
                          <a:off x="5437661" y="3636163"/>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207" name="椭圆 206"/>
                        <p:cNvSpPr/>
                        <p:nvPr/>
                      </p:nvSpPr>
                      <p:spPr bwMode="auto">
                        <a:xfrm>
                          <a:off x="5825764" y="3645856"/>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208" name="椭圆 207"/>
                        <p:cNvSpPr/>
                        <p:nvPr/>
                      </p:nvSpPr>
                      <p:spPr bwMode="auto">
                        <a:xfrm>
                          <a:off x="6195263" y="3636163"/>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09" name="椭圆 208"/>
                        <p:cNvSpPr/>
                        <p:nvPr/>
                      </p:nvSpPr>
                      <p:spPr bwMode="auto">
                        <a:xfrm>
                          <a:off x="6555094" y="3636163"/>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10" name="椭圆 209"/>
                        <p:cNvSpPr/>
                        <p:nvPr/>
                      </p:nvSpPr>
                      <p:spPr bwMode="auto">
                        <a:xfrm>
                          <a:off x="6930388" y="3645856"/>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12" name="椭圆 211"/>
                        <p:cNvSpPr/>
                        <p:nvPr/>
                      </p:nvSpPr>
                      <p:spPr bwMode="auto">
                        <a:xfrm>
                          <a:off x="7350020" y="3645856"/>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13" name="椭圆 212"/>
                        <p:cNvSpPr/>
                        <p:nvPr/>
                      </p:nvSpPr>
                      <p:spPr bwMode="auto">
                        <a:xfrm>
                          <a:off x="7736919" y="3636163"/>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214" name="椭圆 213"/>
                        <p:cNvSpPr/>
                        <p:nvPr/>
                      </p:nvSpPr>
                      <p:spPr bwMode="auto">
                        <a:xfrm>
                          <a:off x="8098761" y="3627339"/>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grpSp>
                      <p:nvGrpSpPr>
                        <p:cNvPr id="59" name="组合 58"/>
                        <p:cNvGrpSpPr/>
                        <p:nvPr/>
                      </p:nvGrpSpPr>
                      <p:grpSpPr>
                        <a:xfrm>
                          <a:off x="124850" y="2125853"/>
                          <a:ext cx="8767888" cy="3132717"/>
                          <a:chOff x="124850" y="2125853"/>
                          <a:chExt cx="8767888" cy="3132717"/>
                        </a:xfrm>
                      </p:grpSpPr>
                      <p:grpSp>
                        <p:nvGrpSpPr>
                          <p:cNvPr id="60" name="组合 59"/>
                          <p:cNvGrpSpPr/>
                          <p:nvPr/>
                        </p:nvGrpSpPr>
                        <p:grpSpPr>
                          <a:xfrm>
                            <a:off x="124850" y="2125853"/>
                            <a:ext cx="8767888" cy="3132717"/>
                            <a:chOff x="143349" y="2013121"/>
                            <a:chExt cx="6948651" cy="2376380"/>
                          </a:xfrm>
                        </p:grpSpPr>
                        <p:sp>
                          <p:nvSpPr>
                            <p:cNvPr id="61" name="矩形 60"/>
                            <p:cNvSpPr/>
                            <p:nvPr/>
                          </p:nvSpPr>
                          <p:spPr>
                            <a:xfrm>
                              <a:off x="1086266" y="2013501"/>
                              <a:ext cx="6005734" cy="2376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grpSp>
                          <p:nvGrpSpPr>
                            <p:cNvPr id="79" name="组合 78"/>
                            <p:cNvGrpSpPr/>
                            <p:nvPr/>
                          </p:nvGrpSpPr>
                          <p:grpSpPr>
                            <a:xfrm>
                              <a:off x="143349" y="2013121"/>
                              <a:ext cx="832364" cy="2376000"/>
                              <a:chOff x="83848" y="1869121"/>
                              <a:chExt cx="832364" cy="2376000"/>
                            </a:xfrm>
                          </p:grpSpPr>
                          <p:sp>
                            <p:nvSpPr>
                              <p:cNvPr id="131" name="矩形 130"/>
                              <p:cNvSpPr/>
                              <p:nvPr/>
                            </p:nvSpPr>
                            <p:spPr>
                              <a:xfrm>
                                <a:off x="83848" y="1869121"/>
                                <a:ext cx="832364" cy="2376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132" name="流程图: 多文档 131"/>
                              <p:cNvSpPr/>
                              <p:nvPr/>
                            </p:nvSpPr>
                            <p:spPr bwMode="auto">
                              <a:xfrm>
                                <a:off x="167410" y="2424819"/>
                                <a:ext cx="693235" cy="408779"/>
                              </a:xfrm>
                              <a:prstGeom prst="flowChartMultidocument">
                                <a:avLst/>
                              </a:prstGeom>
                              <a:solidFill>
                                <a:srgbClr val="9BBB59"/>
                              </a:solidFill>
                              <a:ln w="0" cap="flat">
                                <a:solidFill>
                                  <a:schemeClr val="accent6">
                                    <a:lumMod val="40000"/>
                                    <a:lumOff val="60000"/>
                                  </a:schemeClr>
                                </a:solidFill>
                                <a:prstDash val="solid"/>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latin typeface="黑体" panose="02010609060101010101" pitchFamily="49" charset="-122"/>
                                    <a:ea typeface="黑体" panose="02010609060101010101" pitchFamily="49" charset="-122"/>
                                    <a:cs typeface="Calibri" panose="020F0502020204030204" charset="0"/>
                                  </a:rPr>
                                  <a:t>流量</a:t>
                                </a:r>
                                <a:endParaRPr lang="zh-CN" altLang="en-US" sz="1200" b="1" dirty="0">
                                  <a:latin typeface="黑体" panose="02010609060101010101" pitchFamily="49" charset="-122"/>
                                  <a:ea typeface="黑体" panose="02010609060101010101" pitchFamily="49" charset="-122"/>
                                  <a:cs typeface="Calibri" panose="020F0502020204030204" charset="0"/>
                                </a:endParaRPr>
                              </a:p>
                            </p:txBody>
                          </p:sp>
                          <p:sp>
                            <p:nvSpPr>
                              <p:cNvPr id="133" name="流程图: 多文档 132"/>
                              <p:cNvSpPr/>
                              <p:nvPr/>
                            </p:nvSpPr>
                            <p:spPr bwMode="auto">
                              <a:xfrm>
                                <a:off x="154724" y="2956352"/>
                                <a:ext cx="693235" cy="408779"/>
                              </a:xfrm>
                              <a:prstGeom prst="flowChartMultidocument">
                                <a:avLst/>
                              </a:prstGeom>
                              <a:solidFill>
                                <a:srgbClr val="95B3D7"/>
                              </a:solidFill>
                              <a:ln w="0" cap="flat">
                                <a:solidFill>
                                  <a:schemeClr val="accent6">
                                    <a:lumMod val="40000"/>
                                    <a:lumOff val="60000"/>
                                  </a:schemeClr>
                                </a:solidFill>
                                <a:prstDash val="solid"/>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latin typeface="黑体" panose="02010609060101010101" pitchFamily="49" charset="-122"/>
                                    <a:ea typeface="黑体" panose="02010609060101010101" pitchFamily="49" charset="-122"/>
                                    <a:cs typeface="Calibri" panose="020F0502020204030204" charset="0"/>
                                  </a:rPr>
                                  <a:t>流量</a:t>
                                </a:r>
                                <a:endParaRPr lang="zh-CN" altLang="en-US" sz="1200" b="1" dirty="0">
                                  <a:latin typeface="黑体" panose="02010609060101010101" pitchFamily="49" charset="-122"/>
                                  <a:ea typeface="黑体" panose="02010609060101010101" pitchFamily="49" charset="-122"/>
                                  <a:cs typeface="Calibri" panose="020F0502020204030204" charset="0"/>
                                </a:endParaRPr>
                              </a:p>
                            </p:txBody>
                          </p:sp>
                          <p:sp>
                            <p:nvSpPr>
                              <p:cNvPr id="134" name="流程图: 多文档 133"/>
                              <p:cNvSpPr/>
                              <p:nvPr/>
                            </p:nvSpPr>
                            <p:spPr bwMode="auto">
                              <a:xfrm>
                                <a:off x="162134" y="3538481"/>
                                <a:ext cx="693235" cy="408779"/>
                              </a:xfrm>
                              <a:prstGeom prst="flowChartMultidocument">
                                <a:avLst/>
                              </a:prstGeom>
                              <a:solidFill>
                                <a:srgbClr val="FAC090"/>
                              </a:solidFill>
                              <a:ln w="0" cap="flat">
                                <a:solidFill>
                                  <a:schemeClr val="accent5">
                                    <a:lumMod val="40000"/>
                                    <a:lumOff val="60000"/>
                                  </a:schemeClr>
                                </a:solidFill>
                                <a:prstDash val="solid"/>
                                <a:roun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latin typeface="黑体" panose="02010609060101010101" pitchFamily="49" charset="-122"/>
                                    <a:ea typeface="黑体" panose="02010609060101010101" pitchFamily="49" charset="-122"/>
                                    <a:cs typeface="Calibri" panose="020F0502020204030204" charset="0"/>
                                  </a:rPr>
                                  <a:t>流量</a:t>
                                </a:r>
                                <a:endParaRPr lang="zh-CN" altLang="en-US" sz="1200" b="1" dirty="0">
                                  <a:latin typeface="黑体" panose="02010609060101010101" pitchFamily="49" charset="-122"/>
                                  <a:ea typeface="黑体" panose="02010609060101010101" pitchFamily="49" charset="-122"/>
                                  <a:cs typeface="Calibri" panose="020F0502020204030204" charset="0"/>
                                </a:endParaRPr>
                              </a:p>
                            </p:txBody>
                          </p:sp>
                        </p:grpSp>
                        <p:cxnSp>
                          <p:nvCxnSpPr>
                            <p:cNvPr id="86" name="直线箭头连接符 323"/>
                            <p:cNvCxnSpPr/>
                            <p:nvPr/>
                          </p:nvCxnSpPr>
                          <p:spPr>
                            <a:xfrm>
                              <a:off x="1091921" y="2706948"/>
                              <a:ext cx="17923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74" name="椭圆 173"/>
                          <p:cNvSpPr/>
                          <p:nvPr/>
                        </p:nvSpPr>
                        <p:spPr bwMode="auto">
                          <a:xfrm>
                            <a:off x="1613017" y="2925851"/>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175" name="椭圆 174"/>
                          <p:cNvSpPr/>
                          <p:nvPr/>
                        </p:nvSpPr>
                        <p:spPr bwMode="auto">
                          <a:xfrm>
                            <a:off x="1927272" y="2925851"/>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176" name="椭圆 175"/>
                          <p:cNvSpPr/>
                          <p:nvPr/>
                        </p:nvSpPr>
                        <p:spPr bwMode="auto">
                          <a:xfrm>
                            <a:off x="2258522" y="2925851"/>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cxnSp>
                        <p:nvCxnSpPr>
                          <p:cNvPr id="62" name="直接箭头连接符 61"/>
                          <p:cNvCxnSpPr>
                            <a:stCxn id="176" idx="6"/>
                          </p:cNvCxnSpPr>
                          <p:nvPr/>
                        </p:nvCxnSpPr>
                        <p:spPr>
                          <a:xfrm flipV="1">
                            <a:off x="2474460" y="2591506"/>
                            <a:ext cx="1133348" cy="442314"/>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182" idx="6"/>
                          </p:cNvCxnSpPr>
                          <p:nvPr/>
                        </p:nvCxnSpPr>
                        <p:spPr>
                          <a:xfrm flipV="1">
                            <a:off x="2474460" y="2591506"/>
                            <a:ext cx="1047748" cy="116232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flipV="1">
                            <a:off x="2485685" y="2407063"/>
                            <a:ext cx="1036523" cy="2070699"/>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a:stCxn id="176" idx="6"/>
                          </p:cNvCxnSpPr>
                          <p:nvPr/>
                        </p:nvCxnSpPr>
                        <p:spPr>
                          <a:xfrm>
                            <a:off x="2474460" y="3033820"/>
                            <a:ext cx="1052319" cy="773380"/>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82" idx="6"/>
                          </p:cNvCxnSpPr>
                          <p:nvPr/>
                        </p:nvCxnSpPr>
                        <p:spPr>
                          <a:xfrm>
                            <a:off x="2474460" y="3753826"/>
                            <a:ext cx="1047748" cy="11489"/>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487492" y="3056042"/>
                            <a:ext cx="983871" cy="1884820"/>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82" idx="6"/>
                          </p:cNvCxnSpPr>
                          <p:nvPr/>
                        </p:nvCxnSpPr>
                        <p:spPr>
                          <a:xfrm>
                            <a:off x="2474460" y="3753826"/>
                            <a:ext cx="1052319" cy="1208523"/>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483384" y="4483932"/>
                            <a:ext cx="1124424" cy="297767"/>
                          </a:xfrm>
                          <a:prstGeom prst="straightConnector1">
                            <a:avLst/>
                          </a:prstGeom>
                          <a:ln w="127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15" name="箭头: 五边形 214"/>
                        <p:cNvSpPr/>
                        <p:nvPr/>
                      </p:nvSpPr>
                      <p:spPr bwMode="auto">
                        <a:xfrm>
                          <a:off x="3337322" y="4393782"/>
                          <a:ext cx="1512168" cy="648979"/>
                        </a:xfrm>
                        <a:prstGeom prst="homePlate">
                          <a:avLst/>
                        </a:prstGeom>
                        <a:solidFill>
                          <a:schemeClr val="accent6">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en-US" altLang="zh-CN" sz="1400" dirty="0">
                            <a:latin typeface="黑体" panose="02010609060101010101" pitchFamily="49" charset="-122"/>
                            <a:ea typeface="黑体" panose="02010609060101010101" pitchFamily="49" charset="-122"/>
                          </a:endParaRPr>
                        </a:p>
                        <a:p>
                          <a:pPr algn="ctr"/>
                          <a:r>
                            <a:rPr lang="zh-CN" altLang="en-US" sz="1100" dirty="0">
                              <a:latin typeface="黑体" panose="02010609060101010101" pitchFamily="49" charset="-122"/>
                              <a:ea typeface="黑体" panose="02010609060101010101" pitchFamily="49" charset="-122"/>
                            </a:rPr>
                            <a:t>负时间分离</a:t>
                          </a:r>
                          <a:endParaRPr lang="zh-CN" altLang="en-US" sz="1200" dirty="0">
                            <a:latin typeface="黑体" panose="02010609060101010101" pitchFamily="49" charset="-122"/>
                            <a:ea typeface="黑体" panose="02010609060101010101" pitchFamily="49" charset="-122"/>
                          </a:endParaRPr>
                        </a:p>
                      </p:txBody>
                    </p:sp>
                    <p:sp>
                      <p:nvSpPr>
                        <p:cNvPr id="66" name="椭圆 65"/>
                        <p:cNvSpPr/>
                        <p:nvPr/>
                      </p:nvSpPr>
                      <p:spPr bwMode="auto">
                        <a:xfrm>
                          <a:off x="7754964" y="4630670"/>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67" name="椭圆 66"/>
                        <p:cNvSpPr/>
                        <p:nvPr/>
                      </p:nvSpPr>
                      <p:spPr bwMode="auto">
                        <a:xfrm>
                          <a:off x="6956853" y="4624269"/>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68" name="椭圆 67"/>
                        <p:cNvSpPr/>
                        <p:nvPr/>
                      </p:nvSpPr>
                      <p:spPr bwMode="auto">
                        <a:xfrm>
                          <a:off x="5067645" y="4632815"/>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69" name="椭圆 68"/>
                        <p:cNvSpPr/>
                        <p:nvPr/>
                      </p:nvSpPr>
                      <p:spPr bwMode="auto">
                        <a:xfrm>
                          <a:off x="5427905" y="4628590"/>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70" name="椭圆 69"/>
                        <p:cNvSpPr/>
                        <p:nvPr/>
                      </p:nvSpPr>
                      <p:spPr bwMode="auto">
                        <a:xfrm>
                          <a:off x="5795202" y="4629333"/>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71" name="椭圆 70"/>
                        <p:cNvSpPr/>
                        <p:nvPr/>
                      </p:nvSpPr>
                      <p:spPr bwMode="auto">
                        <a:xfrm>
                          <a:off x="6191024" y="4605790"/>
                          <a:ext cx="215938" cy="215938"/>
                        </a:xfrm>
                        <a:prstGeom prst="ellipse">
                          <a:avLst/>
                        </a:prstGeom>
                        <a:solidFill>
                          <a:schemeClr val="accent3"/>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a:p>
                      </p:txBody>
                    </p:sp>
                    <p:sp>
                      <p:nvSpPr>
                        <p:cNvPr id="72" name="椭圆 71"/>
                        <p:cNvSpPr/>
                        <p:nvPr/>
                      </p:nvSpPr>
                      <p:spPr bwMode="auto">
                        <a:xfrm>
                          <a:off x="6528989" y="4613044"/>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75" name="椭圆 74"/>
                        <p:cNvSpPr/>
                        <p:nvPr/>
                      </p:nvSpPr>
                      <p:spPr bwMode="auto">
                        <a:xfrm>
                          <a:off x="7384717" y="4632815"/>
                          <a:ext cx="215938" cy="215938"/>
                        </a:xfrm>
                        <a:prstGeom prst="ellipse">
                          <a:avLst/>
                        </a:prstGeom>
                        <a:solidFill>
                          <a:schemeClr val="accent1">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76" name="椭圆 75"/>
                        <p:cNvSpPr/>
                        <p:nvPr/>
                      </p:nvSpPr>
                      <p:spPr bwMode="auto">
                        <a:xfrm>
                          <a:off x="8089137" y="4637016"/>
                          <a:ext cx="215938" cy="215938"/>
                        </a:xfrm>
                        <a:prstGeom prst="ellipse">
                          <a:avLst/>
                        </a:prstGeom>
                        <a:solidFill>
                          <a:schemeClr val="accent6">
                            <a:lumMod val="60000"/>
                            <a:lumOff val="40000"/>
                          </a:schemeClr>
                        </a:solidFill>
                        <a:ln w="0" cap="flat">
                          <a:solidFill>
                            <a:schemeClr val="accent3">
                              <a:lumMod val="75000"/>
                            </a:schemeClr>
                          </a:solidFill>
                          <a:prstDash val="solid"/>
                          <a:round/>
                        </a:ln>
                      </p:spPr>
                      <p:txBody>
                        <a:bodyPr vert="horz" wrap="square" lIns="91440" tIns="45720" rIns="91440" bIns="45720" numCol="1" rtlCol="0" anchor="t" anchorCtr="0" compatLnSpc="1"/>
                        <a:lstStyle/>
                        <a:p>
                          <a:pPr algn="ctr"/>
                          <a:endParaRPr lang="zh-CN" altLang="en-US" dirty="0"/>
                        </a:p>
                      </p:txBody>
                    </p:sp>
                    <p:sp>
                      <p:nvSpPr>
                        <p:cNvPr id="77" name="箭头: 五边形 4"/>
                        <p:cNvSpPr/>
                        <p:nvPr/>
                      </p:nvSpPr>
                      <p:spPr bwMode="auto">
                        <a:xfrm>
                          <a:off x="3359357" y="2407063"/>
                          <a:ext cx="1512168" cy="648979"/>
                        </a:xfrm>
                        <a:prstGeom prst="homePlate">
                          <a:avLst/>
                        </a:prstGeom>
                        <a:solidFill>
                          <a:schemeClr val="accent2">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en-US" altLang="zh-CN" sz="1400" dirty="0"/>
                        </a:p>
                        <a:p>
                          <a:pPr algn="ctr"/>
                          <a:r>
                            <a:rPr lang="zh-CN" altLang="en-US" sz="1100" dirty="0">
                              <a:latin typeface="+mn-ea"/>
                            </a:rPr>
                            <a:t>正时间分离</a:t>
                          </a:r>
                          <a:endParaRPr lang="zh-CN" altLang="en-US" sz="1400" dirty="0">
                            <a:latin typeface="+mn-ea"/>
                          </a:endParaRPr>
                        </a:p>
                      </p:txBody>
                    </p:sp>
                    <p:sp>
                      <p:nvSpPr>
                        <p:cNvPr id="193" name="箭头: 五边形 192"/>
                        <p:cNvSpPr/>
                        <p:nvPr/>
                      </p:nvSpPr>
                      <p:spPr bwMode="auto">
                        <a:xfrm>
                          <a:off x="3313581" y="3440689"/>
                          <a:ext cx="1558171" cy="649238"/>
                        </a:xfrm>
                        <a:prstGeom prst="homePlate">
                          <a:avLst/>
                        </a:prstGeom>
                        <a:solidFill>
                          <a:schemeClr val="tx2">
                            <a:lumMod val="20000"/>
                            <a:lumOff val="8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en-US" altLang="zh-CN" sz="1200" dirty="0"/>
                        </a:p>
                        <a:p>
                          <a:pPr algn="ctr"/>
                          <a:r>
                            <a:rPr lang="en-US" altLang="zh-CN" sz="1200" dirty="0">
                              <a:latin typeface="+mn-ea"/>
                            </a:rPr>
                            <a:t> </a:t>
                          </a:r>
                          <a:r>
                            <a:rPr lang="zh-CN" altLang="en-US" sz="1100" dirty="0">
                              <a:latin typeface="+mn-ea"/>
                            </a:rPr>
                            <a:t>零时间分离</a:t>
                          </a:r>
                          <a:endParaRPr lang="zh-CN" altLang="en-US" sz="1200" dirty="0">
                            <a:latin typeface="+mn-ea"/>
                          </a:endParaRPr>
                        </a:p>
                      </p:txBody>
                    </p:sp>
                  </p:grpSp>
                </p:grpSp>
              </p:grpSp>
            </p:grpSp>
            <p:sp>
              <p:nvSpPr>
                <p:cNvPr id="129" name="文本框 128"/>
                <p:cNvSpPr txBox="1"/>
                <p:nvPr/>
              </p:nvSpPr>
              <p:spPr>
                <a:xfrm>
                  <a:off x="3884003" y="5921369"/>
                  <a:ext cx="1460108" cy="299079"/>
                </a:xfrm>
                <a:prstGeom prst="rect">
                  <a:avLst/>
                </a:prstGeom>
                <a:noFill/>
              </p:spPr>
              <p:txBody>
                <a:bodyPr wrap="square" rtlCol="0">
                  <a:spAutoFit/>
                </a:bodyPr>
                <a:lstStyle/>
                <a:p>
                  <a:pPr algn="ctr"/>
                  <a:r>
                    <a:rPr lang="zh-CN" altLang="en-US" sz="1200" dirty="0">
                      <a:latin typeface="+mn-ea"/>
                    </a:rPr>
                    <a:t>零时间分离</a:t>
                  </a:r>
                  <a:endParaRPr lang="zh-CN" altLang="en-US" sz="1600" dirty="0">
                    <a:latin typeface="+mn-ea"/>
                  </a:endParaRPr>
                </a:p>
              </p:txBody>
            </p:sp>
            <p:sp>
              <p:nvSpPr>
                <p:cNvPr id="130" name="文本框 129"/>
                <p:cNvSpPr txBox="1"/>
                <p:nvPr/>
              </p:nvSpPr>
              <p:spPr>
                <a:xfrm>
                  <a:off x="6102973" y="5917945"/>
                  <a:ext cx="1460108" cy="299079"/>
                </a:xfrm>
                <a:prstGeom prst="rect">
                  <a:avLst/>
                </a:prstGeom>
                <a:noFill/>
              </p:spPr>
              <p:txBody>
                <a:bodyPr wrap="square" rtlCol="0">
                  <a:spAutoFit/>
                </a:bodyPr>
                <a:lstStyle/>
                <a:p>
                  <a:pPr algn="ctr"/>
                  <a:r>
                    <a:rPr lang="zh-CN" altLang="en-US" sz="1200" dirty="0">
                      <a:latin typeface="+mn-ea"/>
                    </a:rPr>
                    <a:t>负时间分离</a:t>
                  </a:r>
                  <a:endParaRPr lang="zh-CN" altLang="en-US" sz="1600" dirty="0">
                    <a:latin typeface="+mn-ea"/>
                  </a:endParaRPr>
                </a:p>
              </p:txBody>
            </p:sp>
          </p:grpSp>
          <mc:AlternateContent xmlns:mc="http://schemas.openxmlformats.org/markup-compatibility/2006">
            <mc:Choice xmlns:a14="http://schemas.microsoft.com/office/drawing/2010/main" Requires="a14">
              <p:sp>
                <p:nvSpPr>
                  <p:cNvPr id="78" name="文本框 77"/>
                  <p:cNvSpPr txBox="1"/>
                  <p:nvPr/>
                </p:nvSpPr>
                <p:spPr>
                  <a:xfrm>
                    <a:off x="11383" y="5737"/>
                    <a:ext cx="1990" cy="746"/>
                  </a:xfrm>
                  <a:prstGeom prst="rect">
                    <a:avLst/>
                  </a:prstGeom>
                  <a:noFill/>
                </p:spPr>
                <p:txBody>
                  <a:bodyPr wrap="square" rtlCol="0">
                    <a:spAutoFit/>
                  </a:bodyPr>
                  <a:lstStyle/>
                  <a:p>
                    <a:pPr algn="l"/>
                    <a:r>
                      <a:rPr lang="zh-CN" altLang="en-US" sz="1200" dirty="0">
                        <a:latin typeface="+mn-ea"/>
                      </a:rPr>
                      <a:t>重叠率为</a:t>
                    </a:r>
                    <a:r>
                      <a:rPr lang="zh-CN" altLang="en-US" sz="1600" dirty="0">
                        <a:latin typeface="+mn-ea"/>
                      </a:rPr>
                      <a:t>：</a:t>
                    </a:r>
                    <a:r>
                      <a:rPr lang="en-US" altLang="zh-CN" sz="1600" dirty="0">
                        <a:latin typeface="+mn-ea"/>
                      </a:rPr>
                      <a:t> </a:t>
                    </a:r>
                    <a14:m>
                      <m:oMath xmlns:m="http://schemas.openxmlformats.org/officeDocument/2006/math">
                        <m:f>
                          <m:fPr>
                            <m:ctrlPr>
                              <a:rPr lang="en-US" altLang="zh-CN" sz="1600" i="1" dirty="0">
                                <a:latin typeface="Cambria Math" panose="02040503050406030204" pitchFamily="18" charset="0"/>
                                <a:cs typeface="Cambria Math" panose="02040503050406030204" pitchFamily="18" charset="0"/>
                              </a:rPr>
                            </m:ctrlPr>
                          </m:fPr>
                          <m:num>
                            <m:r>
                              <a:rPr lang="en-US" altLang="zh-CN" sz="1600" i="1" dirty="0">
                                <a:latin typeface="Cambria Math" panose="02040503050406030204" pitchFamily="18" charset="0"/>
                                <a:cs typeface="Cambria Math" panose="02040503050406030204" pitchFamily="18" charset="0"/>
                              </a:rPr>
                              <m:t>6</m:t>
                            </m:r>
                          </m:num>
                          <m:den>
                            <m:r>
                              <a:rPr lang="en-US" altLang="zh-CN" sz="1600" i="1" dirty="0">
                                <a:latin typeface="Cambria Math" panose="02040503050406030204" pitchFamily="18" charset="0"/>
                                <a:cs typeface="Cambria Math" panose="02040503050406030204" pitchFamily="18" charset="0"/>
                              </a:rPr>
                              <m:t>9</m:t>
                            </m:r>
                          </m:den>
                        </m:f>
                      </m:oMath>
                    </a14:m>
                    <a:endParaRPr lang="en-US" altLang="zh-CN" sz="1600" dirty="0">
                      <a:latin typeface="+mn-ea"/>
                    </a:endParaRPr>
                  </a:p>
                </p:txBody>
              </p:sp>
            </mc:Choice>
            <mc:Fallback>
              <p:sp>
                <p:nvSpPr>
                  <p:cNvPr id="78" name="文本框 77"/>
                  <p:cNvSpPr txBox="1">
                    <a:spLocks noRot="1" noChangeAspect="1" noMove="1" noResize="1" noEditPoints="1" noAdjustHandles="1" noChangeArrowheads="1" noChangeShapeType="1" noTextEdit="1"/>
                  </p:cNvSpPr>
                  <p:nvPr/>
                </p:nvSpPr>
                <p:spPr>
                  <a:xfrm>
                    <a:off x="11383" y="5737"/>
                    <a:ext cx="1990" cy="746"/>
                  </a:xfrm>
                  <a:prstGeom prst="rect">
                    <a:avLst/>
                  </a:prstGeom>
                  <a:blipFill rotWithShape="1">
                    <a:blip r:embed="rId2"/>
                  </a:blipFill>
                </p:spPr>
                <p:txBody>
                  <a:bodyPr/>
                  <a:lstStyle/>
                  <a:p>
                    <a:r>
                      <a:rPr lang="zh-CN" altLang="en-US">
                        <a:noFill/>
                      </a:rPr>
                      <a:t> </a:t>
                    </a:r>
                  </a:p>
                </p:txBody>
              </p:sp>
            </mc:Fallback>
          </mc:AlternateContent>
          <p:sp>
            <p:nvSpPr>
              <p:cNvPr id="80" name="文本框 79"/>
              <p:cNvSpPr txBox="1"/>
              <p:nvPr/>
            </p:nvSpPr>
            <p:spPr>
              <a:xfrm>
                <a:off x="11101" y="3145"/>
                <a:ext cx="2309" cy="571"/>
              </a:xfrm>
              <a:prstGeom prst="rect">
                <a:avLst/>
              </a:prstGeom>
              <a:noFill/>
            </p:spPr>
            <p:txBody>
              <a:bodyPr wrap="square" rtlCol="0">
                <a:spAutoFit/>
              </a:bodyPr>
              <a:lstStyle/>
              <a:p>
                <a:pPr algn="ctr"/>
                <a:r>
                  <a:rPr lang="zh-CN" altLang="en-US" sz="1200" dirty="0">
                    <a:latin typeface="+mn-ea"/>
                  </a:rPr>
                  <a:t>重叠率为</a:t>
                </a:r>
                <a:r>
                  <a:rPr lang="zh-CN" altLang="en-US" sz="1600" dirty="0">
                    <a:latin typeface="+mn-ea"/>
                  </a:rPr>
                  <a:t>：</a:t>
                </a:r>
                <a:r>
                  <a:rPr lang="en-US" altLang="zh-CN" sz="1400" dirty="0">
                    <a:latin typeface="+mn-ea"/>
                  </a:rPr>
                  <a:t> -1</a:t>
                </a:r>
                <a:endParaRPr lang="en-US" altLang="zh-CN" sz="1400" dirty="0">
                  <a:latin typeface="+mn-ea"/>
                </a:endParaRPr>
              </a:p>
            </p:txBody>
          </p:sp>
          <mc:AlternateContent xmlns:mc="http://schemas.openxmlformats.org/markup-compatibility/2006">
            <mc:Choice xmlns:a14="http://schemas.microsoft.com/office/drawing/2010/main" Requires="a14">
              <p:sp>
                <p:nvSpPr>
                  <p:cNvPr id="82" name="文本框 81"/>
                  <p:cNvSpPr txBox="1"/>
                  <p:nvPr/>
                </p:nvSpPr>
                <p:spPr>
                  <a:xfrm>
                    <a:off x="11294" y="4461"/>
                    <a:ext cx="2309" cy="746"/>
                  </a:xfrm>
                  <a:prstGeom prst="rect">
                    <a:avLst/>
                  </a:prstGeom>
                  <a:noFill/>
                </p:spPr>
                <p:txBody>
                  <a:bodyPr wrap="square" rtlCol="0">
                    <a:spAutoFit/>
                  </a:bodyPr>
                  <a:lstStyle/>
                  <a:p>
                    <a:pPr algn="l"/>
                    <a:r>
                      <a:rPr lang="zh-CN" altLang="en-US" sz="1200" dirty="0">
                        <a:latin typeface="+mn-ea"/>
                      </a:rPr>
                      <a:t>重叠率为</a:t>
                    </a:r>
                    <a:r>
                      <a:rPr lang="zh-CN" altLang="en-US" sz="1600" dirty="0">
                        <a:latin typeface="+mn-ea"/>
                      </a:rPr>
                      <a:t>：</a:t>
                    </a:r>
                    <a:r>
                      <a:rPr lang="en-US" altLang="zh-CN" sz="1600" dirty="0">
                        <a:latin typeface="+mn-ea"/>
                      </a:rPr>
                      <a:t> </a:t>
                    </a:r>
                    <a14:m>
                      <m:oMath xmlns:m="http://schemas.openxmlformats.org/officeDocument/2006/math">
                        <m:f>
                          <m:fPr>
                            <m:ctrlPr>
                              <a:rPr lang="en-US" altLang="zh-CN" sz="1600" i="1" dirty="0">
                                <a:latin typeface="Cambria Math" panose="02040503050406030204" pitchFamily="18" charset="0"/>
                                <a:cs typeface="Cambria Math" panose="02040503050406030204" pitchFamily="18" charset="0"/>
                              </a:rPr>
                            </m:ctrlPr>
                          </m:fPr>
                          <m:num>
                            <m:r>
                              <a:rPr lang="en-US" altLang="zh-CN" sz="1600" i="1" dirty="0">
                                <a:latin typeface="Cambria Math" panose="02040503050406030204" pitchFamily="18" charset="0"/>
                                <a:cs typeface="Cambria Math" panose="02040503050406030204" pitchFamily="18" charset="0"/>
                              </a:rPr>
                              <m:t>0</m:t>
                            </m:r>
                          </m:num>
                          <m:den>
                            <m:r>
                              <a:rPr lang="en-US" altLang="zh-CN" sz="1600" i="1" dirty="0">
                                <a:latin typeface="Cambria Math" panose="02040503050406030204" pitchFamily="18" charset="0"/>
                                <a:cs typeface="Cambria Math" panose="02040503050406030204" pitchFamily="18" charset="0"/>
                              </a:rPr>
                              <m:t>9</m:t>
                            </m:r>
                          </m:den>
                        </m:f>
                      </m:oMath>
                    </a14:m>
                    <a:endParaRPr lang="en-US" altLang="zh-CN" sz="1600" dirty="0">
                      <a:latin typeface="+mn-ea"/>
                    </a:endParaRPr>
                  </a:p>
                </p:txBody>
              </p:sp>
            </mc:Choice>
            <mc:Fallback>
              <p:sp>
                <p:nvSpPr>
                  <p:cNvPr id="82" name="文本框 81"/>
                  <p:cNvSpPr txBox="1">
                    <a:spLocks noRot="1" noChangeAspect="1" noMove="1" noResize="1" noEditPoints="1" noAdjustHandles="1" noChangeArrowheads="1" noChangeShapeType="1" noTextEdit="1"/>
                  </p:cNvSpPr>
                  <p:nvPr/>
                </p:nvSpPr>
                <p:spPr>
                  <a:xfrm>
                    <a:off x="11294" y="4461"/>
                    <a:ext cx="2309" cy="746"/>
                  </a:xfrm>
                  <a:prstGeom prst="rect">
                    <a:avLst/>
                  </a:prstGeom>
                  <a:blipFill rotWithShape="1">
                    <a:blip r:embed="rId3"/>
                  </a:blipFill>
                </p:spPr>
                <p:txBody>
                  <a:bodyPr/>
                  <a:lstStyle/>
                  <a:p>
                    <a:r>
                      <a:rPr lang="zh-CN" altLang="en-US">
                        <a:noFill/>
                      </a:rPr>
                      <a:t> </a:t>
                    </a:r>
                  </a:p>
                </p:txBody>
              </p:sp>
            </mc:Fallback>
          </mc:AlternateContent>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sp>
        <p:nvSpPr>
          <p:cNvPr id="3" name="矩形 2"/>
          <p:cNvSpPr/>
          <p:nvPr/>
        </p:nvSpPr>
        <p:spPr>
          <a:xfrm>
            <a:off x="688013" y="1469764"/>
            <a:ext cx="7056784" cy="368300"/>
          </a:xfrm>
          <a:prstGeom prst="rect">
            <a:avLst/>
          </a:prstGeom>
        </p:spPr>
        <p:txBody>
          <a:bodyPr wrap="square">
            <a:spAutoFit/>
          </a:bodyPr>
          <a:lstStyle/>
          <a:p>
            <a:pPr marL="285750" indent="-285750" fontAlgn="auto">
              <a:spcBef>
                <a:spcPts val="600"/>
              </a:spcBef>
              <a:spcAft>
                <a:spcPts val="600"/>
              </a:spcAft>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混合数据集构建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应用间的混合</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023620" y="1838325"/>
            <a:ext cx="7748270" cy="2445385"/>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b="1" dirty="0">
                <a:sym typeface="+mn-ea"/>
              </a:rPr>
              <a:t>自采集数据集：</a:t>
            </a:r>
            <a:r>
              <a:rPr lang="zh-CN" altLang="en-US" sz="1600" dirty="0">
                <a:sym typeface="+mn-ea"/>
              </a:rPr>
              <a:t>共采集了</a:t>
            </a:r>
            <a:r>
              <a:rPr lang="en-US" altLang="zh-CN" sz="1600" dirty="0">
                <a:sym typeface="+mn-ea"/>
              </a:rPr>
              <a:t>IPSec</a:t>
            </a:r>
            <a:r>
              <a:rPr lang="zh-CN" altLang="en-US" sz="1600" dirty="0">
                <a:sym typeface="+mn-ea"/>
              </a:rPr>
              <a:t>、</a:t>
            </a:r>
            <a:r>
              <a:rPr lang="en-US" altLang="zh-CN" sz="1600" dirty="0">
                <a:sym typeface="+mn-ea"/>
              </a:rPr>
              <a:t>OpenVPN</a:t>
            </a:r>
            <a:r>
              <a:rPr lang="zh-CN" altLang="en-US" sz="1600" dirty="0">
                <a:sym typeface="+mn-ea"/>
              </a:rPr>
              <a:t>、</a:t>
            </a:r>
            <a:r>
              <a:rPr lang="en-US" altLang="zh-CN" sz="1600" dirty="0">
                <a:sym typeface="+mn-ea"/>
              </a:rPr>
              <a:t>L2TP</a:t>
            </a:r>
            <a:r>
              <a:rPr lang="zh-CN" altLang="en-US" sz="1600" dirty="0">
                <a:sym typeface="+mn-ea"/>
              </a:rPr>
              <a:t>、</a:t>
            </a:r>
            <a:r>
              <a:rPr lang="en-US" altLang="zh-CN" sz="1600" dirty="0">
                <a:sym typeface="+mn-ea"/>
              </a:rPr>
              <a:t>SSH</a:t>
            </a:r>
            <a:r>
              <a:rPr lang="zh-CN" altLang="en-US" sz="1600" dirty="0">
                <a:sym typeface="+mn-ea"/>
              </a:rPr>
              <a:t>等四种隧道下</a:t>
            </a:r>
            <a:r>
              <a:rPr lang="en-US" altLang="zh-CN" sz="1600" dirty="0">
                <a:sym typeface="+mn-ea"/>
              </a:rPr>
              <a:t>30</a:t>
            </a:r>
            <a:r>
              <a:rPr lang="zh-CN" altLang="en-US" sz="1600" dirty="0">
                <a:sym typeface="+mn-ea"/>
              </a:rPr>
              <a:t>个应用的流量，利用隧道回放和混合流生成算法，最终每种隧道下得到正时间分离、零时间分离和负时间分离三种类型的混合流量。负时间分离类型的数据集包括重叠率为</a:t>
            </a:r>
            <a:r>
              <a:rPr lang="en-US" altLang="zh-CN" sz="1600" dirty="0">
                <a:sym typeface="+mn-ea"/>
              </a:rPr>
              <a:t> 5%</a:t>
            </a:r>
            <a:r>
              <a:rPr lang="zh-CN" altLang="en-US" sz="1600" dirty="0">
                <a:sym typeface="+mn-ea"/>
              </a:rPr>
              <a:t>，</a:t>
            </a:r>
            <a:r>
              <a:rPr lang="en-US" altLang="zh-CN" sz="1600" dirty="0">
                <a:sym typeface="+mn-ea"/>
              </a:rPr>
              <a:t> 10%</a:t>
            </a:r>
            <a:r>
              <a:rPr lang="zh-CN" altLang="en-US" sz="1600" dirty="0">
                <a:sym typeface="+mn-ea"/>
              </a:rPr>
              <a:t>，</a:t>
            </a:r>
            <a:r>
              <a:rPr lang="en-US" altLang="zh-CN" sz="1600" dirty="0">
                <a:sym typeface="+mn-ea"/>
              </a:rPr>
              <a:t> 15%</a:t>
            </a:r>
            <a:r>
              <a:rPr lang="zh-CN" altLang="en-US" sz="1600" dirty="0">
                <a:sym typeface="+mn-ea"/>
              </a:rPr>
              <a:t>，</a:t>
            </a:r>
            <a:r>
              <a:rPr lang="en-US" altLang="zh-CN" sz="1600" dirty="0">
                <a:sym typeface="+mn-ea"/>
              </a:rPr>
              <a:t> 20%</a:t>
            </a:r>
            <a:r>
              <a:rPr lang="zh-CN" altLang="en-US" sz="1600" dirty="0">
                <a:sym typeface="+mn-ea"/>
              </a:rPr>
              <a:t>，</a:t>
            </a:r>
            <a:r>
              <a:rPr lang="en-US" altLang="zh-CN" sz="1600" dirty="0">
                <a:sym typeface="+mn-ea"/>
              </a:rPr>
              <a:t> 25%</a:t>
            </a:r>
            <a:r>
              <a:rPr lang="zh-CN" altLang="en-US" sz="1600" dirty="0">
                <a:sym typeface="+mn-ea"/>
              </a:rPr>
              <a:t>，</a:t>
            </a:r>
            <a:r>
              <a:rPr lang="en-US" altLang="zh-CN" sz="1600" dirty="0">
                <a:sym typeface="+mn-ea"/>
              </a:rPr>
              <a:t> 30%</a:t>
            </a:r>
            <a:r>
              <a:rPr lang="zh-CN" altLang="en-US" sz="1600" dirty="0">
                <a:sym typeface="+mn-ea"/>
              </a:rPr>
              <a:t>，</a:t>
            </a:r>
            <a:r>
              <a:rPr lang="en-US" altLang="zh-CN" sz="1600" dirty="0">
                <a:sym typeface="+mn-ea"/>
              </a:rPr>
              <a:t> 35%</a:t>
            </a:r>
            <a:r>
              <a:rPr lang="zh-CN" altLang="en-US" sz="1600" dirty="0">
                <a:sym typeface="+mn-ea"/>
              </a:rPr>
              <a:t>，</a:t>
            </a:r>
            <a:r>
              <a:rPr lang="en-US" altLang="zh-CN" sz="1600" dirty="0">
                <a:sym typeface="+mn-ea"/>
              </a:rPr>
              <a:t>40%</a:t>
            </a:r>
            <a:r>
              <a:rPr lang="zh-CN" altLang="en-US" sz="1600" dirty="0">
                <a:sym typeface="+mn-ea"/>
              </a:rPr>
              <a:t>的</a:t>
            </a:r>
            <a:r>
              <a:rPr lang="en-US" altLang="zh-CN" sz="1600" dirty="0">
                <a:sym typeface="+mn-ea"/>
              </a:rPr>
              <a:t>8</a:t>
            </a:r>
            <a:r>
              <a:rPr lang="zh-CN" altLang="en-US" sz="1600" dirty="0">
                <a:sym typeface="+mn-ea"/>
              </a:rPr>
              <a:t>个数据集。</a:t>
            </a:r>
            <a:endParaRPr lang="zh-CN" altLang="en-US" sz="1600" dirty="0">
              <a:sym typeface="+mn-ea"/>
            </a:endParaRPr>
          </a:p>
          <a:p>
            <a:pPr indent="0" fontAlgn="auto">
              <a:lnSpc>
                <a:spcPct val="150000"/>
              </a:lnSpc>
              <a:buFont typeface="Arial" panose="020B0604020202020204" pitchFamily="34" charset="0"/>
              <a:buNone/>
            </a:pPr>
            <a:endParaRPr lang="zh-CN" altLang="en-US" dirty="0"/>
          </a:p>
          <a:p>
            <a:pPr indent="0" fontAlgn="auto">
              <a:lnSpc>
                <a:spcPct val="150000"/>
              </a:lnSpc>
              <a:buFont typeface="Arial" panose="020B0604020202020204" pitchFamily="34" charset="0"/>
              <a:buNone/>
            </a:pPr>
            <a:endParaRPr lang="en-US" altLang="zh-CN" b="1" dirty="0">
              <a:sym typeface="+mn-ea"/>
            </a:endParaRPr>
          </a:p>
        </p:txBody>
      </p:sp>
      <p:graphicFrame>
        <p:nvGraphicFramePr>
          <p:cNvPr id="7" name="表格 6"/>
          <p:cNvGraphicFramePr/>
          <p:nvPr>
            <p:custDataLst>
              <p:tags r:id="rId2"/>
            </p:custDataLst>
          </p:nvPr>
        </p:nvGraphicFramePr>
        <p:xfrm>
          <a:off x="2496185" y="3954780"/>
          <a:ext cx="6275459" cy="1893570"/>
        </p:xfrm>
        <a:graphic>
          <a:graphicData uri="http://schemas.openxmlformats.org/drawingml/2006/table">
            <a:tbl>
              <a:tblPr firstRow="1" bandRow="1">
                <a:tableStyleId>{5C22544A-7EE6-4342-B048-85BDC9FD1C3A}</a:tableStyleId>
              </a:tblPr>
              <a:tblGrid>
                <a:gridCol w="970280"/>
                <a:gridCol w="983615"/>
                <a:gridCol w="903605"/>
                <a:gridCol w="640715"/>
                <a:gridCol w="923315"/>
                <a:gridCol w="1092200"/>
                <a:gridCol w="761729"/>
              </a:tblGrid>
              <a:tr h="466090">
                <a:tc>
                  <a:txBody>
                    <a:bodyPr/>
                    <a:lstStyle/>
                    <a:p>
                      <a:pPr>
                        <a:buNone/>
                      </a:pPr>
                      <a:r>
                        <a:rPr lang="zh-CN" altLang="en-US"/>
                        <a:t>隧道层次</a:t>
                      </a:r>
                      <a:endParaRPr lang="zh-CN" altLang="en-US"/>
                    </a:p>
                  </a:txBody>
                  <a:tcPr/>
                </a:tc>
                <a:tc>
                  <a:txBody>
                    <a:bodyPr/>
                    <a:lstStyle/>
                    <a:p>
                      <a:pPr>
                        <a:buNone/>
                      </a:pPr>
                      <a:r>
                        <a:rPr lang="zh-CN" altLang="en-US"/>
                        <a:t>隧道名称</a:t>
                      </a:r>
                      <a:endParaRPr lang="zh-CN" altLang="en-US"/>
                    </a:p>
                  </a:txBody>
                  <a:tcPr/>
                </a:tc>
                <a:tc>
                  <a:txBody>
                    <a:bodyPr/>
                    <a:lstStyle/>
                    <a:p>
                      <a:pPr>
                        <a:buNone/>
                      </a:pPr>
                      <a:r>
                        <a:rPr lang="zh-CN" altLang="en-US"/>
                        <a:t>应用类别</a:t>
                      </a:r>
                      <a:endParaRPr lang="zh-CN" altLang="en-US"/>
                    </a:p>
                  </a:txBody>
                  <a:tcPr/>
                </a:tc>
                <a:tc>
                  <a:txBody>
                    <a:bodyPr/>
                    <a:lstStyle/>
                    <a:p>
                      <a:pPr>
                        <a:buNone/>
                      </a:pPr>
                      <a:r>
                        <a:rPr lang="zh-CN" altLang="en-US"/>
                        <a:t>流数</a:t>
                      </a:r>
                      <a:endParaRPr lang="zh-CN" altLang="en-US"/>
                    </a:p>
                  </a:txBody>
                  <a:tcPr/>
                </a:tc>
                <a:tc>
                  <a:txBody>
                    <a:bodyPr/>
                    <a:lstStyle/>
                    <a:p>
                      <a:pPr>
                        <a:buNone/>
                      </a:pPr>
                      <a:r>
                        <a:rPr lang="zh-CN" altLang="en-US"/>
                        <a:t>混合类型</a:t>
                      </a:r>
                      <a:endParaRPr lang="zh-CN" altLang="en-US"/>
                    </a:p>
                  </a:txBody>
                  <a:tcPr/>
                </a:tc>
                <a:tc>
                  <a:txBody>
                    <a:bodyPr/>
                    <a:lstStyle/>
                    <a:p>
                      <a:pPr>
                        <a:buNone/>
                      </a:pPr>
                      <a:r>
                        <a:rPr lang="zh-CN" altLang="en-US"/>
                        <a:t>数据集数目</a:t>
                      </a:r>
                      <a:endParaRPr lang="zh-CN" altLang="en-US"/>
                    </a:p>
                  </a:txBody>
                  <a:tcPr/>
                </a:tc>
                <a:tc>
                  <a:txBody>
                    <a:bodyPr/>
                    <a:lstStyle/>
                    <a:p>
                      <a:pPr>
                        <a:buNone/>
                      </a:pPr>
                      <a:r>
                        <a:rPr lang="zh-CN" altLang="en-US"/>
                        <a:t>大小</a:t>
                      </a:r>
                      <a:endParaRPr lang="zh-CN" altLang="en-US"/>
                    </a:p>
                  </a:txBody>
                  <a:tcPr/>
                </a:tc>
              </a:tr>
              <a:tr h="379095">
                <a:tc>
                  <a:txBody>
                    <a:bodyPr/>
                    <a:lstStyle/>
                    <a:p>
                      <a:pPr>
                        <a:buNone/>
                      </a:pPr>
                      <a:r>
                        <a:rPr lang="zh-CN" altLang="en-US"/>
                        <a:t>第二层</a:t>
                      </a:r>
                      <a:endParaRPr lang="zh-CN" altLang="en-US"/>
                    </a:p>
                  </a:txBody>
                  <a:tcPr/>
                </a:tc>
                <a:tc>
                  <a:txBody>
                    <a:bodyPr/>
                    <a:lstStyle/>
                    <a:p>
                      <a:pPr>
                        <a:buNone/>
                      </a:pPr>
                      <a:r>
                        <a:rPr lang="en-US" altLang="zh-CN"/>
                        <a:t>L2TP</a:t>
                      </a:r>
                      <a:endParaRPr lang="en-US" altLang="zh-CN"/>
                    </a:p>
                  </a:txBody>
                  <a:tcPr/>
                </a:tc>
                <a:tc>
                  <a:txBody>
                    <a:bodyPr/>
                    <a:lstStyle/>
                    <a:p>
                      <a:pPr>
                        <a:buNone/>
                      </a:pPr>
                      <a:r>
                        <a:rPr lang="en-US" altLang="zh-CN"/>
                        <a:t>30</a:t>
                      </a:r>
                      <a:endParaRPr lang="en-US" altLang="zh-CN"/>
                    </a:p>
                  </a:txBody>
                  <a:tcPr/>
                </a:tc>
                <a:tc>
                  <a:txBody>
                    <a:bodyPr/>
                    <a:lstStyle/>
                    <a:p>
                      <a:pPr>
                        <a:buNone/>
                      </a:pPr>
                      <a:r>
                        <a:rPr lang="en-US" altLang="zh-CN"/>
                        <a:t>4500</a:t>
                      </a:r>
                      <a:endParaRPr lang="en-US" altLang="zh-CN"/>
                    </a:p>
                  </a:txBody>
                  <a:tcPr/>
                </a:tc>
                <a:tc>
                  <a:txBody>
                    <a:bodyPr/>
                    <a:lstStyle/>
                    <a:p>
                      <a:pPr>
                        <a:buNone/>
                      </a:pPr>
                      <a:r>
                        <a:rPr lang="en-US" altLang="zh-CN"/>
                        <a:t>3</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a:t>23.6GB</a:t>
                      </a:r>
                      <a:endParaRPr lang="en-US" altLang="zh-CN"/>
                    </a:p>
                  </a:txBody>
                  <a:tcPr/>
                </a:tc>
              </a:tr>
              <a:tr h="379095">
                <a:tc>
                  <a:txBody>
                    <a:bodyPr/>
                    <a:lstStyle/>
                    <a:p>
                      <a:pPr>
                        <a:buNone/>
                      </a:pPr>
                      <a:r>
                        <a:rPr lang="zh-CN" altLang="en-US"/>
                        <a:t>第三层</a:t>
                      </a:r>
                      <a:endParaRPr lang="zh-CN" altLang="en-US"/>
                    </a:p>
                  </a:txBody>
                  <a:tcPr/>
                </a:tc>
                <a:tc>
                  <a:txBody>
                    <a:bodyPr/>
                    <a:lstStyle/>
                    <a:p>
                      <a:pPr>
                        <a:buNone/>
                      </a:pPr>
                      <a:r>
                        <a:rPr lang="en-US" altLang="zh-CN"/>
                        <a:t>IPSec</a:t>
                      </a:r>
                      <a:endParaRPr lang="en-US" altLang="zh-CN"/>
                    </a:p>
                  </a:txBody>
                  <a:tcPr/>
                </a:tc>
                <a:tc>
                  <a:txBody>
                    <a:bodyPr/>
                    <a:lstStyle/>
                    <a:p>
                      <a:pPr>
                        <a:buNone/>
                      </a:pPr>
                      <a:r>
                        <a:rPr lang="en-US" altLang="zh-CN"/>
                        <a:t>30</a:t>
                      </a:r>
                      <a:endParaRPr lang="en-US" altLang="zh-CN"/>
                    </a:p>
                  </a:txBody>
                  <a:tcPr/>
                </a:tc>
                <a:tc>
                  <a:txBody>
                    <a:bodyPr/>
                    <a:lstStyle/>
                    <a:p>
                      <a:pPr>
                        <a:buNone/>
                      </a:pPr>
                      <a:r>
                        <a:rPr lang="en-US" altLang="zh-CN"/>
                        <a:t>4360</a:t>
                      </a:r>
                      <a:endParaRPr lang="en-US" altLang="zh-CN"/>
                    </a:p>
                  </a:txBody>
                  <a:tcPr/>
                </a:tc>
                <a:tc>
                  <a:txBody>
                    <a:bodyPr/>
                    <a:lstStyle/>
                    <a:p>
                      <a:pPr>
                        <a:buNone/>
                      </a:pPr>
                      <a:r>
                        <a:rPr lang="en-US" altLang="zh-CN"/>
                        <a:t>3</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a:t>22.3GB</a:t>
                      </a:r>
                      <a:endParaRPr lang="en-US" altLang="zh-CN"/>
                    </a:p>
                  </a:txBody>
                  <a:tcPr/>
                </a:tc>
              </a:tr>
              <a:tr h="366395">
                <a:tc rowSpan="2">
                  <a:txBody>
                    <a:bodyPr/>
                    <a:lstStyle/>
                    <a:p>
                      <a:pPr>
                        <a:buNone/>
                      </a:pPr>
                      <a:endParaRPr lang="zh-CN" altLang="en-US"/>
                    </a:p>
                    <a:p>
                      <a:pPr>
                        <a:buNone/>
                      </a:pPr>
                      <a:r>
                        <a:rPr lang="zh-CN" altLang="en-US"/>
                        <a:t>应用层</a:t>
                      </a:r>
                      <a:endParaRPr lang="zh-CN" altLang="en-US"/>
                    </a:p>
                  </a:txBody>
                  <a:tcPr/>
                </a:tc>
                <a:tc>
                  <a:txBody>
                    <a:bodyPr/>
                    <a:lstStyle/>
                    <a:p>
                      <a:pPr>
                        <a:buNone/>
                      </a:pPr>
                      <a:r>
                        <a:rPr lang="en-US" altLang="zh-CN"/>
                        <a:t>OpenVPN</a:t>
                      </a:r>
                      <a:endParaRPr lang="en-US" altLang="zh-CN"/>
                    </a:p>
                  </a:txBody>
                  <a:tcPr/>
                </a:tc>
                <a:tc>
                  <a:txBody>
                    <a:bodyPr/>
                    <a:lstStyle/>
                    <a:p>
                      <a:pPr>
                        <a:buNone/>
                      </a:pPr>
                      <a:r>
                        <a:rPr lang="en-US" altLang="zh-CN"/>
                        <a:t>30</a:t>
                      </a:r>
                      <a:endParaRPr lang="en-US" altLang="zh-CN"/>
                    </a:p>
                  </a:txBody>
                  <a:tcPr/>
                </a:tc>
                <a:tc>
                  <a:txBody>
                    <a:bodyPr/>
                    <a:lstStyle/>
                    <a:p>
                      <a:pPr>
                        <a:buNone/>
                      </a:pPr>
                      <a:r>
                        <a:rPr lang="en-US" altLang="zh-CN"/>
                        <a:t>5100</a:t>
                      </a:r>
                      <a:endParaRPr lang="en-US" altLang="zh-CN"/>
                    </a:p>
                  </a:txBody>
                  <a:tcPr/>
                </a:tc>
                <a:tc>
                  <a:txBody>
                    <a:bodyPr/>
                    <a:lstStyle/>
                    <a:p>
                      <a:pPr>
                        <a:buNone/>
                      </a:pPr>
                      <a:r>
                        <a:rPr lang="en-US" altLang="zh-CN"/>
                        <a:t>3</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a:t>36.3GB</a:t>
                      </a:r>
                      <a:endParaRPr lang="en-US" altLang="zh-CN"/>
                    </a:p>
                  </a:txBody>
                  <a:tcPr/>
                </a:tc>
              </a:tr>
              <a:tr h="302895">
                <a:tc vMerge="1">
                  <a:tcPr/>
                </a:tc>
                <a:tc>
                  <a:txBody>
                    <a:bodyPr/>
                    <a:lstStyle/>
                    <a:p>
                      <a:pPr>
                        <a:buNone/>
                      </a:pPr>
                      <a:r>
                        <a:rPr lang="en-US" altLang="zh-CN"/>
                        <a:t>SSH</a:t>
                      </a:r>
                      <a:endParaRPr lang="en-US" altLang="zh-CN"/>
                    </a:p>
                  </a:txBody>
                  <a:tcPr/>
                </a:tc>
                <a:tc>
                  <a:txBody>
                    <a:bodyPr/>
                    <a:lstStyle/>
                    <a:p>
                      <a:pPr>
                        <a:buNone/>
                      </a:pPr>
                      <a:r>
                        <a:rPr lang="en-US" altLang="zh-CN"/>
                        <a:t>30</a:t>
                      </a:r>
                      <a:endParaRPr lang="en-US" altLang="zh-CN"/>
                    </a:p>
                  </a:txBody>
                  <a:tcPr/>
                </a:tc>
                <a:tc>
                  <a:txBody>
                    <a:bodyPr/>
                    <a:lstStyle/>
                    <a:p>
                      <a:pPr>
                        <a:buNone/>
                      </a:pPr>
                      <a:r>
                        <a:rPr lang="en-US" altLang="zh-CN"/>
                        <a:t>5700</a:t>
                      </a:r>
                      <a:endParaRPr lang="en-US" altLang="zh-CN"/>
                    </a:p>
                  </a:txBody>
                  <a:tcPr/>
                </a:tc>
                <a:tc>
                  <a:txBody>
                    <a:bodyPr/>
                    <a:lstStyle/>
                    <a:p>
                      <a:pPr>
                        <a:buNone/>
                      </a:pPr>
                      <a:r>
                        <a:rPr lang="en-US" altLang="zh-CN"/>
                        <a:t>3</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dirty="0"/>
                        <a:t>35.6GB</a:t>
                      </a:r>
                      <a:endParaRPr lang="en-US" altLang="zh-CN" dirty="0"/>
                    </a:p>
                  </a:txBody>
                  <a:tcPr/>
                </a:tc>
              </a:tr>
            </a:tbl>
          </a:graphicData>
        </a:graphic>
      </p:graphicFrame>
      <p:graphicFrame>
        <p:nvGraphicFramePr>
          <p:cNvPr id="9" name="图表 8"/>
          <p:cNvGraphicFramePr/>
          <p:nvPr/>
        </p:nvGraphicFramePr>
        <p:xfrm>
          <a:off x="-894715" y="4043680"/>
          <a:ext cx="4120515" cy="22288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kumimoji="1" lang="zh-CN" altLang="en-US" sz="1800" b="1" dirty="0">
              <a:solidFill>
                <a:srgbClr val="0070C0"/>
              </a:solidFill>
            </a:endParaRPr>
          </a:p>
          <a:p>
            <a:pPr>
              <a:lnSpc>
                <a:spcPct val="130000"/>
              </a:lnSpc>
              <a:buFont typeface="Wingdings" panose="05000000000000000000" pitchFamily="2" charset="2"/>
              <a:buChar char="u"/>
            </a:pPr>
            <a:endParaRPr lang="zh-CN" altLang="en-US" sz="1800" b="1">
              <a:latin typeface="微软雅黑" panose="020B0503020204020204" pitchFamily="34" charset="-122"/>
              <a:ea typeface="微软雅黑" panose="020B0503020204020204" pitchFamily="34" charset="-122"/>
            </a:endParaRPr>
          </a:p>
        </p:txBody>
      </p:sp>
      <p:sp>
        <p:nvSpPr>
          <p:cNvPr id="3" name="矩形 2"/>
          <p:cNvSpPr/>
          <p:nvPr/>
        </p:nvSpPr>
        <p:spPr>
          <a:xfrm>
            <a:off x="688648" y="1485639"/>
            <a:ext cx="7056784" cy="368300"/>
          </a:xfrm>
          <a:prstGeom prst="rect">
            <a:avLst/>
          </a:prstGeom>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混合数据集构建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应用间的混合</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77900" y="1854200"/>
            <a:ext cx="7769225" cy="1983740"/>
          </a:xfrm>
          <a:prstGeom prst="rect">
            <a:avLst/>
          </a:prstGeom>
          <a:noFill/>
        </p:spPr>
        <p:txBody>
          <a:bodyPr wrap="square" rtlCol="0" anchor="t">
            <a:spAutoFit/>
          </a:bodyPr>
          <a:lstStyle/>
          <a:p>
            <a:pPr marL="285750" indent="-285750" fontAlgn="auto">
              <a:lnSpc>
                <a:spcPct val="150000"/>
              </a:lnSpc>
              <a:buFont typeface="Arial" panose="020B0604020202020204" pitchFamily="34" charset="0"/>
              <a:buChar char="•"/>
            </a:pPr>
            <a:r>
              <a:rPr lang="zh-CN" altLang="en-US" b="1" dirty="0">
                <a:sym typeface="+mn-ea"/>
              </a:rPr>
              <a:t>公开数据集：</a:t>
            </a:r>
            <a:r>
              <a:rPr lang="en-US" altLang="zh-CN" sz="1600">
                <a:latin typeface="黑体" panose="02010609060101010101" pitchFamily="49" charset="-122"/>
                <a:ea typeface="黑体" panose="02010609060101010101" pitchFamily="49" charset="-122"/>
                <a:cs typeface="黑体" panose="02010609060101010101" pitchFamily="49" charset="-122"/>
                <a:sym typeface="+mn-ea"/>
              </a:rPr>
              <a:t>USENIX2014</a:t>
            </a:r>
            <a:r>
              <a:rPr lang="zh-CN" altLang="en-US" sz="160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a:latin typeface="黑体" panose="02010609060101010101" pitchFamily="49" charset="-122"/>
                <a:ea typeface="黑体" panose="02010609060101010101" pitchFamily="49" charset="-122"/>
                <a:cs typeface="黑体" panose="02010609060101010101" pitchFamily="49" charset="-122"/>
                <a:sym typeface="+mn-ea"/>
              </a:rPr>
              <a:t>USENIX2017</a:t>
            </a:r>
            <a:r>
              <a:rPr lang="zh-CN" altLang="en-US" sz="1600">
                <a:latin typeface="黑体" panose="02010609060101010101" pitchFamily="49" charset="-122"/>
                <a:ea typeface="黑体" panose="02010609060101010101" pitchFamily="49" charset="-122"/>
                <a:cs typeface="黑体" panose="02010609060101010101" pitchFamily="49" charset="-122"/>
                <a:sym typeface="+mn-ea"/>
              </a:rPr>
              <a:t>两个公开数据集。每个公开数据集包括三种类型混合数据集：正时间分离应用流量、零时间分离应用流量和负时间分离应用流量。其中</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负时间分离类型的数据集包括重叠率为</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5%</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10%</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15%</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20%</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25%</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30%</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 35%</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40%</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的</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8</a:t>
            </a:r>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个数据集。</a:t>
            </a:r>
            <a:endParaRPr lang="zh-CN" altLang="en-US" sz="1600" dirty="0">
              <a:sym typeface="+mn-ea"/>
            </a:endParaRPr>
          </a:p>
          <a:p>
            <a:pPr marL="285750" indent="-285750" fontAlgn="auto">
              <a:lnSpc>
                <a:spcPct val="150000"/>
              </a:lnSpc>
              <a:buFont typeface="Arial" panose="020B0604020202020204" pitchFamily="34" charset="0"/>
              <a:buChar char="•"/>
            </a:pPr>
            <a:endParaRPr lang="zh-CN" altLang="en-US" sz="1600" b="1" dirty="0">
              <a:sym typeface="+mn-ea"/>
            </a:endParaRPr>
          </a:p>
        </p:txBody>
      </p:sp>
      <p:graphicFrame>
        <p:nvGraphicFramePr>
          <p:cNvPr id="7" name="表格 6"/>
          <p:cNvGraphicFramePr/>
          <p:nvPr>
            <p:custDataLst>
              <p:tags r:id="rId1"/>
            </p:custDataLst>
          </p:nvPr>
        </p:nvGraphicFramePr>
        <p:xfrm>
          <a:off x="1087120" y="3758565"/>
          <a:ext cx="6969341" cy="1315720"/>
        </p:xfrm>
        <a:graphic>
          <a:graphicData uri="http://schemas.openxmlformats.org/drawingml/2006/table">
            <a:tbl>
              <a:tblPr firstRow="1" bandRow="1">
                <a:tableStyleId>{5C22544A-7EE6-4342-B048-85BDC9FD1C3A}</a:tableStyleId>
              </a:tblPr>
              <a:tblGrid>
                <a:gridCol w="1242695"/>
                <a:gridCol w="1104900"/>
                <a:gridCol w="666115"/>
                <a:gridCol w="1012190"/>
                <a:gridCol w="920115"/>
                <a:gridCol w="1148931"/>
                <a:gridCol w="874395"/>
              </a:tblGrid>
              <a:tr h="411480">
                <a:tc>
                  <a:txBody>
                    <a:bodyPr/>
                    <a:lstStyle/>
                    <a:p>
                      <a:pPr>
                        <a:buNone/>
                      </a:pPr>
                      <a:r>
                        <a:rPr lang="zh-CN" altLang="en-US"/>
                        <a:t>数据集来源</a:t>
                      </a:r>
                      <a:endParaRPr lang="zh-CN" altLang="en-US"/>
                    </a:p>
                  </a:txBody>
                  <a:tcPr/>
                </a:tc>
                <a:tc>
                  <a:txBody>
                    <a:bodyPr/>
                    <a:lstStyle/>
                    <a:p>
                      <a:pPr>
                        <a:buNone/>
                      </a:pPr>
                      <a:r>
                        <a:rPr lang="zh-CN" altLang="en-US"/>
                        <a:t>数据集名称</a:t>
                      </a:r>
                      <a:endParaRPr lang="zh-CN" altLang="en-US"/>
                    </a:p>
                  </a:txBody>
                  <a:tcPr/>
                </a:tc>
                <a:tc>
                  <a:txBody>
                    <a:bodyPr/>
                    <a:lstStyle/>
                    <a:p>
                      <a:pPr>
                        <a:buNone/>
                      </a:pPr>
                      <a:r>
                        <a:rPr lang="zh-CN" altLang="en-US"/>
                        <a:t>类型</a:t>
                      </a:r>
                      <a:endParaRPr lang="zh-CN" altLang="en-US"/>
                    </a:p>
                  </a:txBody>
                  <a:tcPr/>
                </a:tc>
                <a:tc>
                  <a:txBody>
                    <a:bodyPr/>
                    <a:lstStyle/>
                    <a:p>
                      <a:pPr>
                        <a:buNone/>
                      </a:pPr>
                      <a:r>
                        <a:rPr lang="zh-CN" altLang="en-US"/>
                        <a:t>网站类别</a:t>
                      </a:r>
                      <a:endParaRPr lang="zh-CN" altLang="en-US"/>
                    </a:p>
                  </a:txBody>
                  <a:tcPr/>
                </a:tc>
                <a:tc>
                  <a:txBody>
                    <a:bodyPr/>
                    <a:lstStyle/>
                    <a:p>
                      <a:pPr>
                        <a:buNone/>
                      </a:pPr>
                      <a:r>
                        <a:rPr lang="zh-CN" altLang="en-US"/>
                        <a:t>混合流数</a:t>
                      </a:r>
                      <a:endParaRPr lang="zh-CN" altLang="en-US"/>
                    </a:p>
                  </a:txBody>
                  <a:tcPr/>
                </a:tc>
                <a:tc>
                  <a:txBody>
                    <a:bodyPr/>
                    <a:lstStyle/>
                    <a:p>
                      <a:pPr>
                        <a:buNone/>
                      </a:pPr>
                      <a:r>
                        <a:rPr lang="zh-CN" altLang="en-US"/>
                        <a:t>数据集数目</a:t>
                      </a:r>
                      <a:endParaRPr lang="zh-CN" altLang="en-US"/>
                    </a:p>
                  </a:txBody>
                  <a:tcPr/>
                </a:tc>
                <a:tc>
                  <a:txBody>
                    <a:bodyPr/>
                    <a:lstStyle/>
                    <a:p>
                      <a:pPr>
                        <a:buNone/>
                      </a:pPr>
                      <a:r>
                        <a:rPr lang="zh-CN" altLang="en-US"/>
                        <a:t>混合类型</a:t>
                      </a:r>
                      <a:endParaRPr lang="zh-CN" altLang="en-US"/>
                    </a:p>
                  </a:txBody>
                  <a:tcPr/>
                </a:tc>
              </a:tr>
              <a:tr h="502920">
                <a:tc>
                  <a:txBody>
                    <a:bodyPr/>
                    <a:lstStyle/>
                    <a:p>
                      <a:pPr>
                        <a:buNone/>
                      </a:pPr>
                      <a:r>
                        <a:rPr lang="en-US" altLang="zh-CN" sz="1350">
                          <a:sym typeface="+mn-ea"/>
                        </a:rPr>
                        <a:t>USENIX2014</a:t>
                      </a:r>
                      <a:endParaRPr lang="zh-CN" altLang="en-US" sz="1350"/>
                    </a:p>
                    <a:p>
                      <a:pPr>
                        <a:buNone/>
                      </a:pPr>
                      <a:endParaRPr lang="zh-CN" altLang="en-US"/>
                    </a:p>
                  </a:txBody>
                  <a:tcPr/>
                </a:tc>
                <a:tc>
                  <a:txBody>
                    <a:bodyPr/>
                    <a:lstStyle/>
                    <a:p>
                      <a:pPr>
                        <a:buNone/>
                      </a:pPr>
                      <a:r>
                        <a:rPr lang="zh-CN" altLang="en-US"/>
                        <a:t>knndata</a:t>
                      </a:r>
                      <a:endParaRPr lang="zh-CN" altLang="en-US"/>
                    </a:p>
                  </a:txBody>
                  <a:tcPr/>
                </a:tc>
                <a:tc>
                  <a:txBody>
                    <a:bodyPr/>
                    <a:lstStyle/>
                    <a:p>
                      <a:pPr>
                        <a:buNone/>
                      </a:pPr>
                      <a:r>
                        <a:rPr lang="en-US" altLang="zh-CN"/>
                        <a:t>Tor</a:t>
                      </a:r>
                      <a:endParaRPr lang="en-US" altLang="zh-CN"/>
                    </a:p>
                  </a:txBody>
                  <a:tcPr/>
                </a:tc>
                <a:tc>
                  <a:txBody>
                    <a:bodyPr/>
                    <a:lstStyle/>
                    <a:p>
                      <a:pPr>
                        <a:buNone/>
                      </a:pPr>
                      <a:r>
                        <a:rPr lang="en-US" altLang="zh-CN"/>
                        <a:t>60</a:t>
                      </a:r>
                      <a:endParaRPr lang="en-US" altLang="zh-CN"/>
                    </a:p>
                  </a:txBody>
                  <a:tcPr/>
                </a:tc>
                <a:tc>
                  <a:txBody>
                    <a:bodyPr/>
                    <a:lstStyle/>
                    <a:p>
                      <a:pPr>
                        <a:buNone/>
                      </a:pPr>
                      <a:r>
                        <a:rPr lang="en-US" altLang="zh-CN"/>
                        <a:t>18000</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a:t>3</a:t>
                      </a:r>
                      <a:endParaRPr lang="en-US" altLang="zh-CN"/>
                    </a:p>
                  </a:txBody>
                  <a:tcPr/>
                </a:tc>
              </a:tr>
              <a:tr h="401320">
                <a:tc>
                  <a:txBody>
                    <a:bodyPr/>
                    <a:lstStyle/>
                    <a:p>
                      <a:pPr>
                        <a:buNone/>
                      </a:pPr>
                      <a:r>
                        <a:rPr lang="en-US" altLang="zh-CN" sz="1350">
                          <a:sym typeface="+mn-ea"/>
                        </a:rPr>
                        <a:t>USENIX2017</a:t>
                      </a:r>
                      <a:endParaRPr lang="zh-CN" altLang="en-US"/>
                    </a:p>
                  </a:txBody>
                  <a:tcPr/>
                </a:tc>
                <a:tc>
                  <a:txBody>
                    <a:bodyPr/>
                    <a:lstStyle/>
                    <a:p>
                      <a:pPr>
                        <a:buNone/>
                      </a:pPr>
                      <a:r>
                        <a:rPr lang="zh-CN" altLang="en-US"/>
                        <a:t>walkiebatch</a:t>
                      </a:r>
                      <a:endParaRPr lang="zh-CN" altLang="en-US"/>
                    </a:p>
                  </a:txBody>
                  <a:tcPr/>
                </a:tc>
                <a:tc>
                  <a:txBody>
                    <a:bodyPr/>
                    <a:lstStyle/>
                    <a:p>
                      <a:pPr>
                        <a:buNone/>
                      </a:pPr>
                      <a:r>
                        <a:rPr lang="en-US" altLang="zh-CN"/>
                        <a:t>Tor</a:t>
                      </a:r>
                      <a:endParaRPr lang="en-US" altLang="zh-CN"/>
                    </a:p>
                  </a:txBody>
                  <a:tcPr/>
                </a:tc>
                <a:tc>
                  <a:txBody>
                    <a:bodyPr/>
                    <a:lstStyle/>
                    <a:p>
                      <a:pPr>
                        <a:buNone/>
                      </a:pPr>
                      <a:r>
                        <a:rPr lang="en-US" altLang="zh-CN"/>
                        <a:t>100</a:t>
                      </a:r>
                      <a:endParaRPr lang="en-US" altLang="zh-CN"/>
                    </a:p>
                  </a:txBody>
                  <a:tcPr/>
                </a:tc>
                <a:tc>
                  <a:txBody>
                    <a:bodyPr/>
                    <a:lstStyle/>
                    <a:p>
                      <a:pPr>
                        <a:buNone/>
                      </a:pPr>
                      <a:r>
                        <a:rPr lang="en-US" altLang="zh-CN"/>
                        <a:t>30000</a:t>
                      </a:r>
                      <a:endParaRPr lang="en-US" altLang="zh-CN"/>
                    </a:p>
                  </a:txBody>
                  <a:tcPr/>
                </a:tc>
                <a:tc>
                  <a:txBody>
                    <a:bodyPr/>
                    <a:lstStyle/>
                    <a:p>
                      <a:pPr>
                        <a:buNone/>
                      </a:pPr>
                      <a:r>
                        <a:rPr lang="en-US" altLang="zh-CN"/>
                        <a:t>10</a:t>
                      </a:r>
                      <a:endParaRPr lang="en-US" altLang="zh-CN"/>
                    </a:p>
                  </a:txBody>
                  <a:tcPr/>
                </a:tc>
                <a:tc>
                  <a:txBody>
                    <a:bodyPr/>
                    <a:lstStyle/>
                    <a:p>
                      <a:pPr>
                        <a:buNone/>
                      </a:pPr>
                      <a:r>
                        <a:rPr lang="en-US" altLang="zh-CN"/>
                        <a:t>3</a:t>
                      </a:r>
                      <a:endParaRPr lang="en-US" altLang="zh-CN"/>
                    </a:p>
                  </a:txBody>
                  <a:tcPr/>
                </a:tc>
              </a:tr>
            </a:tbl>
          </a:graphicData>
        </a:graphic>
      </p:graphicFrame>
      <p:sp>
        <p:nvSpPr>
          <p:cNvPr id="8" name="文本框 7"/>
          <p:cNvSpPr txBox="1"/>
          <p:nvPr/>
        </p:nvSpPr>
        <p:spPr>
          <a:xfrm>
            <a:off x="991235" y="5380355"/>
            <a:ext cx="7524115" cy="1198880"/>
          </a:xfrm>
          <a:prstGeom prst="rect">
            <a:avLst/>
          </a:prstGeom>
          <a:noFill/>
        </p:spPr>
        <p:txBody>
          <a:bodyPr wrap="square" rtlCol="0" anchor="t">
            <a:spAutoFit/>
          </a:bodyPr>
          <a:lstStyle/>
          <a:p>
            <a:pPr algn="l" fontAlgn="auto">
              <a:lnSpc>
                <a:spcPct val="150000"/>
              </a:lnSpc>
            </a:pPr>
            <a:r>
              <a:rPr lang="zh-CN" altLang="en-US" sz="1600">
                <a:sym typeface="+mn-ea"/>
              </a:rPr>
              <a:t>以上公开数据集主要是</a:t>
            </a:r>
            <a:r>
              <a:rPr lang="en-US" altLang="zh-CN" sz="1600">
                <a:sym typeface="+mn-ea"/>
              </a:rPr>
              <a:t>Tor</a:t>
            </a:r>
            <a:r>
              <a:rPr lang="zh-CN" altLang="en-US" sz="1600">
                <a:sym typeface="+mn-ea"/>
              </a:rPr>
              <a:t>下的网站流量，基于</a:t>
            </a:r>
            <a:r>
              <a:rPr lang="zh-CN" altLang="en-US" sz="1600"/>
              <a:t>混合流生成算法</a:t>
            </a:r>
            <a:r>
              <a:rPr lang="en-US" altLang="zh-CN" sz="1600"/>
              <a:t>,</a:t>
            </a:r>
            <a:r>
              <a:rPr lang="zh-CN" altLang="en-US" sz="1600"/>
              <a:t>利用信息包括到达时间和包方向信息，我们按照时间维度，对公开数据集进行了混合，生成了</a:t>
            </a:r>
            <a:r>
              <a:rPr lang="en-US" altLang="zh-CN" sz="1600"/>
              <a:t>Tor</a:t>
            </a:r>
            <a:r>
              <a:rPr lang="zh-CN" altLang="en-US" sz="1600"/>
              <a:t>下的混合流量。</a:t>
            </a:r>
            <a:endParaRPr lang="zh-CN" alt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研究内容一：</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隧道内混合数据集构建和行为分割</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1122045"/>
          </a:xfrm>
          <a:prstGeom prst="rect">
            <a:avLst/>
          </a:prstGeom>
        </p:spPr>
        <p:txBody>
          <a:bodyPr wrap="square">
            <a:spAutoFit/>
          </a:bodyPr>
          <a:lstStyle/>
          <a:p>
            <a:pPr marL="285750" indent="-285750" fontAlgn="auto">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基于首尾段分割的方法</a:t>
            </a:r>
            <a:endParaRPr lang="zh-CN" altLang="en-US" dirty="0">
              <a:latin typeface="微软雅黑" panose="020B0503020204020204" pitchFamily="34" charset="-122"/>
              <a:ea typeface="微软雅黑" panose="020B0503020204020204" pitchFamily="34" charset="-122"/>
            </a:endParaRPr>
          </a:p>
          <a:p>
            <a:pPr marL="742950" lvl="1" indent="-285750" fontAlgn="auto">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基于首尾段分割思想，识别应用两两混合的流量</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944370" y="2314575"/>
            <a:ext cx="5591810" cy="2438400"/>
          </a:xfrm>
          <a:prstGeom prst="rect">
            <a:avLst/>
          </a:prstGeom>
        </p:spPr>
      </p:pic>
      <p:sp>
        <p:nvSpPr>
          <p:cNvPr id="7" name="文本框 6"/>
          <p:cNvSpPr txBox="1"/>
          <p:nvPr/>
        </p:nvSpPr>
        <p:spPr>
          <a:xfrm>
            <a:off x="1169035" y="4701540"/>
            <a:ext cx="7879715" cy="1873885"/>
          </a:xfrm>
          <a:prstGeom prst="rect">
            <a:avLst/>
          </a:prstGeom>
          <a:noFill/>
        </p:spPr>
        <p:txBody>
          <a:bodyPr wrap="square" rtlCol="0" anchor="t">
            <a:spAutoFit/>
          </a:bodyPr>
          <a:lstStyle/>
          <a:p>
            <a:pPr marL="171450" indent="-171450" fontAlgn="auto">
              <a:lnSpc>
                <a:spcPts val="2780"/>
              </a:lnSpc>
              <a:buFont typeface="Wingdings" panose="05000000000000000000" charset="0"/>
              <a:buChar char="Ø"/>
            </a:pPr>
            <a:r>
              <a:rPr lang="en-US" altLang="zh-CN" sz="1400"/>
              <a:t>TunnelScanner</a:t>
            </a:r>
            <a:r>
              <a:rPr lang="zh-CN" altLang="en-US" sz="1400"/>
              <a:t>框架主要包括四部分：混合流生成模块、首尾段分割、特征构建和分类器模块。</a:t>
            </a:r>
            <a:endParaRPr lang="zh-CN" altLang="en-US" sz="1400"/>
          </a:p>
          <a:p>
            <a:pPr marL="628650" lvl="1" indent="-171450" fontAlgn="auto">
              <a:lnSpc>
                <a:spcPts val="2780"/>
              </a:lnSpc>
              <a:buFont typeface="Wingdings" panose="05000000000000000000" charset="0"/>
              <a:buChar char="Ø"/>
            </a:pPr>
            <a:r>
              <a:rPr lang="zh-CN" altLang="en-US" sz="1400">
                <a:solidFill>
                  <a:schemeClr val="tx1"/>
                </a:solidFill>
              </a:rPr>
              <a:t>混合流生成模块：利用时间信息生成带标注的隧道混合流量。</a:t>
            </a:r>
            <a:endParaRPr lang="zh-CN" altLang="en-US" sz="1400">
              <a:solidFill>
                <a:schemeClr val="tx1"/>
              </a:solidFill>
            </a:endParaRPr>
          </a:p>
          <a:p>
            <a:pPr marL="628650" lvl="1" indent="-171450" fontAlgn="auto">
              <a:lnSpc>
                <a:spcPts val="2780"/>
              </a:lnSpc>
              <a:buFont typeface="Wingdings" panose="05000000000000000000" charset="0"/>
              <a:buChar char="Ø"/>
            </a:pPr>
            <a:r>
              <a:rPr lang="zh-CN" altLang="en-US" sz="1400"/>
              <a:t>首尾段分裂模块：通过首段分割和尾端分割的方法对隧道内混合流量进行分割。</a:t>
            </a:r>
            <a:endParaRPr lang="zh-CN" altLang="en-US" sz="1400"/>
          </a:p>
          <a:p>
            <a:pPr marL="628650" lvl="1" indent="-171450" fontAlgn="auto">
              <a:lnSpc>
                <a:spcPts val="2780"/>
              </a:lnSpc>
              <a:buFont typeface="Wingdings" panose="05000000000000000000" charset="0"/>
              <a:buChar char="Ø"/>
            </a:pPr>
            <a:r>
              <a:rPr lang="zh-CN" altLang="en-US" sz="1400"/>
              <a:t>时空特征构建：从首尾段中提取时间和空间的流量特征。</a:t>
            </a:r>
            <a:endParaRPr lang="zh-CN" altLang="en-US" sz="1400"/>
          </a:p>
          <a:p>
            <a:pPr marL="628650" lvl="1" indent="-171450" fontAlgn="auto">
              <a:lnSpc>
                <a:spcPts val="2780"/>
              </a:lnSpc>
              <a:buFont typeface="Wingdings" panose="05000000000000000000" charset="0"/>
              <a:buChar char="Ø"/>
            </a:pPr>
            <a:r>
              <a:rPr lang="zh-CN" altLang="en-US" sz="1400"/>
              <a:t>分类器模块：利用分类器算法，对提取特征后的流量进行分类。</a:t>
            </a:r>
            <a:endParaRPr lang="zh-CN"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1</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5</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2</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完成项目及发表论文情况</a:t>
            </a:r>
            <a:endParaRPr lang="zh-CN" altLang="en-US" dirty="0">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研究现状</a:t>
            </a:r>
            <a:endParaRPr lang="zh-CN" altLang="en-US" dirty="0">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4</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主要创新</a:t>
            </a:r>
            <a:r>
              <a:rPr lang="en-US" altLang="zh-CN" dirty="0">
                <a:latin typeface="微软雅黑" panose="020B0503020204020204" pitchFamily="34" charset="-122"/>
              </a:rPr>
              <a:t>/</a:t>
            </a:r>
            <a:r>
              <a:rPr lang="zh-CN" altLang="en-US" dirty="0">
                <a:latin typeface="微软雅黑" panose="020B0503020204020204" pitchFamily="34" charset="-122"/>
              </a:rPr>
              <a:t>成果</a:t>
            </a:r>
            <a:endParaRPr lang="zh-CN" altLang="en-US" dirty="0">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研究背景与意义</a:t>
            </a:r>
            <a:endParaRPr lang="zh-CN" altLang="en-US" dirty="0">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3</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研究目标、内容及解决的关键问题</a:t>
            </a:r>
            <a:endParaRPr lang="zh-CN" altLang="en-US"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669" y="9126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38092"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 研究内容一：隧道内混合数据集构建和行为分割</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1322070"/>
          </a:xfrm>
          <a:prstGeom prst="rect">
            <a:avLst/>
          </a:prstGeom>
        </p:spPr>
        <p:txBody>
          <a:bodyPr wrap="square">
            <a:spAutoFit/>
          </a:bodyPr>
          <a:lstStyle/>
          <a:p>
            <a:pPr marL="285750" indent="-285750" fontAlgn="auto">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基于分首尾段分割的方法</a:t>
            </a:r>
            <a:endParaRPr lang="zh-CN" altLang="en-US" sz="1600" dirty="0">
              <a:latin typeface="微软雅黑" panose="020B0503020204020204" pitchFamily="34" charset="-122"/>
              <a:ea typeface="微软雅黑" panose="020B0503020204020204" pitchFamily="34" charset="-122"/>
            </a:endParaRPr>
          </a:p>
          <a:p>
            <a:pPr marL="742950" lvl="1" indent="-285750" fontAlgn="auto">
              <a:lnSpc>
                <a:spcPct val="150000"/>
              </a:lnSpc>
              <a:buFont typeface="Wingdings" panose="05000000000000000000" pitchFamily="2" charset="2"/>
              <a:buChar char="p"/>
            </a:pPr>
            <a:r>
              <a:rPr lang="zh-CN" altLang="en-US" sz="1600" dirty="0">
                <a:solidFill>
                  <a:srgbClr val="FF0000"/>
                </a:solidFill>
                <a:latin typeface="微软雅黑" panose="020B0503020204020204" pitchFamily="34" charset="-122"/>
                <a:ea typeface="微软雅黑" panose="020B0503020204020204" pitchFamily="34" charset="-122"/>
              </a:rPr>
              <a:t>特征选择</a:t>
            </a:r>
            <a:endParaRPr lang="zh-CN" altLang="en-US" sz="1600" dirty="0">
              <a:solidFill>
                <a:srgbClr val="FF0000"/>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47090" y="2269490"/>
            <a:ext cx="5227955" cy="1891665"/>
          </a:xfrm>
          <a:prstGeom prst="rect">
            <a:avLst/>
          </a:prstGeom>
          <a:noFill/>
        </p:spPr>
        <p:txBody>
          <a:bodyPr wrap="square" rtlCol="0" anchor="t">
            <a:spAutoFit/>
          </a:bodyPr>
          <a:lstStyle/>
          <a:p>
            <a:pPr marL="171450" indent="-171450" fontAlgn="auto">
              <a:lnSpc>
                <a:spcPct val="150000"/>
              </a:lnSpc>
              <a:buFont typeface="Wingdings" panose="05000000000000000000" charset="0"/>
              <a:buChar char="Ø"/>
            </a:pPr>
            <a:r>
              <a:rPr lang="zh-CN" altLang="en-US" sz="1300"/>
              <a:t>包方向、包长度和包时间间隔</a:t>
            </a:r>
            <a:r>
              <a:rPr lang="en-US" altLang="zh-CN" sz="1300"/>
              <a:t> 124</a:t>
            </a:r>
            <a:r>
              <a:rPr lang="zh-CN" altLang="en-US" sz="1300"/>
              <a:t>维候选统计特征</a:t>
            </a:r>
            <a:endParaRPr lang="zh-CN" altLang="en-US" sz="1300"/>
          </a:p>
          <a:p>
            <a:pPr marL="171450" indent="-171450" fontAlgn="auto">
              <a:lnSpc>
                <a:spcPct val="150000"/>
              </a:lnSpc>
              <a:buFont typeface="Wingdings" panose="05000000000000000000" charset="0"/>
              <a:buChar char="Ø"/>
            </a:pPr>
            <a:r>
              <a:rPr lang="zh-CN" altLang="en-US" sz="1300"/>
              <a:t>空间特征主要三个方向的统计特征，每个方向包括</a:t>
            </a:r>
            <a:r>
              <a:rPr lang="en-US" altLang="zh-CN" sz="1300"/>
              <a:t>31</a:t>
            </a:r>
            <a:r>
              <a:rPr lang="zh-CN" altLang="en-US" sz="1300"/>
              <a:t>维统计特征。时间特征包括</a:t>
            </a:r>
            <a:r>
              <a:rPr lang="en-US" altLang="zh-CN" sz="1300"/>
              <a:t>31</a:t>
            </a:r>
            <a:r>
              <a:rPr lang="zh-CN" altLang="en-US" sz="1300"/>
              <a:t>维的包时间间隔特征。</a:t>
            </a:r>
            <a:endParaRPr lang="zh-CN" altLang="en-US" sz="1300"/>
          </a:p>
          <a:p>
            <a:pPr marL="171450" indent="-171450" fontAlgn="auto">
              <a:lnSpc>
                <a:spcPct val="150000"/>
              </a:lnSpc>
              <a:buFont typeface="Wingdings" panose="05000000000000000000" charset="0"/>
              <a:buChar char="Ø"/>
            </a:pPr>
            <a:r>
              <a:rPr lang="zh-CN" altLang="en-US" sz="1300"/>
              <a:t>对候选特征进行特征重要性分析，平衡好准确率和训练时间两个指标，选择了前</a:t>
            </a:r>
            <a:r>
              <a:rPr lang="en-US" altLang="zh-CN" sz="1300"/>
              <a:t>60</a:t>
            </a:r>
            <a:r>
              <a:rPr lang="zh-CN" altLang="en-US" sz="1300"/>
              <a:t>维统计特征。</a:t>
            </a:r>
            <a:endParaRPr lang="zh-CN" altLang="en-US" sz="1300"/>
          </a:p>
          <a:p>
            <a:pPr marL="171450" indent="-171450" fontAlgn="auto">
              <a:lnSpc>
                <a:spcPct val="150000"/>
              </a:lnSpc>
              <a:buFont typeface="Wingdings" panose="05000000000000000000" charset="0"/>
              <a:buChar char="Ø"/>
            </a:pPr>
            <a:r>
              <a:rPr lang="zh-CN" altLang="en-US" sz="1300"/>
              <a:t>比较实验：与</a:t>
            </a:r>
            <a:r>
              <a:rPr lang="en-US" altLang="zh-CN" sz="1300"/>
              <a:t>AppScanner</a:t>
            </a:r>
            <a:r>
              <a:rPr lang="zh-CN" altLang="en-US" sz="1300"/>
              <a:t>、</a:t>
            </a:r>
            <a:r>
              <a:rPr lang="en-US" altLang="zh-CN" sz="1300"/>
              <a:t>Cumul</a:t>
            </a:r>
            <a:r>
              <a:rPr lang="zh-CN" altLang="en-US" sz="1300"/>
              <a:t>特征进行比较。</a:t>
            </a:r>
            <a:endParaRPr lang="zh-CN" altLang="en-US" sz="1300"/>
          </a:p>
        </p:txBody>
      </p:sp>
      <p:pic>
        <p:nvPicPr>
          <p:cNvPr id="89" name="图片 88"/>
          <p:cNvPicPr>
            <a:picLocks noChangeAspect="1"/>
          </p:cNvPicPr>
          <p:nvPr/>
        </p:nvPicPr>
        <p:blipFill>
          <a:blip r:embed="rId1"/>
          <a:stretch>
            <a:fillRect/>
          </a:stretch>
        </p:blipFill>
        <p:spPr>
          <a:xfrm>
            <a:off x="548005" y="4288790"/>
            <a:ext cx="5427345" cy="1900555"/>
          </a:xfrm>
          <a:prstGeom prst="rect">
            <a:avLst/>
          </a:prstGeom>
        </p:spPr>
      </p:pic>
      <p:pic>
        <p:nvPicPr>
          <p:cNvPr id="7" name="图片 6"/>
          <p:cNvPicPr>
            <a:picLocks noChangeAspect="1"/>
          </p:cNvPicPr>
          <p:nvPr/>
        </p:nvPicPr>
        <p:blipFill>
          <a:blip r:embed="rId2"/>
          <a:stretch>
            <a:fillRect/>
          </a:stretch>
        </p:blipFill>
        <p:spPr>
          <a:xfrm>
            <a:off x="6075045" y="1713230"/>
            <a:ext cx="2963545" cy="1894840"/>
          </a:xfrm>
          <a:prstGeom prst="rect">
            <a:avLst/>
          </a:prstGeom>
        </p:spPr>
      </p:pic>
      <p:pic>
        <p:nvPicPr>
          <p:cNvPr id="20" name="图片 19"/>
          <p:cNvPicPr>
            <a:picLocks noChangeAspect="1"/>
          </p:cNvPicPr>
          <p:nvPr/>
        </p:nvPicPr>
        <p:blipFill>
          <a:blip r:embed="rId3"/>
          <a:srcRect t="5799" r="10840"/>
          <a:stretch>
            <a:fillRect/>
          </a:stretch>
        </p:blipFill>
        <p:spPr>
          <a:xfrm>
            <a:off x="6235065" y="4075430"/>
            <a:ext cx="2643505" cy="20631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 研究内容一：隧道内混合数据集构建和行为分割</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567690" y="1412875"/>
            <a:ext cx="7176770" cy="1322070"/>
          </a:xfrm>
          <a:prstGeom prst="rect">
            <a:avLst/>
          </a:prstGeom>
        </p:spPr>
        <p:txBody>
          <a:bodyPr wrap="square">
            <a:spAutoFit/>
          </a:bodyPr>
          <a:lstStyle/>
          <a:p>
            <a:pPr marL="285750" indent="-285750" fontAlgn="auto">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基于首尾段分割的方法</a:t>
            </a:r>
            <a:endParaRPr lang="zh-CN" altLang="en-US" sz="1600" dirty="0">
              <a:latin typeface="微软雅黑" panose="020B0503020204020204" pitchFamily="34" charset="-122"/>
              <a:ea typeface="微软雅黑" panose="020B0503020204020204" pitchFamily="34" charset="-122"/>
            </a:endParaRPr>
          </a:p>
          <a:p>
            <a:pPr marL="742950" lvl="1" indent="-285750" fontAlgn="auto">
              <a:lnSpc>
                <a:spcPct val="150000"/>
              </a:lnSpc>
              <a:buFont typeface="Wingdings" panose="05000000000000000000" pitchFamily="2" charset="2"/>
              <a:buChar char="p"/>
            </a:pPr>
            <a:r>
              <a:rPr lang="zh-CN" altLang="en-US" sz="1600" dirty="0">
                <a:solidFill>
                  <a:srgbClr val="FF0000"/>
                </a:solidFill>
                <a:latin typeface="微软雅黑" panose="020B0503020204020204" pitchFamily="34" charset="-122"/>
                <a:ea typeface="微软雅黑" panose="020B0503020204020204" pitchFamily="34" charset="-122"/>
              </a:rPr>
              <a:t>比较结果</a:t>
            </a:r>
            <a:endParaRPr lang="zh-CN" altLang="en-US" sz="1600" dirty="0">
              <a:solidFill>
                <a:srgbClr val="FF0000"/>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rcRect r="5312"/>
          <a:stretch>
            <a:fillRect/>
          </a:stretch>
        </p:blipFill>
        <p:spPr>
          <a:xfrm>
            <a:off x="360680" y="2498725"/>
            <a:ext cx="4351655" cy="1459230"/>
          </a:xfrm>
          <a:prstGeom prst="rect">
            <a:avLst/>
          </a:prstGeom>
        </p:spPr>
      </p:pic>
      <p:sp>
        <p:nvSpPr>
          <p:cNvPr id="22" name="文本框 21"/>
          <p:cNvSpPr txBox="1"/>
          <p:nvPr/>
        </p:nvSpPr>
        <p:spPr>
          <a:xfrm>
            <a:off x="4756150" y="1928495"/>
            <a:ext cx="4293870" cy="2192020"/>
          </a:xfrm>
          <a:prstGeom prst="rect">
            <a:avLst/>
          </a:prstGeom>
          <a:noFill/>
        </p:spPr>
        <p:txBody>
          <a:bodyPr wrap="square" rtlCol="0" anchor="t">
            <a:spAutoFit/>
          </a:bodyPr>
          <a:lstStyle/>
          <a:p>
            <a:pPr marL="171450" indent="-171450" fontAlgn="auto">
              <a:lnSpc>
                <a:spcPct val="150000"/>
              </a:lnSpc>
              <a:buFont typeface="Wingdings" panose="05000000000000000000" charset="0"/>
              <a:buChar char="Ø"/>
            </a:pPr>
            <a:r>
              <a:rPr lang="zh-CN" altLang="en-US" sz="1300"/>
              <a:t>利用</a:t>
            </a:r>
            <a:r>
              <a:rPr lang="en-US" altLang="zh-CN" sz="1300"/>
              <a:t>60</a:t>
            </a:r>
            <a:r>
              <a:rPr lang="zh-CN" altLang="en-US" sz="1300"/>
              <a:t>维统计特征，选择</a:t>
            </a:r>
            <a:r>
              <a:rPr lang="en-US" altLang="zh-CN" sz="1300"/>
              <a:t>RF</a:t>
            </a:r>
            <a:r>
              <a:rPr lang="zh-CN" altLang="en-US" sz="1300"/>
              <a:t>、</a:t>
            </a:r>
            <a:r>
              <a:rPr lang="en-US" altLang="zh-CN" sz="1300"/>
              <a:t>SVM</a:t>
            </a:r>
            <a:r>
              <a:rPr lang="zh-CN" altLang="en-US" sz="1300"/>
              <a:t>和</a:t>
            </a:r>
            <a:r>
              <a:rPr lang="en-US" altLang="zh-CN" sz="1300"/>
              <a:t>KNN</a:t>
            </a:r>
            <a:r>
              <a:rPr lang="zh-CN" altLang="en-US" sz="1300"/>
              <a:t>分类器进行流量识别。</a:t>
            </a:r>
            <a:endParaRPr lang="zh-CN" altLang="en-US" sz="1300"/>
          </a:p>
          <a:p>
            <a:pPr marL="171450" indent="-171450" fontAlgn="auto">
              <a:lnSpc>
                <a:spcPct val="150000"/>
              </a:lnSpc>
              <a:buFont typeface="Wingdings" panose="05000000000000000000" charset="0"/>
              <a:buChar char="Ø"/>
            </a:pPr>
            <a:r>
              <a:rPr lang="zh-CN" altLang="en-US" sz="1300"/>
              <a:t>分类器选择实验：结果表明随机森林分类器在三种混合数据集上均表现出最好的识别效果。在不同混合类型的数据集上，识别效果变化不大，表明模型具有很好的泛化能力。</a:t>
            </a:r>
            <a:endParaRPr lang="zh-CN" altLang="en-US" sz="1300"/>
          </a:p>
          <a:p>
            <a:pPr marL="171450" indent="-171450" fontAlgn="auto">
              <a:lnSpc>
                <a:spcPct val="150000"/>
              </a:lnSpc>
              <a:buFont typeface="Wingdings" panose="05000000000000000000" charset="0"/>
              <a:buChar char="Ø"/>
            </a:pPr>
            <a:endParaRPr lang="zh-CN" altLang="en-US" sz="1300"/>
          </a:p>
        </p:txBody>
      </p:sp>
      <p:sp>
        <p:nvSpPr>
          <p:cNvPr id="23" name="文本框 22"/>
          <p:cNvSpPr txBox="1"/>
          <p:nvPr/>
        </p:nvSpPr>
        <p:spPr>
          <a:xfrm>
            <a:off x="360680" y="4243705"/>
            <a:ext cx="4312285" cy="2030095"/>
          </a:xfrm>
          <a:prstGeom prst="rect">
            <a:avLst/>
          </a:prstGeom>
          <a:noFill/>
        </p:spPr>
        <p:txBody>
          <a:bodyPr wrap="square" rtlCol="0" anchor="t">
            <a:spAutoFit/>
          </a:bodyPr>
          <a:lstStyle/>
          <a:p>
            <a:pPr marL="171450" indent="-171450" fontAlgn="auto">
              <a:lnSpc>
                <a:spcPct val="150000"/>
              </a:lnSpc>
              <a:buFont typeface="Wingdings" panose="05000000000000000000" charset="0"/>
              <a:buChar char="Ø"/>
            </a:pPr>
            <a:r>
              <a:rPr lang="zh-CN" altLang="en-US" sz="1200" b="1">
                <a:sym typeface="+mn-ea"/>
              </a:rPr>
              <a:t>比较实验</a:t>
            </a:r>
            <a:r>
              <a:rPr lang="zh-CN" altLang="en-US" sz="1200">
                <a:sym typeface="+mn-ea"/>
              </a:rPr>
              <a:t>：</a:t>
            </a:r>
            <a:endParaRPr lang="zh-CN" altLang="en-US" sz="1200">
              <a:sym typeface="+mn-ea"/>
            </a:endParaRPr>
          </a:p>
          <a:p>
            <a:pPr marL="628650" lvl="1" indent="-171450" fontAlgn="auto">
              <a:lnSpc>
                <a:spcPct val="150000"/>
              </a:lnSpc>
              <a:buFont typeface="Wingdings" panose="05000000000000000000" charset="0"/>
              <a:buChar char="Ø"/>
            </a:pPr>
            <a:r>
              <a:rPr lang="zh-CN" altLang="en-US" sz="1200">
                <a:sym typeface="+mn-ea"/>
              </a:rPr>
              <a:t>与现有的混合流识别方法相比，</a:t>
            </a:r>
            <a:r>
              <a:rPr lang="en-US" altLang="zh-CN" sz="1200">
                <a:sym typeface="+mn-ea"/>
              </a:rPr>
              <a:t>TunnelScanner</a:t>
            </a:r>
            <a:r>
              <a:rPr lang="zh-CN" altLang="en-US" sz="1200">
                <a:sym typeface="+mn-ea"/>
              </a:rPr>
              <a:t>方法在九种类型的混合数据集上表现出最好的识别结果。</a:t>
            </a:r>
            <a:endParaRPr lang="zh-CN" altLang="en-US" sz="1200">
              <a:sym typeface="+mn-ea"/>
            </a:endParaRPr>
          </a:p>
          <a:p>
            <a:pPr marL="171450" indent="-171450" fontAlgn="auto">
              <a:lnSpc>
                <a:spcPct val="150000"/>
              </a:lnSpc>
              <a:buFont typeface="Wingdings" panose="05000000000000000000" charset="0"/>
              <a:buChar char="Ø"/>
            </a:pPr>
            <a:r>
              <a:rPr lang="zh-CN" altLang="en-US" sz="1200" b="1">
                <a:sym typeface="+mn-ea"/>
              </a:rPr>
              <a:t>实验结果：</a:t>
            </a:r>
            <a:endParaRPr lang="zh-CN" altLang="en-US" sz="1200" b="1">
              <a:sym typeface="+mn-ea"/>
            </a:endParaRPr>
          </a:p>
          <a:p>
            <a:pPr marL="628650" lvl="1" indent="-171450" fontAlgn="auto">
              <a:lnSpc>
                <a:spcPct val="150000"/>
              </a:lnSpc>
              <a:buFont typeface="Wingdings" panose="05000000000000000000" charset="0"/>
              <a:buChar char="Ø"/>
            </a:pPr>
            <a:r>
              <a:rPr lang="en-US" altLang="zh-CN" sz="1200">
                <a:sym typeface="+mn-ea"/>
              </a:rPr>
              <a:t>TunnelScanner</a:t>
            </a:r>
            <a:r>
              <a:rPr lang="zh-CN" altLang="en-US" sz="1200">
                <a:sym typeface="+mn-ea"/>
              </a:rPr>
              <a:t>方法的精度、召回和</a:t>
            </a:r>
            <a:r>
              <a:rPr lang="en-US" altLang="zh-CN" sz="1200">
                <a:sym typeface="+mn-ea"/>
              </a:rPr>
              <a:t>f-1</a:t>
            </a:r>
            <a:r>
              <a:rPr lang="zh-CN" altLang="en-US" sz="1200">
                <a:sym typeface="+mn-ea"/>
              </a:rPr>
              <a:t>值，均取得很高的识别效果。</a:t>
            </a:r>
            <a:endParaRPr lang="zh-CN" altLang="en-US" sz="1200">
              <a:sym typeface="+mn-ea"/>
            </a:endParaRPr>
          </a:p>
          <a:p>
            <a:pPr marL="171450" indent="-171450" fontAlgn="auto">
              <a:lnSpc>
                <a:spcPct val="150000"/>
              </a:lnSpc>
              <a:buFont typeface="Wingdings" panose="05000000000000000000" charset="0"/>
              <a:buChar char="Ø"/>
            </a:pPr>
            <a:endParaRPr lang="zh-CN" altLang="en-US" sz="1200">
              <a:sym typeface="+mn-ea"/>
            </a:endParaRPr>
          </a:p>
        </p:txBody>
      </p:sp>
      <p:pic>
        <p:nvPicPr>
          <p:cNvPr id="6" name="图片 5"/>
          <p:cNvPicPr>
            <a:picLocks noChangeAspect="1"/>
          </p:cNvPicPr>
          <p:nvPr/>
        </p:nvPicPr>
        <p:blipFill>
          <a:blip r:embed="rId2"/>
          <a:stretch>
            <a:fillRect/>
          </a:stretch>
        </p:blipFill>
        <p:spPr>
          <a:xfrm>
            <a:off x="4712335" y="4083050"/>
            <a:ext cx="4171950" cy="2190750"/>
          </a:xfrm>
          <a:prstGeom prst="rect">
            <a:avLst/>
          </a:prstGeom>
        </p:spPr>
      </p:pic>
      <p:sp>
        <p:nvSpPr>
          <p:cNvPr id="25" name="圆角矩形 24"/>
          <p:cNvSpPr/>
          <p:nvPr/>
        </p:nvSpPr>
        <p:spPr bwMode="auto">
          <a:xfrm>
            <a:off x="871220" y="2898775"/>
            <a:ext cx="7805420" cy="1289685"/>
          </a:xfrm>
          <a:prstGeom prst="roundRect">
            <a:avLst/>
          </a:prstGeom>
          <a:solidFill>
            <a:schemeClr val="accent3">
              <a:lumMod val="20000"/>
              <a:lumOff val="80000"/>
            </a:schemeClr>
          </a:solidFill>
          <a:ln w="38100" cap="flat" cmpd="sng">
            <a:solidFill>
              <a:schemeClr val="accent3">
                <a:lumMod val="60000"/>
                <a:lumOff val="40000"/>
              </a:schemeClr>
            </a:solidFill>
            <a:prstDash val="solid"/>
            <a:round/>
          </a:ln>
        </p:spPr>
        <p:txBody>
          <a:bodyPr vert="horz" wrap="square" lIns="91440" tIns="45720" rIns="91440" bIns="45720" numCol="1" rtlCol="0" anchor="t" anchorCtr="0" compatLnSpc="1"/>
          <a:lstStyle/>
          <a:p>
            <a:pPr>
              <a:lnSpc>
                <a:spcPct val="125000"/>
              </a:lnSpc>
              <a:buClr>
                <a:schemeClr val="accent6">
                  <a:lumMod val="75000"/>
                </a:schemeClr>
              </a:buClr>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 相关成果：</a:t>
            </a:r>
            <a:r>
              <a:rPr lang="en-US" altLang="zh-CN" b="1" dirty="0">
                <a:solidFill>
                  <a:srgbClr val="0E44B1"/>
                </a:solidFill>
                <a:latin typeface="等线" panose="02010600030101010101" pitchFamily="2" charset="-122"/>
                <a:ea typeface="等线" panose="02010600030101010101" pitchFamily="2" charset="-122"/>
              </a:rPr>
              <a:t>Zhao PP</a:t>
            </a:r>
            <a:r>
              <a:rPr lang="en-US" altLang="zh-CN" b="1" dirty="0">
                <a:latin typeface="等线" panose="02010600030101010101" pitchFamily="2" charset="-122"/>
                <a:ea typeface="等线" panose="02010600030101010101" pitchFamily="2" charset="-122"/>
              </a:rPr>
              <a:t>, et al. TunnelScanner: A Novel Approach For Tunnel Mixed Traffic Classification Using Machine Learning</a:t>
            </a:r>
            <a:endParaRPr lang="en-US" altLang="zh-CN" b="1" dirty="0">
              <a:latin typeface="等线" panose="02010600030101010101" pitchFamily="2" charset="-122"/>
              <a:ea typeface="等线" panose="02010600030101010101" pitchFamily="2" charset="-122"/>
            </a:endParaRPr>
          </a:p>
          <a:p>
            <a:pPr fontAlgn="base">
              <a:lnSpc>
                <a:spcPct val="125000"/>
              </a:lnSpc>
              <a:spcAft>
                <a:spcPct val="0"/>
              </a:spcAft>
              <a:buClr>
                <a:schemeClr val="accent6">
                  <a:lumMod val="75000"/>
                </a:schemeClr>
              </a:buClr>
            </a:pPr>
            <a:r>
              <a:rPr lang="en-US" altLang="zh-CN" b="1" dirty="0">
                <a:solidFill>
                  <a:srgbClr val="FF0000"/>
                </a:solidFill>
                <a:latin typeface="等线" panose="02010600030101010101" pitchFamily="2" charset="-122"/>
                <a:ea typeface="等线" panose="02010600030101010101" pitchFamily="2" charset="-122"/>
              </a:rPr>
              <a:t>HPCC 2021</a:t>
            </a:r>
            <a:r>
              <a:rPr lang="zh-CN" altLang="en-US" b="1" dirty="0">
                <a:solidFill>
                  <a:srgbClr val="FF0000"/>
                </a:solidFill>
                <a:latin typeface="等线" panose="02010600030101010101" pitchFamily="2" charset="-122"/>
                <a:ea typeface="等线" panose="02010600030101010101" pitchFamily="2" charset="-122"/>
              </a:rPr>
              <a:t>（</a:t>
            </a:r>
            <a:r>
              <a:rPr lang="en-US" altLang="zh-CN" b="1" dirty="0">
                <a:solidFill>
                  <a:srgbClr val="FF0000"/>
                </a:solidFill>
                <a:latin typeface="等线" panose="02010600030101010101" pitchFamily="2" charset="-122"/>
                <a:ea typeface="等线" panose="02010600030101010101" pitchFamily="2" charset="-122"/>
              </a:rPr>
              <a:t>CCF-C</a:t>
            </a:r>
            <a:r>
              <a:rPr lang="zh-CN" altLang="en-US" b="1" dirty="0">
                <a:solidFill>
                  <a:srgbClr val="FF0000"/>
                </a:solidFill>
                <a:latin typeface="等线" panose="02010600030101010101" pitchFamily="2" charset="-122"/>
                <a:ea typeface="等线" panose="02010600030101010101" pitchFamily="2" charset="-122"/>
              </a:rPr>
              <a:t>）录取</a:t>
            </a:r>
            <a:endParaRPr lang="en-US" altLang="zh-CN" b="1" dirty="0">
              <a:solidFill>
                <a:srgbClr val="FF0000"/>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93728" y="1519294"/>
            <a:ext cx="7056784" cy="860425"/>
          </a:xfrm>
          <a:prstGeom prst="rect">
            <a:avLst/>
          </a:prstGeom>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两种方法</a:t>
            </a:r>
            <a:endParaRPr lang="zh-CN" altLang="en-US"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p:txBody>
      </p:sp>
      <p:sp>
        <p:nvSpPr>
          <p:cNvPr id="20" name="矩形 19"/>
          <p:cNvSpPr/>
          <p:nvPr/>
        </p:nvSpPr>
        <p:spPr>
          <a:xfrm>
            <a:off x="5864860" y="4923155"/>
            <a:ext cx="2142490" cy="392430"/>
          </a:xfrm>
          <a:prstGeom prst="rect">
            <a:avLst/>
          </a:prstGeom>
          <a:noFill/>
          <a:ln w="0" cap="flat">
            <a:noFill/>
            <a:prstDash val="solid"/>
            <a:rou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rtlCol="0" anchor="t" anchorCtr="0" compatLnSpc="1"/>
          <a:lstStyle/>
          <a:p>
            <a:pPr algn="ctr"/>
            <a:endParaRPr lang="zh-CN" altLang="en-US" sz="1000"/>
          </a:p>
        </p:txBody>
      </p:sp>
      <p:grpSp>
        <p:nvGrpSpPr>
          <p:cNvPr id="33" name="组合 32"/>
          <p:cNvGrpSpPr/>
          <p:nvPr/>
        </p:nvGrpSpPr>
        <p:grpSpPr>
          <a:xfrm>
            <a:off x="567055" y="1462405"/>
            <a:ext cx="7715885" cy="3213735"/>
            <a:chOff x="1376" y="3461"/>
            <a:chExt cx="12151" cy="5061"/>
          </a:xfrm>
        </p:grpSpPr>
        <p:grpSp>
          <p:nvGrpSpPr>
            <p:cNvPr id="21" name="组合 20"/>
            <p:cNvGrpSpPr/>
            <p:nvPr/>
          </p:nvGrpSpPr>
          <p:grpSpPr>
            <a:xfrm>
              <a:off x="8798" y="6757"/>
              <a:ext cx="461" cy="724"/>
              <a:chOff x="8798" y="6757"/>
              <a:chExt cx="461" cy="724"/>
            </a:xfrm>
          </p:grpSpPr>
          <p:cxnSp>
            <p:nvCxnSpPr>
              <p:cNvPr id="27" name="直接箭头连接符 26"/>
              <p:cNvCxnSpPr/>
              <p:nvPr/>
            </p:nvCxnSpPr>
            <p:spPr>
              <a:xfrm>
                <a:off x="8798" y="6757"/>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05" y="7481"/>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376" y="3461"/>
              <a:ext cx="12151" cy="5061"/>
              <a:chOff x="1398" y="3470"/>
              <a:chExt cx="12151" cy="5061"/>
            </a:xfrm>
          </p:grpSpPr>
          <p:grpSp>
            <p:nvGrpSpPr>
              <p:cNvPr id="6" name="组合 5"/>
              <p:cNvGrpSpPr/>
              <p:nvPr/>
            </p:nvGrpSpPr>
            <p:grpSpPr>
              <a:xfrm>
                <a:off x="1398" y="3470"/>
                <a:ext cx="12150" cy="4268"/>
                <a:chOff x="1398" y="3470"/>
                <a:chExt cx="12150" cy="4268"/>
              </a:xfrm>
            </p:grpSpPr>
            <p:sp>
              <p:nvSpPr>
                <p:cNvPr id="7" name="矩形 6"/>
                <p:cNvSpPr/>
                <p:nvPr/>
              </p:nvSpPr>
              <p:spPr>
                <a:xfrm>
                  <a:off x="1398" y="5557"/>
                  <a:ext cx="2612" cy="617"/>
                </a:xfrm>
                <a:prstGeom prst="rect">
                  <a:avLst/>
                </a:prstGeom>
                <a:solidFill>
                  <a:schemeClr val="accent1">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600"/>
                    <a:t>多应用混合识别</a:t>
                  </a:r>
                  <a:endParaRPr lang="zh-CN" altLang="en-US" sz="1600"/>
                </a:p>
              </p:txBody>
            </p:sp>
            <p:cxnSp>
              <p:nvCxnSpPr>
                <p:cNvPr id="119" name="直接连接符 118"/>
                <p:cNvCxnSpPr/>
                <p:nvPr/>
              </p:nvCxnSpPr>
              <p:spPr>
                <a:xfrm>
                  <a:off x="5414" y="4088"/>
                  <a:ext cx="0" cy="3402"/>
                </a:xfrm>
                <a:prstGeom prst="line">
                  <a:avLst/>
                </a:prstGeom>
                <a:ln w="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032" y="5866"/>
                  <a:ext cx="1361" cy="0"/>
                </a:xfrm>
                <a:prstGeom prst="line">
                  <a:avLst/>
                </a:prstGeom>
                <a:ln w="12700"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5414" y="4088"/>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429" y="7490"/>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848" y="3919"/>
                  <a:ext cx="2571" cy="495"/>
                </a:xfrm>
                <a:prstGeom prst="rect">
                  <a:avLst/>
                </a:prstGeom>
                <a:solidFill>
                  <a:schemeClr val="accent3">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400"/>
                    <a:t>基于分割决策方法</a:t>
                  </a:r>
                  <a:endParaRPr lang="zh-CN" altLang="en-US" sz="1400"/>
                </a:p>
              </p:txBody>
            </p:sp>
            <p:sp>
              <p:nvSpPr>
                <p:cNvPr id="12" name="矩形 11"/>
                <p:cNvSpPr/>
                <p:nvPr/>
              </p:nvSpPr>
              <p:spPr>
                <a:xfrm>
                  <a:off x="5946" y="7243"/>
                  <a:ext cx="2283" cy="495"/>
                </a:xfrm>
                <a:prstGeom prst="rect">
                  <a:avLst/>
                </a:prstGeom>
                <a:solidFill>
                  <a:schemeClr val="accent4">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400"/>
                    <a:t>端到端识别方法</a:t>
                  </a:r>
                  <a:endParaRPr lang="zh-CN" altLang="en-US" sz="1400"/>
                </a:p>
              </p:txBody>
            </p:sp>
            <p:grpSp>
              <p:nvGrpSpPr>
                <p:cNvPr id="16" name="组合 15"/>
                <p:cNvGrpSpPr/>
                <p:nvPr/>
              </p:nvGrpSpPr>
              <p:grpSpPr>
                <a:xfrm>
                  <a:off x="8389" y="3636"/>
                  <a:ext cx="937" cy="1181"/>
                  <a:chOff x="8389" y="3672"/>
                  <a:chExt cx="937" cy="1181"/>
                </a:xfrm>
              </p:grpSpPr>
              <p:cxnSp>
                <p:nvCxnSpPr>
                  <p:cNvPr id="210" name="直接连接符 209"/>
                  <p:cNvCxnSpPr/>
                  <p:nvPr/>
                </p:nvCxnSpPr>
                <p:spPr>
                  <a:xfrm flipH="1">
                    <a:off x="8867" y="3678"/>
                    <a:ext cx="5" cy="1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389" y="4202"/>
                    <a:ext cx="510" cy="0"/>
                  </a:xfrm>
                  <a:prstGeom prst="line">
                    <a:avLst/>
                  </a:prstGeom>
                  <a:ln w="6350"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872" y="3672"/>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866" y="4852"/>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9305" y="3470"/>
                  <a:ext cx="4243" cy="618"/>
                </a:xfrm>
                <a:prstGeom prst="rect">
                  <a:avLst/>
                </a:prstGeom>
                <a:solidFill>
                  <a:schemeClr val="accent6">
                    <a:lumMod val="40000"/>
                    <a:lumOff val="60000"/>
                  </a:schemeClr>
                </a:solidFill>
                <a:ln w="0" cap="flat">
                  <a:noFill/>
                  <a:prstDash val="solid"/>
                  <a:round/>
                </a:ln>
              </p:spPr>
              <p:txBody>
                <a:bodyPr vert="horz" wrap="square" lIns="91440" tIns="45720" rIns="91440" bIns="45720" numCol="1" rtlCol="0" anchor="t" anchorCtr="0" compatLnSpc="1"/>
                <a:lstStyle/>
                <a:p>
                  <a:pPr algn="ctr"/>
                  <a:r>
                    <a:rPr lang="zh-CN" altLang="en-US" sz="1400"/>
                    <a:t>基于网络行为转换检测</a:t>
                  </a:r>
                  <a:endParaRPr lang="zh-CN" altLang="en-US" sz="1400"/>
                </a:p>
              </p:txBody>
            </p:sp>
          </p:grpSp>
          <p:sp>
            <p:nvSpPr>
              <p:cNvPr id="19" name="矩形 18"/>
              <p:cNvSpPr/>
              <p:nvPr/>
            </p:nvSpPr>
            <p:spPr>
              <a:xfrm>
                <a:off x="9319" y="4507"/>
                <a:ext cx="4228" cy="618"/>
              </a:xfrm>
              <a:prstGeom prst="rect">
                <a:avLst/>
              </a:prstGeom>
              <a:solidFill>
                <a:schemeClr val="accent5">
                  <a:lumMod val="40000"/>
                  <a:lumOff val="60000"/>
                </a:schemeClr>
              </a:solidFill>
              <a:ln w="0" cap="flat">
                <a:noFill/>
                <a:prstDash val="solid"/>
                <a:round/>
              </a:ln>
            </p:spPr>
            <p:txBody>
              <a:bodyPr vert="horz" wrap="square" lIns="91440" tIns="45720" rIns="91440" bIns="45720" numCol="1" rtlCol="0" anchor="t" anchorCtr="0" compatLnSpc="1"/>
              <a:lstStyle/>
              <a:p>
                <a:pPr algn="ctr"/>
                <a:r>
                  <a:rPr lang="zh-CN" altLang="en-US" sz="1400"/>
                  <a:t>基于网络行为段的分割</a:t>
                </a:r>
                <a:endParaRPr lang="zh-CN" altLang="en-US" sz="1400"/>
              </a:p>
            </p:txBody>
          </p:sp>
          <p:grpSp>
            <p:nvGrpSpPr>
              <p:cNvPr id="22" name="组合 21"/>
              <p:cNvGrpSpPr/>
              <p:nvPr/>
            </p:nvGrpSpPr>
            <p:grpSpPr>
              <a:xfrm>
                <a:off x="8229" y="5955"/>
                <a:ext cx="1009" cy="2359"/>
                <a:chOff x="8320" y="3149"/>
                <a:chExt cx="1009" cy="1178"/>
              </a:xfrm>
            </p:grpSpPr>
            <p:cxnSp>
              <p:nvCxnSpPr>
                <p:cNvPr id="23" name="直接连接符 22"/>
                <p:cNvCxnSpPr/>
                <p:nvPr/>
              </p:nvCxnSpPr>
              <p:spPr>
                <a:xfrm flipH="1">
                  <a:off x="8875" y="3149"/>
                  <a:ext cx="5" cy="1175"/>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320" y="3916"/>
                  <a:ext cx="624" cy="0"/>
                </a:xfrm>
                <a:prstGeom prst="line">
                  <a:avLst/>
                </a:prstGeom>
                <a:ln w="6350"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75" y="3159"/>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75" y="4327"/>
                  <a:ext cx="454" cy="0"/>
                </a:xfrm>
                <a:prstGeom prst="straightConnector1">
                  <a:avLst/>
                </a:prstGeom>
                <a:ln w="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9258" y="5602"/>
                <a:ext cx="4243" cy="618"/>
              </a:xfrm>
              <a:prstGeom prst="rect">
                <a:avLst/>
              </a:prstGeom>
              <a:solidFill>
                <a:schemeClr val="accent2">
                  <a:lumMod val="40000"/>
                  <a:lumOff val="60000"/>
                </a:schemeClr>
              </a:solidFill>
              <a:ln w="0" cap="flat">
                <a:noFill/>
                <a:prstDash val="solid"/>
                <a:round/>
              </a:ln>
            </p:spPr>
            <p:txBody>
              <a:bodyPr vert="horz" wrap="square" lIns="91440" tIns="45720" rIns="91440" bIns="45720" numCol="1" rtlCol="0" anchor="t" anchorCtr="0" compatLnSpc="1"/>
              <a:lstStyle/>
              <a:p>
                <a:pPr algn="ctr"/>
                <a:r>
                  <a:rPr lang="en-US" altLang="zh-CN" sz="1400"/>
                  <a:t>CNN+GRU+CTC</a:t>
                </a:r>
                <a:r>
                  <a:rPr lang="zh-CN" altLang="en-US" sz="1400"/>
                  <a:t>损失</a:t>
                </a:r>
                <a:endParaRPr lang="zh-CN" altLang="en-US" sz="1400"/>
              </a:p>
            </p:txBody>
          </p:sp>
          <p:sp>
            <p:nvSpPr>
              <p:cNvPr id="30" name="矩形 29"/>
              <p:cNvSpPr/>
              <p:nvPr/>
            </p:nvSpPr>
            <p:spPr>
              <a:xfrm>
                <a:off x="9305" y="6451"/>
                <a:ext cx="4222" cy="618"/>
              </a:xfrm>
              <a:prstGeom prst="rect">
                <a:avLst/>
              </a:prstGeom>
              <a:solidFill>
                <a:schemeClr val="accent1">
                  <a:lumMod val="40000"/>
                  <a:lumOff val="60000"/>
                </a:schemeClr>
              </a:solidFill>
              <a:ln w="0" cap="flat">
                <a:noFill/>
                <a:prstDash val="solid"/>
                <a:round/>
              </a:ln>
            </p:spPr>
            <p:txBody>
              <a:bodyPr vert="horz" wrap="square" lIns="91440" tIns="45720" rIns="91440" bIns="45720" numCol="1" rtlCol="0" anchor="t" anchorCtr="0" compatLnSpc="1"/>
              <a:lstStyle/>
              <a:p>
                <a:pPr algn="ctr"/>
                <a:r>
                  <a:rPr lang="en-US" altLang="zh-CN" sz="1400"/>
                  <a:t>CNN+LSTM+CTC</a:t>
                </a:r>
                <a:r>
                  <a:rPr lang="zh-CN" altLang="en-US" sz="1400"/>
                  <a:t>损失</a:t>
                </a:r>
                <a:endParaRPr lang="zh-CN" altLang="en-US" sz="1400"/>
              </a:p>
            </p:txBody>
          </p:sp>
          <p:sp>
            <p:nvSpPr>
              <p:cNvPr id="31" name="矩形 30"/>
              <p:cNvSpPr/>
              <p:nvPr/>
            </p:nvSpPr>
            <p:spPr>
              <a:xfrm>
                <a:off x="9319" y="7182"/>
                <a:ext cx="4230" cy="618"/>
              </a:xfrm>
              <a:prstGeom prst="rect">
                <a:avLst/>
              </a:prstGeom>
              <a:solidFill>
                <a:schemeClr val="accent4">
                  <a:lumMod val="40000"/>
                  <a:lumOff val="60000"/>
                </a:schemeClr>
              </a:solidFill>
              <a:ln w="0" cap="flat">
                <a:noFill/>
                <a:prstDash val="solid"/>
                <a:round/>
              </a:ln>
            </p:spPr>
            <p:txBody>
              <a:bodyPr vert="horz" wrap="square" lIns="91440" tIns="45720" rIns="91440" bIns="45720" numCol="1" rtlCol="0" anchor="t" anchorCtr="0" compatLnSpc="1"/>
              <a:lstStyle/>
              <a:p>
                <a:pPr algn="ctr"/>
                <a:r>
                  <a:rPr lang="en-US" altLang="zh-CN" sz="1400"/>
                  <a:t>CNN+Bi-GRU+CTC</a:t>
                </a:r>
                <a:r>
                  <a:rPr lang="zh-CN" altLang="en-US" sz="1400"/>
                  <a:t>损失</a:t>
                </a:r>
                <a:endParaRPr lang="zh-CN" altLang="en-US" sz="1400"/>
              </a:p>
            </p:txBody>
          </p:sp>
          <p:sp>
            <p:nvSpPr>
              <p:cNvPr id="32" name="矩形 31"/>
              <p:cNvSpPr/>
              <p:nvPr/>
            </p:nvSpPr>
            <p:spPr>
              <a:xfrm>
                <a:off x="9274" y="7913"/>
                <a:ext cx="4245" cy="618"/>
              </a:xfrm>
              <a:prstGeom prst="rect">
                <a:avLst/>
              </a:prstGeom>
              <a:solidFill>
                <a:schemeClr val="accent5">
                  <a:lumMod val="20000"/>
                  <a:lumOff val="80000"/>
                </a:schemeClr>
              </a:solidFill>
              <a:ln w="0" cap="flat">
                <a:noFill/>
                <a:prstDash val="solid"/>
                <a:round/>
              </a:ln>
            </p:spPr>
            <p:txBody>
              <a:bodyPr vert="horz" wrap="square" lIns="91440" tIns="45720" rIns="91440" bIns="45720" numCol="1" rtlCol="0" anchor="t" anchorCtr="0" compatLnSpc="1"/>
              <a:lstStyle/>
              <a:p>
                <a:pPr algn="ctr"/>
                <a:r>
                  <a:rPr lang="en-US" altLang="zh-CN" sz="1400"/>
                  <a:t>CNN+Bi-LSTM+CTC</a:t>
                </a:r>
                <a:r>
                  <a:rPr lang="zh-CN" altLang="en-US" sz="1400"/>
                  <a:t>损失</a:t>
                </a:r>
                <a:endParaRPr lang="zh-CN" altLang="en-US" sz="1400"/>
              </a:p>
            </p:txBody>
          </p:sp>
        </p:grpSp>
      </p:grpSp>
      <p:sp>
        <p:nvSpPr>
          <p:cNvPr id="34" name="文本框 33"/>
          <p:cNvSpPr txBox="1"/>
          <p:nvPr/>
        </p:nvSpPr>
        <p:spPr>
          <a:xfrm>
            <a:off x="650240" y="4811395"/>
            <a:ext cx="8025765" cy="1383665"/>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Ø"/>
            </a:pPr>
            <a:r>
              <a:rPr lang="zh-CN" altLang="en-US" sz="1400"/>
              <a:t>基于分割决策的方法：可以实现隧道内多应用混合的识别。对于正时间分离应用流量识别效果较好，但是对于重叠率较高的隧道流量识别效果较差。为解决该问题，我们提出了端到端的识别方法。</a:t>
            </a:r>
            <a:endParaRPr lang="zh-CN" altLang="en-US" sz="1400"/>
          </a:p>
          <a:p>
            <a:pPr marL="285750" indent="-285750" fontAlgn="auto">
              <a:lnSpc>
                <a:spcPct val="150000"/>
              </a:lnSpc>
              <a:buFont typeface="Wingdings" panose="05000000000000000000" charset="0"/>
              <a:buChar char="Ø"/>
            </a:pPr>
            <a:r>
              <a:rPr lang="zh-CN" altLang="en-US" sz="1400"/>
              <a:t>端到端识别方法：可以更好处理分割决策模块分割不成功或者分割后效果不好的混合数据集。</a:t>
            </a:r>
            <a:endParaRPr lang="zh-CN" altLang="en-US"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829945"/>
          </a:xfrm>
          <a:prstGeom prst="rect">
            <a:avLst/>
          </a:prstGeom>
        </p:spPr>
        <p:txBody>
          <a:bodyPr wrap="square">
            <a:spAutoFit/>
          </a:bodyPr>
          <a:lstStyle/>
          <a:p>
            <a:pPr marL="285750" indent="-285750" fontAlgn="auto">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基于网络行为转换检测和段分割的方法</a:t>
            </a:r>
            <a:endParaRPr lang="en-US" altLang="zh-CN" sz="1600" dirty="0">
              <a:latin typeface="微软雅黑" panose="020B0503020204020204" pitchFamily="34" charset="-122"/>
              <a:ea typeface="微软雅黑" panose="020B0503020204020204" pitchFamily="34" charset="-122"/>
            </a:endParaRPr>
          </a:p>
          <a:p>
            <a:pPr marL="742950" lvl="1" indent="-285750" fontAlgn="auto">
              <a:lnSpc>
                <a:spcPct val="150000"/>
              </a:lnSpc>
              <a:buFont typeface="Wingdings" panose="05000000000000000000" charset="0"/>
              <a:buChar char="p"/>
            </a:pPr>
            <a:r>
              <a:rPr lang="zh-CN" altLang="en-US" sz="1600" dirty="0">
                <a:solidFill>
                  <a:srgbClr val="FF0000"/>
                </a:solidFill>
                <a:latin typeface="微软雅黑" panose="020B0503020204020204" pitchFamily="34" charset="-122"/>
                <a:ea typeface="微软雅黑" panose="020B0503020204020204" pitchFamily="34" charset="-122"/>
              </a:rPr>
              <a:t>两级分割架构模型</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664335" y="2310130"/>
            <a:ext cx="5706110" cy="2404745"/>
          </a:xfrm>
          <a:prstGeom prst="rect">
            <a:avLst/>
          </a:prstGeom>
        </p:spPr>
      </p:pic>
      <p:sp>
        <p:nvSpPr>
          <p:cNvPr id="6" name="文本框 5"/>
          <p:cNvSpPr txBox="1"/>
          <p:nvPr/>
        </p:nvSpPr>
        <p:spPr>
          <a:xfrm>
            <a:off x="997585" y="4714875"/>
            <a:ext cx="7518400" cy="1873885"/>
          </a:xfrm>
          <a:prstGeom prst="rect">
            <a:avLst/>
          </a:prstGeom>
          <a:noFill/>
        </p:spPr>
        <p:txBody>
          <a:bodyPr wrap="square" rtlCol="0" anchor="t">
            <a:spAutoFit/>
          </a:bodyPr>
          <a:lstStyle/>
          <a:p>
            <a:pPr marL="171450" indent="-171450" fontAlgn="auto">
              <a:lnSpc>
                <a:spcPts val="2780"/>
              </a:lnSpc>
              <a:buFont typeface="Wingdings" panose="05000000000000000000" charset="0"/>
              <a:buChar char="Ø"/>
            </a:pPr>
            <a:r>
              <a:rPr lang="en-US" altLang="zh-CN" sz="1400"/>
              <a:t>TMT-RF</a:t>
            </a:r>
            <a:r>
              <a:rPr lang="zh-CN" altLang="en-US" sz="1400"/>
              <a:t>框架主要包括：</a:t>
            </a:r>
            <a:r>
              <a:rPr lang="en-US" altLang="zh-CN" sz="1400"/>
              <a:t>NoiseSplit</a:t>
            </a:r>
            <a:r>
              <a:rPr lang="zh-CN" altLang="en-US" sz="1400"/>
              <a:t>模块、</a:t>
            </a:r>
            <a:r>
              <a:rPr lang="en-US" altLang="zh-CN" sz="1400"/>
              <a:t>CombineBurst</a:t>
            </a:r>
            <a:r>
              <a:rPr lang="zh-CN" altLang="en-US" sz="1400"/>
              <a:t>分割、特征提取和分类器模块。</a:t>
            </a:r>
            <a:endParaRPr lang="zh-CN" altLang="en-US" sz="1400"/>
          </a:p>
          <a:p>
            <a:pPr marL="628650" lvl="1" indent="-171450" fontAlgn="auto">
              <a:lnSpc>
                <a:spcPts val="2780"/>
              </a:lnSpc>
              <a:buFont typeface="Wingdings" panose="05000000000000000000" charset="0"/>
              <a:buChar char="Ø"/>
            </a:pPr>
            <a:r>
              <a:rPr lang="en-US" altLang="zh-CN" sz="1400">
                <a:solidFill>
                  <a:schemeClr val="tx1"/>
                </a:solidFill>
              </a:rPr>
              <a:t>NoiseSplit</a:t>
            </a:r>
            <a:r>
              <a:rPr lang="zh-CN" altLang="en-US" sz="1400"/>
              <a:t>模块：利用隧道噪声数据包信息，基于数据包和分类器相结合的方法，对隧道混合流量进行首次分割。分割决策部分，识别出单应用流量和多应用混合流量。</a:t>
            </a:r>
            <a:endParaRPr lang="zh-CN" altLang="en-US" sz="1400"/>
          </a:p>
          <a:p>
            <a:pPr marL="628650" lvl="1" indent="-171450" fontAlgn="auto">
              <a:lnSpc>
                <a:spcPts val="2780"/>
              </a:lnSpc>
              <a:buFont typeface="Wingdings" panose="05000000000000000000" charset="0"/>
              <a:buChar char="Ø"/>
            </a:pPr>
            <a:r>
              <a:rPr lang="en-US" altLang="zh-CN" sz="1400"/>
              <a:t>Combine</a:t>
            </a:r>
            <a:r>
              <a:rPr lang="zh-CN" altLang="en-US" sz="1400"/>
              <a:t>分裂模块：通过</a:t>
            </a:r>
            <a:r>
              <a:rPr lang="en-US" altLang="zh-CN" sz="1400"/>
              <a:t>burst</a:t>
            </a:r>
            <a:r>
              <a:rPr lang="zh-CN" altLang="en-US" sz="1400"/>
              <a:t>分裂和结合的段分割方法对隧道混合流量进行分割。</a:t>
            </a:r>
            <a:endParaRPr lang="zh-CN" altLang="en-US" sz="1400"/>
          </a:p>
          <a:p>
            <a:pPr marL="628650" lvl="1" indent="-171450" fontAlgn="auto">
              <a:lnSpc>
                <a:spcPts val="2780"/>
              </a:lnSpc>
              <a:buFont typeface="Wingdings" panose="05000000000000000000" charset="0"/>
              <a:buChar char="Ø"/>
            </a:pPr>
            <a:r>
              <a:rPr lang="zh-CN" altLang="en-US" sz="1400"/>
              <a:t>特征提取和分类器模块：通过随机森林算法和多数表决机制识别出隧道混合流量。</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737235"/>
          </a:xfrm>
          <a:prstGeom prst="rect">
            <a:avLst/>
          </a:prstGeom>
        </p:spPr>
        <p:txBody>
          <a:bodyPr wrap="square">
            <a:spAutoFit/>
          </a:bodyPr>
          <a:lstStyle/>
          <a:p>
            <a:pPr marL="285750" indent="-285750" fontAlgn="auto">
              <a:spcAft>
                <a:spcPts val="1200"/>
              </a:spcAft>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基于网络行为转换检测和段分割的方法</a:t>
            </a:r>
            <a:endParaRPr lang="zh-CN" altLang="en-US" sz="1600" dirty="0">
              <a:latin typeface="微软雅黑" panose="020B0503020204020204" pitchFamily="34" charset="-122"/>
              <a:ea typeface="微软雅黑" panose="020B0503020204020204" pitchFamily="34" charset="-122"/>
            </a:endParaRPr>
          </a:p>
          <a:p>
            <a:pPr marL="742950" lvl="1" indent="-285750" fontAlgn="auto">
              <a:spcAft>
                <a:spcPts val="1200"/>
              </a:spcAft>
              <a:buFont typeface="Wingdings" panose="05000000000000000000" pitchFamily="2" charset="2"/>
              <a:buChar char="p"/>
            </a:pPr>
            <a:r>
              <a:rPr lang="zh-CN" altLang="en-US" sz="1600" dirty="0">
                <a:solidFill>
                  <a:srgbClr val="FF0000"/>
                </a:solidFill>
                <a:latin typeface="微软雅黑" panose="020B0503020204020204" pitchFamily="34" charset="-122"/>
                <a:ea typeface="微软雅黑" panose="020B0503020204020204" pitchFamily="34" charset="-122"/>
              </a:rPr>
              <a:t>分割结果</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5110" y="2306320"/>
            <a:ext cx="2244725" cy="1702435"/>
          </a:xfrm>
          <a:prstGeom prst="rect">
            <a:avLst/>
          </a:prstGeom>
        </p:spPr>
      </p:pic>
      <p:pic>
        <p:nvPicPr>
          <p:cNvPr id="9" name="图片 8"/>
          <p:cNvPicPr>
            <a:picLocks noChangeAspect="1"/>
          </p:cNvPicPr>
          <p:nvPr/>
        </p:nvPicPr>
        <p:blipFill>
          <a:blip r:embed="rId2"/>
          <a:stretch>
            <a:fillRect/>
          </a:stretch>
        </p:blipFill>
        <p:spPr>
          <a:xfrm>
            <a:off x="2599055" y="2306320"/>
            <a:ext cx="2339340" cy="1781175"/>
          </a:xfrm>
          <a:prstGeom prst="rect">
            <a:avLst/>
          </a:prstGeom>
        </p:spPr>
      </p:pic>
      <p:pic>
        <p:nvPicPr>
          <p:cNvPr id="13" name="图片 12"/>
          <p:cNvPicPr>
            <a:picLocks noChangeAspect="1"/>
          </p:cNvPicPr>
          <p:nvPr/>
        </p:nvPicPr>
        <p:blipFill>
          <a:blip r:embed="rId3"/>
          <a:srcRect r="1211"/>
          <a:stretch>
            <a:fillRect/>
          </a:stretch>
        </p:blipFill>
        <p:spPr>
          <a:xfrm>
            <a:off x="6249670" y="4486275"/>
            <a:ext cx="2901315" cy="1771015"/>
          </a:xfrm>
          <a:prstGeom prst="rect">
            <a:avLst/>
          </a:prstGeom>
        </p:spPr>
      </p:pic>
      <p:pic>
        <p:nvPicPr>
          <p:cNvPr id="15" name="图片 14"/>
          <p:cNvPicPr>
            <a:picLocks noChangeAspect="1"/>
          </p:cNvPicPr>
          <p:nvPr/>
        </p:nvPicPr>
        <p:blipFill>
          <a:blip r:embed="rId4"/>
          <a:srcRect r="19875"/>
          <a:stretch>
            <a:fillRect/>
          </a:stretch>
        </p:blipFill>
        <p:spPr>
          <a:xfrm>
            <a:off x="3938905" y="4486275"/>
            <a:ext cx="2360295" cy="1753870"/>
          </a:xfrm>
          <a:prstGeom prst="rect">
            <a:avLst/>
          </a:prstGeom>
        </p:spPr>
      </p:pic>
      <p:sp>
        <p:nvSpPr>
          <p:cNvPr id="22" name="文本框 21"/>
          <p:cNvSpPr txBox="1"/>
          <p:nvPr/>
        </p:nvSpPr>
        <p:spPr>
          <a:xfrm>
            <a:off x="5047615" y="1731010"/>
            <a:ext cx="3919855" cy="922020"/>
          </a:xfrm>
          <a:prstGeom prst="rect">
            <a:avLst/>
          </a:prstGeom>
          <a:noFill/>
        </p:spPr>
        <p:txBody>
          <a:bodyPr wrap="square" rtlCol="0" anchor="t">
            <a:spAutoFit/>
          </a:bodyPr>
          <a:lstStyle/>
          <a:p>
            <a:pPr marL="171450" indent="-171450" fontAlgn="auto">
              <a:lnSpc>
                <a:spcPct val="150000"/>
              </a:lnSpc>
              <a:buFont typeface="Wingdings" panose="05000000000000000000" charset="0"/>
              <a:buChar char="Ø"/>
            </a:pPr>
            <a:r>
              <a:rPr lang="zh-CN" altLang="en-US" sz="1200"/>
              <a:t>在不同数据包过滤阈值下，结合网络行为转换检测分类器，在包长过滤阈值在125取得最好的识别结果。</a:t>
            </a:r>
            <a:endParaRPr lang="zh-CN" altLang="en-US" sz="1200"/>
          </a:p>
          <a:p>
            <a:pPr marL="171450" indent="-171450" fontAlgn="auto">
              <a:lnSpc>
                <a:spcPct val="150000"/>
              </a:lnSpc>
              <a:buFont typeface="Wingdings" panose="05000000000000000000" charset="0"/>
              <a:buChar char="Ø"/>
            </a:pPr>
            <a:r>
              <a:rPr lang="zh-CN" altLang="en-US" sz="1200"/>
              <a:t>分割准确率：</a:t>
            </a:r>
            <a:endParaRPr lang="zh-CN" altLang="en-US" sz="1200"/>
          </a:p>
        </p:txBody>
      </p:sp>
      <p:pic>
        <p:nvPicPr>
          <p:cNvPr id="7" name="图片 6"/>
          <p:cNvPicPr>
            <a:picLocks noChangeAspect="1"/>
          </p:cNvPicPr>
          <p:nvPr/>
        </p:nvPicPr>
        <p:blipFill>
          <a:blip r:embed="rId5"/>
          <a:stretch>
            <a:fillRect/>
          </a:stretch>
        </p:blipFill>
        <p:spPr>
          <a:xfrm>
            <a:off x="5220970" y="3122930"/>
            <a:ext cx="3680460" cy="390525"/>
          </a:xfrm>
          <a:prstGeom prst="rect">
            <a:avLst/>
          </a:prstGeom>
        </p:spPr>
      </p:pic>
      <p:pic>
        <p:nvPicPr>
          <p:cNvPr id="8" name="图片 7"/>
          <p:cNvPicPr>
            <a:picLocks noChangeAspect="1"/>
          </p:cNvPicPr>
          <p:nvPr/>
        </p:nvPicPr>
        <p:blipFill>
          <a:blip r:embed="rId6"/>
          <a:stretch>
            <a:fillRect/>
          </a:stretch>
        </p:blipFill>
        <p:spPr>
          <a:xfrm>
            <a:off x="5220970" y="3513455"/>
            <a:ext cx="3680460" cy="473075"/>
          </a:xfrm>
          <a:prstGeom prst="rect">
            <a:avLst/>
          </a:prstGeom>
        </p:spPr>
      </p:pic>
      <p:sp>
        <p:nvSpPr>
          <p:cNvPr id="10" name="文本框 9"/>
          <p:cNvSpPr txBox="1"/>
          <p:nvPr/>
        </p:nvSpPr>
        <p:spPr>
          <a:xfrm>
            <a:off x="132080" y="4363720"/>
            <a:ext cx="3806190" cy="2192020"/>
          </a:xfrm>
          <a:prstGeom prst="rect">
            <a:avLst/>
          </a:prstGeom>
          <a:noFill/>
        </p:spPr>
        <p:txBody>
          <a:bodyPr wrap="square" rtlCol="0" anchor="t">
            <a:spAutoFit/>
          </a:bodyPr>
          <a:lstStyle/>
          <a:p>
            <a:pPr marL="171450" indent="-171450" fontAlgn="auto">
              <a:lnSpc>
                <a:spcPct val="150000"/>
              </a:lnSpc>
              <a:buFont typeface="Wingdings" panose="05000000000000000000" charset="0"/>
              <a:buChar char="Ø"/>
            </a:pPr>
            <a:r>
              <a:rPr lang="zh-CN" altLang="en-US" sz="1300"/>
              <a:t>与未经分割相比，经过</a:t>
            </a:r>
            <a:r>
              <a:rPr lang="en-US" altLang="zh-CN" sz="1300"/>
              <a:t>TMT-RF</a:t>
            </a:r>
            <a:r>
              <a:rPr lang="zh-CN" altLang="en-US" sz="1300"/>
              <a:t>框架处理后，隧道混合流量的识别提高了</a:t>
            </a:r>
            <a:r>
              <a:rPr lang="en-US" altLang="zh-CN" sz="1300"/>
              <a:t>30%</a:t>
            </a:r>
            <a:r>
              <a:rPr lang="zh-CN" altLang="en-US" sz="1300"/>
              <a:t>以上，更接近为混合流量的识别结果。</a:t>
            </a:r>
            <a:endParaRPr lang="zh-CN" altLang="en-US" sz="1300"/>
          </a:p>
          <a:p>
            <a:pPr marL="171450" indent="-171450" fontAlgn="auto">
              <a:lnSpc>
                <a:spcPct val="150000"/>
              </a:lnSpc>
              <a:buFont typeface="Wingdings" panose="05000000000000000000" charset="0"/>
              <a:buChar char="Ø"/>
            </a:pPr>
            <a:r>
              <a:rPr lang="zh-CN" altLang="en-US" sz="1300"/>
              <a:t>不同段分割下，隧道混合流量的识别结果存在不同。当段大小选择</a:t>
            </a:r>
            <a:r>
              <a:rPr lang="en-US" altLang="zh-CN" sz="1300"/>
              <a:t>10 </a:t>
            </a:r>
            <a:r>
              <a:rPr lang="zh-CN" altLang="en-US" sz="1300"/>
              <a:t>时，取得最好的识别结果。</a:t>
            </a:r>
            <a:endParaRPr lang="zh-CN" altLang="en-US" sz="1300"/>
          </a:p>
          <a:p>
            <a:pPr marL="171450" indent="-171450" fontAlgn="auto">
              <a:lnSpc>
                <a:spcPct val="150000"/>
              </a:lnSpc>
              <a:buFont typeface="Wingdings" panose="05000000000000000000" charset="0"/>
              <a:buChar char="Ø"/>
            </a:pPr>
            <a:endParaRPr lang="zh-CN" altLang="en-US" sz="1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737235"/>
          </a:xfrm>
          <a:prstGeom prst="rect">
            <a:avLst/>
          </a:prstGeom>
        </p:spPr>
        <p:txBody>
          <a:bodyPr wrap="square">
            <a:spAutoFit/>
          </a:bodyPr>
          <a:lstStyle/>
          <a:p>
            <a:pPr marL="285750" indent="-285750" fontAlgn="auto">
              <a:spcAft>
                <a:spcPts val="1200"/>
              </a:spcAft>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基于网络行为转换检测和段分割的方法</a:t>
            </a:r>
            <a:endParaRPr lang="zh-CN" altLang="en-US" sz="1600" dirty="0">
              <a:latin typeface="微软雅黑" panose="020B0503020204020204" pitchFamily="34" charset="-122"/>
              <a:ea typeface="微软雅黑" panose="020B0503020204020204" pitchFamily="34" charset="-122"/>
            </a:endParaRPr>
          </a:p>
          <a:p>
            <a:pPr marL="742950" lvl="1" indent="-285750" fontAlgn="auto">
              <a:spcAft>
                <a:spcPts val="1200"/>
              </a:spcAft>
              <a:buFont typeface="Wingdings" panose="05000000000000000000" pitchFamily="2" charset="2"/>
              <a:buChar char="p"/>
            </a:pPr>
            <a:r>
              <a:rPr lang="zh-CN" altLang="en-US" sz="1600" dirty="0">
                <a:solidFill>
                  <a:srgbClr val="FF0000"/>
                </a:solidFill>
                <a:latin typeface="微软雅黑" panose="020B0503020204020204" pitchFamily="34" charset="-122"/>
                <a:ea typeface="微软雅黑" panose="020B0503020204020204" pitchFamily="34" charset="-122"/>
              </a:rPr>
              <a:t>识别结果</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08585" y="2150110"/>
            <a:ext cx="8406130" cy="4707890"/>
            <a:chOff x="171" y="3386"/>
            <a:chExt cx="13238" cy="7414"/>
          </a:xfrm>
        </p:grpSpPr>
        <p:graphicFrame>
          <p:nvGraphicFramePr>
            <p:cNvPr id="22" name="图表 21"/>
            <p:cNvGraphicFramePr/>
            <p:nvPr/>
          </p:nvGraphicFramePr>
          <p:xfrm>
            <a:off x="7161" y="3386"/>
            <a:ext cx="6109" cy="383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 name="图表 9"/>
            <p:cNvGraphicFramePr/>
            <p:nvPr/>
          </p:nvGraphicFramePr>
          <p:xfrm>
            <a:off x="190" y="7108"/>
            <a:ext cx="6478" cy="36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p:cNvGraphicFramePr/>
            <p:nvPr/>
          </p:nvGraphicFramePr>
          <p:xfrm>
            <a:off x="171" y="3386"/>
            <a:ext cx="6515" cy="39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p:cNvGraphicFramePr/>
            <p:nvPr/>
          </p:nvGraphicFramePr>
          <p:xfrm>
            <a:off x="7161" y="6930"/>
            <a:ext cx="6249" cy="3655"/>
          </p:xfrm>
          <a:graphic>
            <a:graphicData uri="http://schemas.openxmlformats.org/drawingml/2006/chart">
              <c:chart xmlns:c="http://schemas.openxmlformats.org/drawingml/2006/chart" xmlns:r="http://schemas.openxmlformats.org/officeDocument/2006/relationships" r:id="rId4"/>
            </a:graphicData>
          </a:graphic>
        </p:graphicFrame>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09908" y="1412614"/>
            <a:ext cx="7056784" cy="737235"/>
          </a:xfrm>
          <a:prstGeom prst="rect">
            <a:avLst/>
          </a:prstGeom>
        </p:spPr>
        <p:txBody>
          <a:bodyPr wrap="square">
            <a:spAutoFit/>
          </a:bodyPr>
          <a:lstStyle/>
          <a:p>
            <a:pPr marL="285750" indent="-285750" fontAlgn="auto">
              <a:spcAft>
                <a:spcPts val="1200"/>
              </a:spcAft>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基于网络行为转换检测和段分割的方法</a:t>
            </a:r>
            <a:endParaRPr lang="zh-CN" altLang="en-US" sz="1600" dirty="0">
              <a:latin typeface="微软雅黑" panose="020B0503020204020204" pitchFamily="34" charset="-122"/>
              <a:ea typeface="微软雅黑" panose="020B0503020204020204" pitchFamily="34" charset="-122"/>
            </a:endParaRPr>
          </a:p>
          <a:p>
            <a:pPr marL="742950" lvl="1" indent="-285750" fontAlgn="auto">
              <a:spcAft>
                <a:spcPts val="1200"/>
              </a:spcAft>
              <a:buFont typeface="Wingdings" panose="05000000000000000000" charset="0"/>
              <a:buChar char="p"/>
            </a:pPr>
            <a:r>
              <a:rPr lang="zh-CN" altLang="en-US" sz="1600" dirty="0">
                <a:solidFill>
                  <a:srgbClr val="FF0000"/>
                </a:solidFill>
                <a:latin typeface="微软雅黑" panose="020B0503020204020204" pitchFamily="34" charset="-122"/>
                <a:ea typeface="微软雅黑" panose="020B0503020204020204" pitchFamily="34" charset="-122"/>
              </a:rPr>
              <a:t>比较实验结果</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图表 8"/>
          <p:cNvGraphicFramePr/>
          <p:nvPr/>
        </p:nvGraphicFramePr>
        <p:xfrm>
          <a:off x="39370" y="2223135"/>
          <a:ext cx="3173730" cy="17227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7" name="图表 26"/>
          <p:cNvGraphicFramePr/>
          <p:nvPr/>
        </p:nvGraphicFramePr>
        <p:xfrm>
          <a:off x="64135" y="4177030"/>
          <a:ext cx="3232150" cy="19538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图表 31"/>
          <p:cNvGraphicFramePr/>
          <p:nvPr/>
        </p:nvGraphicFramePr>
        <p:xfrm>
          <a:off x="3125470" y="2223135"/>
          <a:ext cx="2999740" cy="17233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nvGraphicFramePr>
        <p:xfrm>
          <a:off x="3125470" y="4107815"/>
          <a:ext cx="3535680" cy="19170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图表 34"/>
          <p:cNvGraphicFramePr/>
          <p:nvPr/>
        </p:nvGraphicFramePr>
        <p:xfrm>
          <a:off x="6154420" y="2110740"/>
          <a:ext cx="2745740" cy="18351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图表 35"/>
          <p:cNvGraphicFramePr/>
          <p:nvPr/>
        </p:nvGraphicFramePr>
        <p:xfrm>
          <a:off x="6183630" y="4020185"/>
          <a:ext cx="2829560" cy="1682115"/>
        </p:xfrm>
        <a:graphic>
          <a:graphicData uri="http://schemas.openxmlformats.org/drawingml/2006/chart">
            <c:chart xmlns:c="http://schemas.openxmlformats.org/drawingml/2006/chart" xmlns:r="http://schemas.openxmlformats.org/officeDocument/2006/relationships" r:id="rId6"/>
          </a:graphicData>
        </a:graphic>
      </p:graphicFrame>
      <p:sp>
        <p:nvSpPr>
          <p:cNvPr id="25" name="圆角矩形 24"/>
          <p:cNvSpPr/>
          <p:nvPr/>
        </p:nvSpPr>
        <p:spPr bwMode="auto">
          <a:xfrm>
            <a:off x="1301750" y="3547745"/>
            <a:ext cx="7213600" cy="1289685"/>
          </a:xfrm>
          <a:prstGeom prst="roundRect">
            <a:avLst/>
          </a:prstGeom>
          <a:solidFill>
            <a:schemeClr val="accent3">
              <a:lumMod val="20000"/>
              <a:lumOff val="80000"/>
            </a:schemeClr>
          </a:solidFill>
          <a:ln w="38100" cap="flat" cmpd="sng">
            <a:solidFill>
              <a:schemeClr val="accent3">
                <a:lumMod val="60000"/>
                <a:lumOff val="40000"/>
              </a:schemeClr>
            </a:solidFill>
            <a:prstDash val="solid"/>
            <a:round/>
          </a:ln>
        </p:spPr>
        <p:txBody>
          <a:bodyPr vert="horz" wrap="square" lIns="91440" tIns="45720" rIns="91440" bIns="45720" numCol="1" rtlCol="0" anchor="t" anchorCtr="0" compatLnSpc="1"/>
          <a:lstStyle/>
          <a:p>
            <a:pPr>
              <a:lnSpc>
                <a:spcPct val="125000"/>
              </a:lnSpc>
              <a:buClr>
                <a:schemeClr val="accent6">
                  <a:lumMod val="75000"/>
                </a:schemeClr>
              </a:buClr>
              <a:buFont typeface="Wingdings" panose="05000000000000000000" pitchFamily="2" charset="2"/>
              <a:buChar char="p"/>
            </a:pPr>
            <a:r>
              <a:rPr lang="zh-CN" altLang="en-US" b="1" dirty="0">
                <a:latin typeface="等线" panose="02010600030101010101" pitchFamily="2" charset="-122"/>
                <a:ea typeface="等线" panose="02010600030101010101" pitchFamily="2" charset="-122"/>
              </a:rPr>
              <a:t> 相关成果：</a:t>
            </a:r>
            <a:r>
              <a:rPr lang="en-US" altLang="zh-CN" b="1" dirty="0">
                <a:solidFill>
                  <a:srgbClr val="0E44B1"/>
                </a:solidFill>
                <a:latin typeface="等线" panose="02010600030101010101" pitchFamily="2" charset="-122"/>
                <a:ea typeface="等线" panose="02010600030101010101" pitchFamily="2" charset="-122"/>
              </a:rPr>
              <a:t>Zhao PP</a:t>
            </a:r>
            <a:r>
              <a:rPr lang="en-US" altLang="zh-CN" b="1" dirty="0">
                <a:latin typeface="等线" panose="02010600030101010101" pitchFamily="2" charset="-122"/>
                <a:ea typeface="等线" panose="02010600030101010101" pitchFamily="2" charset="-122"/>
              </a:rPr>
              <a:t>, et al. TMT-RF:Tunnel Mixed Traffic Classification based on Random Forest.</a:t>
            </a:r>
            <a:endParaRPr lang="en-US" altLang="zh-CN" b="1" dirty="0">
              <a:latin typeface="等线" panose="02010600030101010101" pitchFamily="2" charset="-122"/>
              <a:ea typeface="等线" panose="02010600030101010101" pitchFamily="2" charset="-122"/>
            </a:endParaRPr>
          </a:p>
          <a:p>
            <a:pPr fontAlgn="base">
              <a:lnSpc>
                <a:spcPct val="125000"/>
              </a:lnSpc>
              <a:spcAft>
                <a:spcPct val="0"/>
              </a:spcAft>
              <a:buClr>
                <a:schemeClr val="accent6">
                  <a:lumMod val="75000"/>
                </a:schemeClr>
              </a:buClr>
            </a:pPr>
            <a:r>
              <a:rPr lang="en-US" altLang="zh-CN" b="1" dirty="0">
                <a:solidFill>
                  <a:srgbClr val="FF0000"/>
                </a:solidFill>
                <a:latin typeface="等线" panose="02010600030101010101" pitchFamily="2" charset="-122"/>
                <a:ea typeface="等线" panose="02010600030101010101" pitchFamily="2" charset="-122"/>
              </a:rPr>
              <a:t>Securecomm 2021</a:t>
            </a:r>
            <a:r>
              <a:rPr lang="zh-CN" altLang="en-US" b="1" dirty="0">
                <a:solidFill>
                  <a:srgbClr val="FF0000"/>
                </a:solidFill>
                <a:latin typeface="等线" panose="02010600030101010101" pitchFamily="2" charset="-122"/>
                <a:ea typeface="等线" panose="02010600030101010101" pitchFamily="2" charset="-122"/>
              </a:rPr>
              <a:t>（</a:t>
            </a:r>
            <a:r>
              <a:rPr lang="en-US" altLang="zh-CN" b="1" dirty="0">
                <a:solidFill>
                  <a:srgbClr val="FF0000"/>
                </a:solidFill>
                <a:latin typeface="等线" panose="02010600030101010101" pitchFamily="2" charset="-122"/>
                <a:ea typeface="等线" panose="02010600030101010101" pitchFamily="2" charset="-122"/>
              </a:rPr>
              <a:t>CCF-C</a:t>
            </a:r>
            <a:r>
              <a:rPr lang="zh-CN" altLang="en-US" b="1" dirty="0">
                <a:solidFill>
                  <a:srgbClr val="FF0000"/>
                </a:solidFill>
                <a:latin typeface="等线" panose="02010600030101010101" pitchFamily="2" charset="-122"/>
                <a:ea typeface="等线" panose="02010600030101010101" pitchFamily="2" charset="-122"/>
              </a:rPr>
              <a:t>）录取</a:t>
            </a:r>
            <a:endParaRPr lang="en-US" altLang="zh-CN" b="1" dirty="0">
              <a:solidFill>
                <a:srgbClr val="FF0000"/>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35" name="文本框 534"/>
          <p:cNvSpPr txBox="1"/>
          <p:nvPr/>
        </p:nvSpPr>
        <p:spPr>
          <a:xfrm>
            <a:off x="724535" y="1719580"/>
            <a:ext cx="7566660" cy="4707890"/>
          </a:xfrm>
          <a:prstGeom prst="rect">
            <a:avLst/>
          </a:prstGeom>
          <a:noFill/>
        </p:spPr>
        <p:txBody>
          <a:bodyPr wrap="square">
            <a:spAutoFit/>
          </a:bodyPr>
          <a:lstStyle/>
          <a:p>
            <a:pPr marL="742950" lvl="1" indent="-285750">
              <a:lnSpc>
                <a:spcPct val="150000"/>
              </a:lnSpc>
              <a:buFont typeface="Wingdings" panose="05000000000000000000" pitchFamily="2" charset="2"/>
              <a:buChar char="n"/>
            </a:pPr>
            <a:r>
              <a:rPr kumimoji="1" lang="zh-CN" altLang="en-US" sz="1600" b="1" dirty="0">
                <a:solidFill>
                  <a:srgbClr val="FF0000"/>
                </a:solidFill>
                <a:latin typeface="黑体" panose="02010609060101010101" pitchFamily="49" charset="-122"/>
                <a:ea typeface="黑体" panose="02010609060101010101" pitchFamily="49" charset="-122"/>
              </a:rPr>
              <a:t>总结</a:t>
            </a:r>
            <a:endParaRPr kumimoji="1" lang="zh-CN" altLang="en-US" sz="1600" b="1" dirty="0">
              <a:solidFill>
                <a:srgbClr val="FF0000"/>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基于网络行为转换检测方法对于正时间分离应用流量识别效果较好。</a:t>
            </a:r>
            <a:endParaRPr kumimoji="1" lang="zh-CN" altLang="en-US" sz="1400" dirty="0">
              <a:solidFill>
                <a:schemeClr val="tx1"/>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基于网络行为段的方法在零时间和小重叠率的负时间分离应用流量上识别效果较好。</a:t>
            </a:r>
            <a:endParaRPr kumimoji="1" lang="zh-CN" altLang="en-US" sz="1400" dirty="0">
              <a:solidFill>
                <a:schemeClr val="tx1"/>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但是，随着重叠率的增加，识别结果会大幅度下降。</a:t>
            </a:r>
            <a:endParaRPr kumimoji="1" lang="zh-CN" altLang="en-US" sz="1400" dirty="0">
              <a:solidFill>
                <a:schemeClr val="tx1"/>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优点：</a:t>
            </a:r>
            <a:endParaRPr kumimoji="1" lang="zh-CN" altLang="en-US" sz="1400" dirty="0">
              <a:solidFill>
                <a:schemeClr val="tx1"/>
              </a:solidFill>
              <a:latin typeface="黑体" panose="02010609060101010101" pitchFamily="49" charset="-122"/>
              <a:ea typeface="黑体" panose="02010609060101010101" pitchFamily="49" charset="-122"/>
            </a:endParaRPr>
          </a:p>
          <a:p>
            <a:pPr marL="1657350" lvl="3"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方法简单，可解释性强。</a:t>
            </a:r>
            <a:endParaRPr kumimoji="1" lang="zh-CN" altLang="en-US" sz="1400" dirty="0">
              <a:solidFill>
                <a:schemeClr val="tx1"/>
              </a:solidFill>
              <a:latin typeface="黑体" panose="02010609060101010101" pitchFamily="49" charset="-122"/>
              <a:ea typeface="黑体" panose="02010609060101010101" pitchFamily="49" charset="-122"/>
            </a:endParaRPr>
          </a:p>
          <a:p>
            <a:pPr marL="1657350" lvl="3"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分割成功后，可以使用现有隧道识别模型仅识别。</a:t>
            </a:r>
            <a:endParaRPr kumimoji="1" lang="zh-CN" altLang="en-US" sz="1400" dirty="0">
              <a:solidFill>
                <a:schemeClr val="tx1"/>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缺点：</a:t>
            </a:r>
            <a:endParaRPr kumimoji="1" lang="zh-CN" altLang="en-US" sz="1400" dirty="0">
              <a:solidFill>
                <a:schemeClr val="tx1"/>
              </a:solidFill>
              <a:latin typeface="黑体" panose="02010609060101010101" pitchFamily="49" charset="-122"/>
              <a:ea typeface="黑体" panose="02010609060101010101" pitchFamily="49" charset="-122"/>
            </a:endParaRPr>
          </a:p>
          <a:p>
            <a:pPr marL="1657350" lvl="3"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寻找分割点会花费一定时间。</a:t>
            </a:r>
            <a:endParaRPr kumimoji="1" lang="zh-CN" altLang="en-US" sz="1400" dirty="0">
              <a:solidFill>
                <a:schemeClr val="tx1"/>
              </a:solidFill>
              <a:latin typeface="黑体" panose="02010609060101010101" pitchFamily="49" charset="-122"/>
              <a:ea typeface="黑体" panose="02010609060101010101" pitchFamily="49" charset="-122"/>
            </a:endParaRPr>
          </a:p>
          <a:p>
            <a:pPr marL="1657350" lvl="3" indent="-285750" fontAlgn="auto">
              <a:lnSpc>
                <a:spcPct val="150000"/>
              </a:lnSpc>
              <a:spcAft>
                <a:spcPts val="600"/>
              </a:spcAft>
              <a:buFont typeface="Wingdings" panose="05000000000000000000" charset="0"/>
              <a:buChar char="l"/>
            </a:pPr>
            <a:r>
              <a:rPr kumimoji="1" lang="zh-CN" altLang="en-US" sz="1400" dirty="0">
                <a:solidFill>
                  <a:schemeClr val="tx1"/>
                </a:solidFill>
                <a:latin typeface="黑体" panose="02010609060101010101" pitchFamily="49" charset="-122"/>
                <a:ea typeface="黑体" panose="02010609060101010101" pitchFamily="49" charset="-122"/>
              </a:rPr>
              <a:t>混合流量的分割好坏，直接影响混合流量的识别结果。</a:t>
            </a:r>
            <a:endParaRPr kumimoji="1" lang="zh-CN" altLang="en-US" sz="1400" dirty="0">
              <a:solidFill>
                <a:schemeClr val="tx1"/>
              </a:solidFill>
              <a:latin typeface="黑体" panose="02010609060101010101" pitchFamily="49" charset="-122"/>
              <a:ea typeface="黑体" panose="02010609060101010101" pitchFamily="49" charset="-122"/>
            </a:endParaRPr>
          </a:p>
          <a:p>
            <a:pPr marL="1200150" lvl="2" indent="-285750" fontAlgn="auto">
              <a:lnSpc>
                <a:spcPct val="150000"/>
              </a:lnSpc>
              <a:spcAft>
                <a:spcPts val="600"/>
              </a:spcAft>
              <a:buFont typeface="Wingdings" panose="05000000000000000000" charset="0"/>
              <a:buChar char="l"/>
            </a:pPr>
            <a:endParaRPr kumimoji="1" lang="zh-CN" altLang="en-US" sz="1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58356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841375" y="1943735"/>
            <a:ext cx="7345680" cy="2225040"/>
            <a:chOff x="1325" y="3061"/>
            <a:chExt cx="11568" cy="3504"/>
          </a:xfrm>
        </p:grpSpPr>
        <p:grpSp>
          <p:nvGrpSpPr>
            <p:cNvPr id="36" name="组合 35"/>
            <p:cNvGrpSpPr/>
            <p:nvPr/>
          </p:nvGrpSpPr>
          <p:grpSpPr>
            <a:xfrm>
              <a:off x="1325" y="3061"/>
              <a:ext cx="11569" cy="3504"/>
              <a:chOff x="792" y="4621"/>
              <a:chExt cx="17690" cy="5358"/>
            </a:xfrm>
          </p:grpSpPr>
          <p:grpSp>
            <p:nvGrpSpPr>
              <p:cNvPr id="37" name="组合 36"/>
              <p:cNvGrpSpPr/>
              <p:nvPr/>
            </p:nvGrpSpPr>
            <p:grpSpPr>
              <a:xfrm>
                <a:off x="905" y="4621"/>
                <a:ext cx="5839" cy="3608"/>
                <a:chOff x="819" y="3625"/>
                <a:chExt cx="5839" cy="3608"/>
              </a:xfrm>
            </p:grpSpPr>
            <p:grpSp>
              <p:nvGrpSpPr>
                <p:cNvPr id="38" name="组合 37"/>
                <p:cNvGrpSpPr/>
                <p:nvPr/>
              </p:nvGrpSpPr>
              <p:grpSpPr>
                <a:xfrm>
                  <a:off x="819" y="3625"/>
                  <a:ext cx="1229" cy="3608"/>
                  <a:chOff x="882" y="3666"/>
                  <a:chExt cx="1229" cy="3608"/>
                </a:xfrm>
              </p:grpSpPr>
              <p:grpSp>
                <p:nvGrpSpPr>
                  <p:cNvPr id="39" name="组合 38"/>
                  <p:cNvGrpSpPr/>
                  <p:nvPr/>
                </p:nvGrpSpPr>
                <p:grpSpPr>
                  <a:xfrm rot="5400000">
                    <a:off x="-307" y="4856"/>
                    <a:ext cx="3608" cy="1229"/>
                    <a:chOff x="3449" y="3782"/>
                    <a:chExt cx="5086" cy="1732"/>
                  </a:xfrm>
                </p:grpSpPr>
                <p:grpSp>
                  <p:nvGrpSpPr>
                    <p:cNvPr id="41" name="组合 40"/>
                    <p:cNvGrpSpPr/>
                    <p:nvPr/>
                  </p:nvGrpSpPr>
                  <p:grpSpPr>
                    <a:xfrm>
                      <a:off x="3449" y="3782"/>
                      <a:ext cx="5086" cy="1732"/>
                      <a:chOff x="5805" y="8511"/>
                      <a:chExt cx="5870" cy="1930"/>
                    </a:xfrm>
                  </p:grpSpPr>
                  <p:sp>
                    <p:nvSpPr>
                      <p:cNvPr id="45" name="矩形 44"/>
                      <p:cNvSpPr/>
                      <p:nvPr/>
                    </p:nvSpPr>
                    <p:spPr>
                      <a:xfrm>
                        <a:off x="5805" y="8511"/>
                        <a:ext cx="5870" cy="435"/>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Picture 24"/>
                      <p:cNvPicPr>
                        <a:picLocks noChangeAspect="1" noChangeArrowheads="1"/>
                      </p:cNvPicPr>
                      <p:nvPr/>
                    </p:nvPicPr>
                    <p:blipFill>
                      <a:blip r:embed="rId1" cstate="print"/>
                      <a:srcRect/>
                      <a:stretch>
                        <a:fillRect/>
                      </a:stretch>
                    </p:blipFill>
                    <p:spPr bwMode="auto">
                      <a:xfrm rot="16200000">
                        <a:off x="6175" y="9576"/>
                        <a:ext cx="848" cy="8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组合 50"/>
                    <p:cNvGrpSpPr/>
                    <p:nvPr/>
                  </p:nvGrpSpPr>
                  <p:grpSpPr>
                    <a:xfrm>
                      <a:off x="3543" y="3836"/>
                      <a:ext cx="4966" cy="295"/>
                      <a:chOff x="3543" y="3836"/>
                      <a:chExt cx="4966" cy="295"/>
                    </a:xfrm>
                  </p:grpSpPr>
                  <p:sp>
                    <p:nvSpPr>
                      <p:cNvPr id="53" name="任意多边形 52"/>
                      <p:cNvSpPr/>
                      <p:nvPr/>
                    </p:nvSpPr>
                    <p:spPr>
                      <a:xfrm>
                        <a:off x="3543" y="3836"/>
                        <a:ext cx="2136" cy="282"/>
                      </a:xfrm>
                      <a:custGeom>
                        <a:avLst/>
                        <a:gdLst>
                          <a:gd name="connisteX0" fmla="*/ 0 w 1356360"/>
                          <a:gd name="connsiteY0" fmla="*/ 170815 h 179030"/>
                          <a:gd name="connisteX1" fmla="*/ 26670 w 1356360"/>
                          <a:gd name="connsiteY1" fmla="*/ 106680 h 179030"/>
                          <a:gd name="connisteX2" fmla="*/ 53340 w 1356360"/>
                          <a:gd name="connsiteY2" fmla="*/ 32385 h 179030"/>
                          <a:gd name="connisteX3" fmla="*/ 127635 w 1356360"/>
                          <a:gd name="connsiteY3" fmla="*/ 0 h 179030"/>
                          <a:gd name="connisteX4" fmla="*/ 201930 w 1356360"/>
                          <a:gd name="connsiteY4" fmla="*/ 32385 h 179030"/>
                          <a:gd name="connisteX5" fmla="*/ 266065 w 1356360"/>
                          <a:gd name="connsiteY5" fmla="*/ 80010 h 179030"/>
                          <a:gd name="connisteX6" fmla="*/ 335280 w 1356360"/>
                          <a:gd name="connsiteY6" fmla="*/ 128270 h 179030"/>
                          <a:gd name="connisteX7" fmla="*/ 409575 w 1356360"/>
                          <a:gd name="connsiteY7" fmla="*/ 160020 h 179030"/>
                          <a:gd name="connisteX8" fmla="*/ 478790 w 1356360"/>
                          <a:gd name="connsiteY8" fmla="*/ 175895 h 179030"/>
                          <a:gd name="connisteX9" fmla="*/ 548005 w 1356360"/>
                          <a:gd name="connsiteY9" fmla="*/ 175895 h 179030"/>
                          <a:gd name="connisteX10" fmla="*/ 622300 w 1356360"/>
                          <a:gd name="connsiteY10" fmla="*/ 149225 h 179030"/>
                          <a:gd name="connisteX11" fmla="*/ 664845 w 1356360"/>
                          <a:gd name="connsiteY11" fmla="*/ 80010 h 179030"/>
                          <a:gd name="connisteX12" fmla="*/ 734060 w 1356360"/>
                          <a:gd name="connsiteY12" fmla="*/ 21590 h 179030"/>
                          <a:gd name="connisteX13" fmla="*/ 803275 w 1356360"/>
                          <a:gd name="connsiteY13" fmla="*/ 16510 h 179030"/>
                          <a:gd name="connisteX14" fmla="*/ 877570 w 1356360"/>
                          <a:gd name="connsiteY14" fmla="*/ 74930 h 179030"/>
                          <a:gd name="connisteX15" fmla="*/ 941705 w 1356360"/>
                          <a:gd name="connsiteY15" fmla="*/ 106680 h 179030"/>
                          <a:gd name="connisteX16" fmla="*/ 1016000 w 1356360"/>
                          <a:gd name="connsiteY16" fmla="*/ 122555 h 179030"/>
                          <a:gd name="connisteX17" fmla="*/ 1085215 w 1356360"/>
                          <a:gd name="connsiteY17" fmla="*/ 128270 h 179030"/>
                          <a:gd name="connisteX18" fmla="*/ 1154430 w 1356360"/>
                          <a:gd name="connsiteY18" fmla="*/ 111760 h 179030"/>
                          <a:gd name="connisteX19" fmla="*/ 1223645 w 1356360"/>
                          <a:gd name="connsiteY19" fmla="*/ 48260 h 179030"/>
                          <a:gd name="connisteX20" fmla="*/ 1292225 w 1356360"/>
                          <a:gd name="connsiteY20" fmla="*/ 80010 h 179030"/>
                          <a:gd name="connisteX21" fmla="*/ 1356360 w 1356360"/>
                          <a:gd name="connsiteY21" fmla="*/ 117475 h 1790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Lst>
                        <a:rect l="l" t="t" r="r" b="b"/>
                        <a:pathLst>
                          <a:path w="1356360" h="179031">
                            <a:moveTo>
                              <a:pt x="0" y="170815"/>
                            </a:moveTo>
                            <a:cubicBezTo>
                              <a:pt x="5080" y="159385"/>
                              <a:pt x="15875" y="134620"/>
                              <a:pt x="26670" y="106680"/>
                            </a:cubicBezTo>
                            <a:cubicBezTo>
                              <a:pt x="37465" y="78740"/>
                              <a:pt x="33020" y="53975"/>
                              <a:pt x="53340" y="32385"/>
                            </a:cubicBezTo>
                            <a:cubicBezTo>
                              <a:pt x="73660" y="10795"/>
                              <a:pt x="97790" y="0"/>
                              <a:pt x="127635" y="0"/>
                            </a:cubicBezTo>
                            <a:cubicBezTo>
                              <a:pt x="157480" y="0"/>
                              <a:pt x="173990" y="16510"/>
                              <a:pt x="201930" y="32385"/>
                            </a:cubicBezTo>
                            <a:cubicBezTo>
                              <a:pt x="229870" y="48260"/>
                              <a:pt x="239395" y="60960"/>
                              <a:pt x="266065" y="80010"/>
                            </a:cubicBezTo>
                            <a:cubicBezTo>
                              <a:pt x="292735" y="99060"/>
                              <a:pt x="306705" y="112395"/>
                              <a:pt x="335280" y="128270"/>
                            </a:cubicBezTo>
                            <a:cubicBezTo>
                              <a:pt x="363855" y="144145"/>
                              <a:pt x="381000" y="150495"/>
                              <a:pt x="409575" y="160020"/>
                            </a:cubicBezTo>
                            <a:cubicBezTo>
                              <a:pt x="438150" y="169545"/>
                              <a:pt x="450850" y="172720"/>
                              <a:pt x="478790" y="175895"/>
                            </a:cubicBezTo>
                            <a:cubicBezTo>
                              <a:pt x="506730" y="179070"/>
                              <a:pt x="519430" y="180975"/>
                              <a:pt x="548005" y="175895"/>
                            </a:cubicBezTo>
                            <a:cubicBezTo>
                              <a:pt x="576580" y="170815"/>
                              <a:pt x="598805" y="168275"/>
                              <a:pt x="622300" y="149225"/>
                            </a:cubicBezTo>
                            <a:cubicBezTo>
                              <a:pt x="645795" y="130175"/>
                              <a:pt x="642620" y="105410"/>
                              <a:pt x="664845" y="80010"/>
                            </a:cubicBezTo>
                            <a:cubicBezTo>
                              <a:pt x="687070" y="54610"/>
                              <a:pt x="706120" y="34290"/>
                              <a:pt x="734060" y="21590"/>
                            </a:cubicBezTo>
                            <a:cubicBezTo>
                              <a:pt x="762000" y="8890"/>
                              <a:pt x="774700" y="5715"/>
                              <a:pt x="803275" y="16510"/>
                            </a:cubicBezTo>
                            <a:cubicBezTo>
                              <a:pt x="831850" y="27305"/>
                              <a:pt x="849630" y="57150"/>
                              <a:pt x="877570" y="74930"/>
                            </a:cubicBezTo>
                            <a:cubicBezTo>
                              <a:pt x="905510" y="92710"/>
                              <a:pt x="913765" y="97155"/>
                              <a:pt x="941705" y="106680"/>
                            </a:cubicBezTo>
                            <a:cubicBezTo>
                              <a:pt x="969645" y="116205"/>
                              <a:pt x="987425" y="118110"/>
                              <a:pt x="1016000" y="122555"/>
                            </a:cubicBezTo>
                            <a:cubicBezTo>
                              <a:pt x="1044575" y="127000"/>
                              <a:pt x="1057275" y="130175"/>
                              <a:pt x="1085215" y="128270"/>
                            </a:cubicBezTo>
                            <a:cubicBezTo>
                              <a:pt x="1113155" y="126365"/>
                              <a:pt x="1126490" y="127635"/>
                              <a:pt x="1154430" y="111760"/>
                            </a:cubicBezTo>
                            <a:cubicBezTo>
                              <a:pt x="1182370" y="95885"/>
                              <a:pt x="1196340" y="54610"/>
                              <a:pt x="1223645" y="48260"/>
                            </a:cubicBezTo>
                            <a:cubicBezTo>
                              <a:pt x="1250950" y="41910"/>
                              <a:pt x="1265555" y="66040"/>
                              <a:pt x="1292225" y="80010"/>
                            </a:cubicBezTo>
                            <a:cubicBezTo>
                              <a:pt x="1318895" y="93980"/>
                              <a:pt x="1344930" y="110490"/>
                              <a:pt x="1356360" y="117475"/>
                            </a:cubicBez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5661" y="3916"/>
                        <a:ext cx="1558" cy="190"/>
                      </a:xfrm>
                      <a:custGeom>
                        <a:avLst/>
                        <a:gdLst>
                          <a:gd name="connisteX0" fmla="*/ 0 w 989330"/>
                          <a:gd name="connsiteY0" fmla="*/ 67468 h 120808"/>
                          <a:gd name="connisteX1" fmla="*/ 74295 w 989330"/>
                          <a:gd name="connsiteY1" fmla="*/ 94138 h 120808"/>
                          <a:gd name="connisteX2" fmla="*/ 143510 w 989330"/>
                          <a:gd name="connsiteY2" fmla="*/ 94138 h 120808"/>
                          <a:gd name="connisteX3" fmla="*/ 207645 w 989330"/>
                          <a:gd name="connsiteY3" fmla="*/ 77628 h 120808"/>
                          <a:gd name="connisteX4" fmla="*/ 281940 w 989330"/>
                          <a:gd name="connsiteY4" fmla="*/ 24923 h 120808"/>
                          <a:gd name="connisteX5" fmla="*/ 351155 w 989330"/>
                          <a:gd name="connsiteY5" fmla="*/ 3333 h 120808"/>
                          <a:gd name="connisteX6" fmla="*/ 420370 w 989330"/>
                          <a:gd name="connsiteY6" fmla="*/ 3333 h 120808"/>
                          <a:gd name="connisteX7" fmla="*/ 494665 w 989330"/>
                          <a:gd name="connsiteY7" fmla="*/ 24923 h 120808"/>
                          <a:gd name="connisteX8" fmla="*/ 563880 w 989330"/>
                          <a:gd name="connsiteY8" fmla="*/ 45878 h 120808"/>
                          <a:gd name="connisteX9" fmla="*/ 633095 w 989330"/>
                          <a:gd name="connsiteY9" fmla="*/ 72548 h 120808"/>
                          <a:gd name="connisteX10" fmla="*/ 702310 w 989330"/>
                          <a:gd name="connsiteY10" fmla="*/ 94138 h 120808"/>
                          <a:gd name="connisteX11" fmla="*/ 771525 w 989330"/>
                          <a:gd name="connsiteY11" fmla="*/ 94138 h 120808"/>
                          <a:gd name="connisteX12" fmla="*/ 840105 w 989330"/>
                          <a:gd name="connsiteY12" fmla="*/ 94138 h 120808"/>
                          <a:gd name="connisteX13" fmla="*/ 915035 w 989330"/>
                          <a:gd name="connsiteY13" fmla="*/ 115093 h 120808"/>
                          <a:gd name="connisteX14" fmla="*/ 989330 w 989330"/>
                          <a:gd name="connsiteY14" fmla="*/ 120808 h 12080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989330" h="120809">
                            <a:moveTo>
                              <a:pt x="0" y="67469"/>
                            </a:moveTo>
                            <a:cubicBezTo>
                              <a:pt x="13335" y="72549"/>
                              <a:pt x="45720" y="89059"/>
                              <a:pt x="74295" y="94139"/>
                            </a:cubicBezTo>
                            <a:cubicBezTo>
                              <a:pt x="102870" y="99219"/>
                              <a:pt x="116840" y="97314"/>
                              <a:pt x="143510" y="94139"/>
                            </a:cubicBezTo>
                            <a:cubicBezTo>
                              <a:pt x="170180" y="90964"/>
                              <a:pt x="179705" y="91599"/>
                              <a:pt x="207645" y="77629"/>
                            </a:cubicBezTo>
                            <a:cubicBezTo>
                              <a:pt x="235585" y="63659"/>
                              <a:pt x="253365" y="39529"/>
                              <a:pt x="281940" y="24924"/>
                            </a:cubicBezTo>
                            <a:cubicBezTo>
                              <a:pt x="310515" y="10319"/>
                              <a:pt x="323215" y="7779"/>
                              <a:pt x="351155" y="3334"/>
                            </a:cubicBezTo>
                            <a:cubicBezTo>
                              <a:pt x="379095" y="-1111"/>
                              <a:pt x="391795" y="-1111"/>
                              <a:pt x="420370" y="3334"/>
                            </a:cubicBezTo>
                            <a:cubicBezTo>
                              <a:pt x="448945" y="7779"/>
                              <a:pt x="466090" y="16669"/>
                              <a:pt x="494665" y="24924"/>
                            </a:cubicBezTo>
                            <a:cubicBezTo>
                              <a:pt x="523240" y="33179"/>
                              <a:pt x="535940" y="36354"/>
                              <a:pt x="563880" y="45879"/>
                            </a:cubicBezTo>
                            <a:cubicBezTo>
                              <a:pt x="591820" y="55404"/>
                              <a:pt x="605155" y="63024"/>
                              <a:pt x="633095" y="72549"/>
                            </a:cubicBezTo>
                            <a:cubicBezTo>
                              <a:pt x="661035" y="82074"/>
                              <a:pt x="674370" y="89694"/>
                              <a:pt x="702310" y="94139"/>
                            </a:cubicBezTo>
                            <a:cubicBezTo>
                              <a:pt x="730250" y="98584"/>
                              <a:pt x="744220" y="94139"/>
                              <a:pt x="771525" y="94139"/>
                            </a:cubicBezTo>
                            <a:cubicBezTo>
                              <a:pt x="798830" y="94139"/>
                              <a:pt x="811530" y="89694"/>
                              <a:pt x="840105" y="94139"/>
                            </a:cubicBezTo>
                            <a:cubicBezTo>
                              <a:pt x="868680" y="98584"/>
                              <a:pt x="885190" y="110014"/>
                              <a:pt x="915035" y="115094"/>
                            </a:cubicBezTo>
                            <a:cubicBezTo>
                              <a:pt x="944880" y="120174"/>
                              <a:pt x="975995" y="120174"/>
                              <a:pt x="989330" y="120809"/>
                            </a:cubicBezTo>
                          </a:path>
                        </a:pathLst>
                      </a:custGeom>
                      <a:noFill/>
                      <a:ln w="15875">
                        <a:solidFill>
                          <a:srgbClr val="15D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202" y="3895"/>
                        <a:ext cx="1307" cy="236"/>
                      </a:xfrm>
                      <a:custGeom>
                        <a:avLst/>
                        <a:gdLst>
                          <a:gd name="connisteX0" fmla="*/ 0 w 829945"/>
                          <a:gd name="connsiteY0" fmla="*/ 138888 h 149683"/>
                          <a:gd name="connisteX1" fmla="*/ 64135 w 829945"/>
                          <a:gd name="connsiteY1" fmla="*/ 138888 h 149683"/>
                          <a:gd name="connisteX2" fmla="*/ 133350 w 829945"/>
                          <a:gd name="connsiteY2" fmla="*/ 138888 h 149683"/>
                          <a:gd name="connisteX3" fmla="*/ 202565 w 829945"/>
                          <a:gd name="connsiteY3" fmla="*/ 138888 h 149683"/>
                          <a:gd name="connisteX4" fmla="*/ 276860 w 829945"/>
                          <a:gd name="connsiteY4" fmla="*/ 133808 h 149683"/>
                          <a:gd name="connisteX5" fmla="*/ 346075 w 829945"/>
                          <a:gd name="connsiteY5" fmla="*/ 90628 h 149683"/>
                          <a:gd name="connisteX6" fmla="*/ 415290 w 829945"/>
                          <a:gd name="connsiteY6" fmla="*/ 48083 h 149683"/>
                          <a:gd name="connisteX7" fmla="*/ 484505 w 829945"/>
                          <a:gd name="connsiteY7" fmla="*/ 11253 h 149683"/>
                          <a:gd name="connisteX8" fmla="*/ 553085 w 829945"/>
                          <a:gd name="connsiteY8" fmla="*/ 458 h 149683"/>
                          <a:gd name="connisteX9" fmla="*/ 622300 w 829945"/>
                          <a:gd name="connsiteY9" fmla="*/ 5538 h 149683"/>
                          <a:gd name="connisteX10" fmla="*/ 691515 w 829945"/>
                          <a:gd name="connsiteY10" fmla="*/ 27128 h 149683"/>
                          <a:gd name="connisteX11" fmla="*/ 755650 w 829945"/>
                          <a:gd name="connsiteY11" fmla="*/ 96343 h 149683"/>
                          <a:gd name="connisteX12" fmla="*/ 829945 w 829945"/>
                          <a:gd name="connsiteY12" fmla="*/ 149683 h 1496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829945" h="149683">
                            <a:moveTo>
                              <a:pt x="0" y="138888"/>
                            </a:moveTo>
                            <a:cubicBezTo>
                              <a:pt x="11430" y="138888"/>
                              <a:pt x="37465" y="138888"/>
                              <a:pt x="64135" y="138888"/>
                            </a:cubicBezTo>
                            <a:cubicBezTo>
                              <a:pt x="90805" y="138888"/>
                              <a:pt x="105410" y="138888"/>
                              <a:pt x="133350" y="138888"/>
                            </a:cubicBezTo>
                            <a:cubicBezTo>
                              <a:pt x="161290" y="138888"/>
                              <a:pt x="173990" y="140158"/>
                              <a:pt x="202565" y="138888"/>
                            </a:cubicBezTo>
                            <a:cubicBezTo>
                              <a:pt x="231140" y="137618"/>
                              <a:pt x="248285" y="143333"/>
                              <a:pt x="276860" y="133808"/>
                            </a:cubicBezTo>
                            <a:cubicBezTo>
                              <a:pt x="305435" y="124283"/>
                              <a:pt x="318135" y="107773"/>
                              <a:pt x="346075" y="90628"/>
                            </a:cubicBezTo>
                            <a:cubicBezTo>
                              <a:pt x="374015" y="73483"/>
                              <a:pt x="387350" y="63958"/>
                              <a:pt x="415290" y="48083"/>
                            </a:cubicBezTo>
                            <a:cubicBezTo>
                              <a:pt x="443230" y="32208"/>
                              <a:pt x="457200" y="20778"/>
                              <a:pt x="484505" y="11253"/>
                            </a:cubicBezTo>
                            <a:cubicBezTo>
                              <a:pt x="511810" y="1728"/>
                              <a:pt x="525780" y="1728"/>
                              <a:pt x="553085" y="458"/>
                            </a:cubicBezTo>
                            <a:cubicBezTo>
                              <a:pt x="580390" y="-812"/>
                              <a:pt x="594360" y="458"/>
                              <a:pt x="622300" y="5538"/>
                            </a:cubicBezTo>
                            <a:cubicBezTo>
                              <a:pt x="650240" y="10618"/>
                              <a:pt x="664845" y="8713"/>
                              <a:pt x="691515" y="27128"/>
                            </a:cubicBezTo>
                            <a:cubicBezTo>
                              <a:pt x="718185" y="45543"/>
                              <a:pt x="727710" y="71578"/>
                              <a:pt x="755650" y="96343"/>
                            </a:cubicBezTo>
                            <a:cubicBezTo>
                              <a:pt x="783590" y="121108"/>
                              <a:pt x="816610" y="140158"/>
                              <a:pt x="829945" y="149683"/>
                            </a:cubicBezTo>
                          </a:path>
                        </a:pathLst>
                      </a:custGeom>
                      <a:noFill/>
                      <a:ln w="15875">
                        <a:solidFill>
                          <a:srgbClr val="0D9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6" name="图片 55"/>
                  <p:cNvPicPr>
                    <a:picLocks noChangeAspect="1"/>
                  </p:cNvPicPr>
                  <p:nvPr/>
                </p:nvPicPr>
                <p:blipFill>
                  <a:blip r:embed="rId2" cstate="print"/>
                  <a:stretch>
                    <a:fillRect/>
                  </a:stretch>
                </p:blipFill>
                <p:spPr>
                  <a:xfrm rot="16200000" flipV="1">
                    <a:off x="891" y="6455"/>
                    <a:ext cx="527" cy="545"/>
                  </a:xfrm>
                  <a:prstGeom prst="rect">
                    <a:avLst/>
                  </a:prstGeom>
                </p:spPr>
              </p:pic>
            </p:grpSp>
            <p:grpSp>
              <p:nvGrpSpPr>
                <p:cNvPr id="57" name="组合 56"/>
                <p:cNvGrpSpPr/>
                <p:nvPr/>
              </p:nvGrpSpPr>
              <p:grpSpPr>
                <a:xfrm>
                  <a:off x="2941" y="4053"/>
                  <a:ext cx="276" cy="3146"/>
                  <a:chOff x="4977" y="3929"/>
                  <a:chExt cx="276" cy="3146"/>
                </a:xfrm>
              </p:grpSpPr>
              <p:sp>
                <p:nvSpPr>
                  <p:cNvPr id="58" name="矩形 57"/>
                  <p:cNvSpPr/>
                  <p:nvPr/>
                </p:nvSpPr>
                <p:spPr>
                  <a:xfrm rot="5400000">
                    <a:off x="3542" y="5364"/>
                    <a:ext cx="3147" cy="277"/>
                  </a:xfrm>
                  <a:prstGeom prst="rect">
                    <a:avLst/>
                  </a:prstGeom>
                  <a:solidFill>
                    <a:schemeClr val="accent1">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029" y="667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029" y="635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5029" y="604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029" y="572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029" y="541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029" y="509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029" y="478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5029" y="446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022" y="415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4112" y="4556"/>
                  <a:ext cx="277" cy="2401"/>
                  <a:chOff x="4979" y="4303"/>
                  <a:chExt cx="277" cy="2422"/>
                </a:xfrm>
              </p:grpSpPr>
              <p:sp>
                <p:nvSpPr>
                  <p:cNvPr id="76" name="矩形 75"/>
                  <p:cNvSpPr/>
                  <p:nvPr/>
                </p:nvSpPr>
                <p:spPr>
                  <a:xfrm rot="5400000">
                    <a:off x="3906" y="5375"/>
                    <a:ext cx="2422" cy="277"/>
                  </a:xfrm>
                  <a:prstGeom prst="rect">
                    <a:avLst/>
                  </a:prstGeom>
                  <a:solidFill>
                    <a:schemeClr val="accent1">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029" y="635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029" y="604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029" y="572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5029" y="541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029" y="509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5029" y="478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5029" y="446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5258" y="4834"/>
                  <a:ext cx="277" cy="1999"/>
                  <a:chOff x="4979" y="4304"/>
                  <a:chExt cx="277" cy="2016"/>
                </a:xfrm>
              </p:grpSpPr>
              <p:sp>
                <p:nvSpPr>
                  <p:cNvPr id="86" name="矩形 85"/>
                  <p:cNvSpPr/>
                  <p:nvPr/>
                </p:nvSpPr>
                <p:spPr>
                  <a:xfrm rot="5400000">
                    <a:off x="4109" y="5173"/>
                    <a:ext cx="2016" cy="277"/>
                  </a:xfrm>
                  <a:prstGeom prst="rect">
                    <a:avLst/>
                  </a:prstGeom>
                  <a:solidFill>
                    <a:schemeClr val="accent1">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029" y="604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5029" y="572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5029" y="541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5029" y="509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018" y="4796"/>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029" y="446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6381" y="5139"/>
                  <a:ext cx="277" cy="1743"/>
                  <a:chOff x="4965" y="4226"/>
                  <a:chExt cx="277" cy="1759"/>
                </a:xfrm>
              </p:grpSpPr>
              <p:sp>
                <p:nvSpPr>
                  <p:cNvPr id="95" name="矩形 94"/>
                  <p:cNvSpPr/>
                  <p:nvPr/>
                </p:nvSpPr>
                <p:spPr>
                  <a:xfrm rot="5400000">
                    <a:off x="4224" y="4967"/>
                    <a:ext cx="1759" cy="277"/>
                  </a:xfrm>
                  <a:prstGeom prst="rect">
                    <a:avLst/>
                  </a:prstGeom>
                  <a:solidFill>
                    <a:schemeClr val="accent1">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5029" y="572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5029" y="541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5029" y="5099"/>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5029" y="4784"/>
                    <a:ext cx="180" cy="180"/>
                  </a:xfrm>
                  <a:prstGeom prst="ellipse">
                    <a:avLst/>
                  </a:prstGeom>
                  <a:solidFill>
                    <a:schemeClr val="accent1">
                      <a:lumMod val="20000"/>
                      <a:lumOff val="80000"/>
                    </a:schemeClr>
                  </a:solid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1831" y="5267"/>
                  <a:ext cx="1150" cy="529"/>
                  <a:chOff x="1831" y="5267"/>
                  <a:chExt cx="1150" cy="529"/>
                </a:xfrm>
              </p:grpSpPr>
              <p:sp>
                <p:nvSpPr>
                  <p:cNvPr id="112" name="圆角矩形 111"/>
                  <p:cNvSpPr/>
                  <p:nvPr/>
                </p:nvSpPr>
                <p:spPr>
                  <a:xfrm>
                    <a:off x="1831" y="5268"/>
                    <a:ext cx="171" cy="528"/>
                  </a:xfrm>
                  <a:prstGeom prst="round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2009" y="5267"/>
                    <a:ext cx="945" cy="35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12" idx="2"/>
                  </p:cNvCxnSpPr>
                  <p:nvPr/>
                </p:nvCxnSpPr>
                <p:spPr>
                  <a:xfrm flipV="1">
                    <a:off x="1917" y="5654"/>
                    <a:ext cx="1064" cy="14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986" y="5182"/>
                  <a:ext cx="1175" cy="589"/>
                  <a:chOff x="2986" y="5182"/>
                  <a:chExt cx="1175" cy="589"/>
                </a:xfrm>
              </p:grpSpPr>
              <p:sp>
                <p:nvSpPr>
                  <p:cNvPr id="116" name="圆角矩形 115"/>
                  <p:cNvSpPr/>
                  <p:nvPr/>
                </p:nvSpPr>
                <p:spPr>
                  <a:xfrm>
                    <a:off x="2986" y="5182"/>
                    <a:ext cx="201" cy="589"/>
                  </a:xfrm>
                  <a:prstGeom prst="round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连接符 116"/>
                  <p:cNvCxnSpPr>
                    <a:endCxn id="82" idx="2"/>
                  </p:cNvCxnSpPr>
                  <p:nvPr/>
                </p:nvCxnSpPr>
                <p:spPr>
                  <a:xfrm>
                    <a:off x="3173" y="5198"/>
                    <a:ext cx="989" cy="236"/>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16" idx="2"/>
                  </p:cNvCxnSpPr>
                  <p:nvPr/>
                </p:nvCxnSpPr>
                <p:spPr>
                  <a:xfrm flipV="1">
                    <a:off x="3087" y="5441"/>
                    <a:ext cx="1072" cy="33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4150" y="5281"/>
                  <a:ext cx="1157" cy="596"/>
                  <a:chOff x="4150" y="5281"/>
                  <a:chExt cx="1157" cy="596"/>
                </a:xfrm>
              </p:grpSpPr>
              <p:sp>
                <p:nvSpPr>
                  <p:cNvPr id="120" name="圆角矩形 119"/>
                  <p:cNvSpPr/>
                  <p:nvPr/>
                </p:nvSpPr>
                <p:spPr>
                  <a:xfrm>
                    <a:off x="4150" y="5289"/>
                    <a:ext cx="201" cy="589"/>
                  </a:xfrm>
                  <a:prstGeom prst="round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p:cNvCxnSpPr>
                    <a:endCxn id="91" idx="2"/>
                  </p:cNvCxnSpPr>
                  <p:nvPr/>
                </p:nvCxnSpPr>
                <p:spPr>
                  <a:xfrm>
                    <a:off x="4255" y="5281"/>
                    <a:ext cx="1053" cy="43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endCxn id="91" idx="2"/>
                  </p:cNvCxnSpPr>
                  <p:nvPr/>
                </p:nvCxnSpPr>
                <p:spPr>
                  <a:xfrm flipV="1">
                    <a:off x="4327" y="5711"/>
                    <a:ext cx="981" cy="155"/>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298" y="5549"/>
                  <a:ext cx="1147" cy="588"/>
                  <a:chOff x="5298" y="5549"/>
                  <a:chExt cx="1147" cy="588"/>
                </a:xfrm>
              </p:grpSpPr>
              <p:sp>
                <p:nvSpPr>
                  <p:cNvPr id="124" name="圆角矩形 123"/>
                  <p:cNvSpPr/>
                  <p:nvPr/>
                </p:nvSpPr>
                <p:spPr>
                  <a:xfrm>
                    <a:off x="5298" y="5549"/>
                    <a:ext cx="201" cy="589"/>
                  </a:xfrm>
                  <a:prstGeom prst="round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p:cNvCxnSpPr>
                    <a:endCxn id="110" idx="2"/>
                  </p:cNvCxnSpPr>
                  <p:nvPr/>
                </p:nvCxnSpPr>
                <p:spPr>
                  <a:xfrm>
                    <a:off x="5425" y="5552"/>
                    <a:ext cx="1020" cy="229"/>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endCxn id="110" idx="2"/>
                  </p:cNvCxnSpPr>
                  <p:nvPr/>
                </p:nvCxnSpPr>
                <p:spPr>
                  <a:xfrm flipV="1">
                    <a:off x="5444" y="5781"/>
                    <a:ext cx="1001" cy="35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28" name="右箭头 127"/>
              <p:cNvSpPr/>
              <p:nvPr/>
            </p:nvSpPr>
            <p:spPr>
              <a:xfrm>
                <a:off x="7258" y="6715"/>
                <a:ext cx="687" cy="263"/>
              </a:xfrm>
              <a:prstGeom prst="rightArrow">
                <a:avLst/>
              </a:prstGeom>
              <a:solidFill>
                <a:schemeClr val="accent1">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右箭头 128"/>
              <p:cNvSpPr/>
              <p:nvPr/>
            </p:nvSpPr>
            <p:spPr>
              <a:xfrm>
                <a:off x="13347" y="6724"/>
                <a:ext cx="687" cy="263"/>
              </a:xfrm>
              <a:prstGeom prst="rightArrow">
                <a:avLst/>
              </a:prstGeom>
              <a:solidFill>
                <a:schemeClr val="accent1">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14367" y="4834"/>
                <a:ext cx="588" cy="3178"/>
                <a:chOff x="14613" y="4819"/>
                <a:chExt cx="588" cy="3178"/>
              </a:xfrm>
            </p:grpSpPr>
            <p:sp>
              <p:nvSpPr>
                <p:cNvPr id="131" name="矩形 130"/>
                <p:cNvSpPr/>
                <p:nvPr/>
              </p:nvSpPr>
              <p:spPr>
                <a:xfrm rot="5400000">
                  <a:off x="13312" y="6154"/>
                  <a:ext cx="3179" cy="508"/>
                </a:xfrm>
                <a:prstGeom prst="rect">
                  <a:avLst/>
                </a:prstGeom>
                <a:solidFill>
                  <a:schemeClr val="accent1">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1" name="Picture 24"/>
                <p:cNvPicPr>
                  <a:picLocks noChangeAspect="1" noChangeArrowheads="1"/>
                </p:cNvPicPr>
                <p:nvPr/>
              </p:nvPicPr>
              <p:blipFill>
                <a:blip r:embed="rId1" cstate="print"/>
                <a:srcRect/>
                <a:stretch>
                  <a:fillRect/>
                </a:stretch>
              </p:blipFill>
              <p:spPr bwMode="auto">
                <a:xfrm rot="21600000">
                  <a:off x="14708" y="4967"/>
                  <a:ext cx="398" cy="4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4"/>
                <p:cNvPicPr>
                  <a:picLocks noChangeAspect="1" noChangeArrowheads="1"/>
                </p:cNvPicPr>
                <p:nvPr/>
              </p:nvPicPr>
              <p:blipFill>
                <a:blip r:embed="rId1" cstate="print"/>
                <a:srcRect/>
                <a:stretch>
                  <a:fillRect/>
                </a:stretch>
              </p:blipFill>
              <p:spPr bwMode="auto">
                <a:xfrm rot="21600000">
                  <a:off x="14708" y="5586"/>
                  <a:ext cx="398" cy="4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Dropbox logo vector (.EPS + .PDF + .CDR, 1.78 Mb) download"/>
                <p:cNvPicPr>
                  <a:picLocks noChangeAspect="1" noChangeArrowheads="1"/>
                </p:cNvPicPr>
                <p:nvPr/>
              </p:nvPicPr>
              <p:blipFill>
                <a:blip r:embed="rId3" cstate="print"/>
                <a:srcRect/>
                <a:stretch>
                  <a:fillRect/>
                </a:stretch>
              </p:blipFill>
              <p:spPr bwMode="auto">
                <a:xfrm>
                  <a:off x="14613" y="6194"/>
                  <a:ext cx="588" cy="571"/>
                </a:xfrm>
                <a:prstGeom prst="rect">
                  <a:avLst/>
                </a:prstGeom>
                <a:noFill/>
                <a:extLst>
                  <a:ext uri="{909E8E84-426E-40DD-AFC4-6F175D3DCCD1}">
                    <a14:hiddenFill xmlns:a14="http://schemas.microsoft.com/office/drawing/2010/main">
                      <a:solidFill>
                        <a:srgbClr val="FFFFFF"/>
                      </a:solidFill>
                    </a14:hiddenFill>
                  </a:ext>
                </a:extLst>
              </p:spPr>
            </p:pic>
            <p:pic>
              <p:nvPicPr>
                <p:cNvPr id="144" name="图片 143"/>
                <p:cNvPicPr>
                  <a:picLocks noChangeAspect="1"/>
                </p:cNvPicPr>
                <p:nvPr/>
              </p:nvPicPr>
              <p:blipFill>
                <a:blip r:embed="rId2" cstate="print"/>
                <a:stretch>
                  <a:fillRect/>
                </a:stretch>
              </p:blipFill>
              <p:spPr>
                <a:xfrm rot="16200000" flipV="1">
                  <a:off x="14737" y="6940"/>
                  <a:ext cx="362" cy="376"/>
                </a:xfrm>
                <a:prstGeom prst="rect">
                  <a:avLst/>
                </a:prstGeom>
              </p:spPr>
            </p:pic>
            <p:pic>
              <p:nvPicPr>
                <p:cNvPr id="145" name="图片 144"/>
                <p:cNvPicPr>
                  <a:picLocks noChangeAspect="1"/>
                </p:cNvPicPr>
                <p:nvPr/>
              </p:nvPicPr>
              <p:blipFill>
                <a:blip r:embed="rId2" cstate="print"/>
                <a:stretch>
                  <a:fillRect/>
                </a:stretch>
              </p:blipFill>
              <p:spPr>
                <a:xfrm rot="16200000" flipV="1">
                  <a:off x="14737" y="7476"/>
                  <a:ext cx="362" cy="376"/>
                </a:xfrm>
                <a:prstGeom prst="rect">
                  <a:avLst/>
                </a:prstGeom>
              </p:spPr>
            </p:pic>
          </p:grpSp>
          <p:sp>
            <p:nvSpPr>
              <p:cNvPr id="146" name="右箭头 145"/>
              <p:cNvSpPr/>
              <p:nvPr/>
            </p:nvSpPr>
            <p:spPr>
              <a:xfrm>
                <a:off x="15275" y="6660"/>
                <a:ext cx="687" cy="263"/>
              </a:xfrm>
              <a:prstGeom prst="rightArrow">
                <a:avLst/>
              </a:prstGeom>
              <a:solidFill>
                <a:schemeClr val="accent1">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16596" y="5005"/>
                <a:ext cx="808" cy="2922"/>
                <a:chOff x="10611485" y="3178479"/>
                <a:chExt cx="513080" cy="1855166"/>
              </a:xfrm>
            </p:grpSpPr>
            <p:pic>
              <p:nvPicPr>
                <p:cNvPr id="148" name="Picture 24"/>
                <p:cNvPicPr>
                  <a:picLocks noChangeAspect="1" noChangeArrowheads="1"/>
                </p:cNvPicPr>
                <p:nvPr/>
              </p:nvPicPr>
              <p:blipFill>
                <a:blip r:embed="rId1" cstate="print"/>
                <a:srcRect/>
                <a:stretch>
                  <a:fillRect/>
                </a:stretch>
              </p:blipFill>
              <p:spPr bwMode="auto">
                <a:xfrm rot="21600000">
                  <a:off x="10651501" y="3178479"/>
                  <a:ext cx="342776" cy="34424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Dropbox logo vector (.EPS + .PDF + .CDR, 1.78 Mb) download"/>
                <p:cNvPicPr>
                  <a:picLocks noChangeAspect="1" noChangeArrowheads="1"/>
                </p:cNvPicPr>
                <p:nvPr/>
              </p:nvPicPr>
              <p:blipFill>
                <a:blip r:embed="rId3" cstate="print"/>
                <a:srcRect/>
                <a:stretch>
                  <a:fillRect/>
                </a:stretch>
              </p:blipFill>
              <p:spPr bwMode="auto">
                <a:xfrm>
                  <a:off x="10611485" y="3854450"/>
                  <a:ext cx="513080" cy="497205"/>
                </a:xfrm>
                <a:prstGeom prst="rect">
                  <a:avLst/>
                </a:prstGeom>
                <a:noFill/>
                <a:extLst>
                  <a:ext uri="{909E8E84-426E-40DD-AFC4-6F175D3DCCD1}">
                    <a14:hiddenFill xmlns:a14="http://schemas.microsoft.com/office/drawing/2010/main">
                      <a:solidFill>
                        <a:srgbClr val="FFFFFF"/>
                      </a:solidFill>
                    </a14:hiddenFill>
                  </a:ext>
                </a:extLst>
              </p:spPr>
            </p:pic>
            <p:pic>
              <p:nvPicPr>
                <p:cNvPr id="150" name="图片 149"/>
                <p:cNvPicPr>
                  <a:picLocks noChangeAspect="1"/>
                </p:cNvPicPr>
                <p:nvPr/>
              </p:nvPicPr>
              <p:blipFill>
                <a:blip r:embed="rId2" cstate="print"/>
                <a:stretch>
                  <a:fillRect/>
                </a:stretch>
              </p:blipFill>
              <p:spPr>
                <a:xfrm rot="16200000" flipV="1">
                  <a:off x="10701020" y="4693285"/>
                  <a:ext cx="334645" cy="346075"/>
                </a:xfrm>
                <a:prstGeom prst="rect">
                  <a:avLst/>
                </a:prstGeom>
              </p:spPr>
            </p:pic>
          </p:grpSp>
          <p:grpSp>
            <p:nvGrpSpPr>
              <p:cNvPr id="151" name="组合 150"/>
              <p:cNvGrpSpPr/>
              <p:nvPr/>
            </p:nvGrpSpPr>
            <p:grpSpPr>
              <a:xfrm>
                <a:off x="792" y="8463"/>
                <a:ext cx="6374" cy="175"/>
                <a:chOff x="792" y="8463"/>
                <a:chExt cx="6629" cy="175"/>
              </a:xfrm>
            </p:grpSpPr>
            <p:cxnSp>
              <p:nvCxnSpPr>
                <p:cNvPr id="152" name="直接连接符 151"/>
                <p:cNvCxnSpPr/>
                <p:nvPr/>
              </p:nvCxnSpPr>
              <p:spPr>
                <a:xfrm>
                  <a:off x="792" y="8463"/>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792" y="8638"/>
                  <a:ext cx="6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7421" y="8468"/>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6" name="文本框 155"/>
              <p:cNvSpPr txBox="1"/>
              <p:nvPr/>
            </p:nvSpPr>
            <p:spPr>
              <a:xfrm>
                <a:off x="1905" y="8818"/>
                <a:ext cx="4372" cy="590"/>
              </a:xfrm>
              <a:prstGeom prst="rect">
                <a:avLst/>
              </a:prstGeom>
              <a:noFill/>
            </p:spPr>
            <p:txBody>
              <a:bodyPr wrap="square" rtlCol="0" anchor="t">
                <a:spAutoFit/>
              </a:bodyPr>
              <a:lstStyle/>
              <a:p>
                <a:pPr algn="ctr"/>
                <a:r>
                  <a:rPr lang="en-US" altLang="zh-CN" sz="1000">
                    <a:sym typeface="+mn-ea"/>
                  </a:rPr>
                  <a:t>Convolutional Layers</a:t>
                </a:r>
                <a:endParaRPr lang="en-US" altLang="zh-CN" sz="1000">
                  <a:sym typeface="+mn-ea"/>
                </a:endParaRPr>
              </a:p>
            </p:txBody>
          </p:sp>
          <p:grpSp>
            <p:nvGrpSpPr>
              <p:cNvPr id="157" name="组合 156"/>
              <p:cNvGrpSpPr/>
              <p:nvPr/>
            </p:nvGrpSpPr>
            <p:grpSpPr>
              <a:xfrm>
                <a:off x="8103" y="8529"/>
                <a:ext cx="5176" cy="137"/>
                <a:chOff x="7590" y="8406"/>
                <a:chExt cx="6477" cy="175"/>
              </a:xfrm>
            </p:grpSpPr>
            <p:cxnSp>
              <p:nvCxnSpPr>
                <p:cNvPr id="158" name="直接连接符 157"/>
                <p:cNvCxnSpPr/>
                <p:nvPr/>
              </p:nvCxnSpPr>
              <p:spPr>
                <a:xfrm>
                  <a:off x="7590" y="8411"/>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V="1">
                  <a:off x="7590" y="8576"/>
                  <a:ext cx="64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4067" y="8406"/>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文本框 168"/>
              <p:cNvSpPr txBox="1"/>
              <p:nvPr/>
            </p:nvSpPr>
            <p:spPr>
              <a:xfrm>
                <a:off x="8915" y="8818"/>
                <a:ext cx="3642" cy="590"/>
              </a:xfrm>
              <a:prstGeom prst="rect">
                <a:avLst/>
              </a:prstGeom>
              <a:noFill/>
            </p:spPr>
            <p:txBody>
              <a:bodyPr wrap="square" rtlCol="0" anchor="t">
                <a:spAutoFit/>
              </a:bodyPr>
              <a:lstStyle/>
              <a:p>
                <a:pPr algn="ctr"/>
                <a:r>
                  <a:rPr lang="en-US" altLang="zh-CN" sz="1000" dirty="0">
                    <a:sym typeface="+mn-ea"/>
                  </a:rPr>
                  <a:t>Recurrent Layers</a:t>
                </a:r>
                <a:endParaRPr lang="en-US" altLang="zh-CN" sz="1000" dirty="0">
                  <a:sym typeface="+mn-ea"/>
                </a:endParaRPr>
              </a:p>
            </p:txBody>
          </p:sp>
          <p:grpSp>
            <p:nvGrpSpPr>
              <p:cNvPr id="170" name="组合 169"/>
              <p:cNvGrpSpPr/>
              <p:nvPr/>
            </p:nvGrpSpPr>
            <p:grpSpPr>
              <a:xfrm>
                <a:off x="14034" y="8468"/>
                <a:ext cx="3506" cy="175"/>
                <a:chOff x="7590" y="8406"/>
                <a:chExt cx="6477" cy="175"/>
              </a:xfrm>
            </p:grpSpPr>
            <p:cxnSp>
              <p:nvCxnSpPr>
                <p:cNvPr id="171" name="直接连接符 170"/>
                <p:cNvCxnSpPr/>
                <p:nvPr/>
              </p:nvCxnSpPr>
              <p:spPr>
                <a:xfrm>
                  <a:off x="7590" y="8411"/>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7590" y="8576"/>
                  <a:ext cx="64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14067" y="8406"/>
                  <a:ext cx="0" cy="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文本框 173"/>
              <p:cNvSpPr txBox="1"/>
              <p:nvPr/>
            </p:nvSpPr>
            <p:spPr>
              <a:xfrm>
                <a:off x="13347" y="8818"/>
                <a:ext cx="5135" cy="590"/>
              </a:xfrm>
              <a:prstGeom prst="rect">
                <a:avLst/>
              </a:prstGeom>
              <a:noFill/>
            </p:spPr>
            <p:txBody>
              <a:bodyPr wrap="square" rtlCol="0" anchor="t">
                <a:spAutoFit/>
              </a:bodyPr>
              <a:lstStyle/>
              <a:p>
                <a:pPr algn="ctr"/>
                <a:r>
                  <a:rPr lang="en-US" altLang="zh-CN" sz="1000" dirty="0">
                    <a:sym typeface="+mn-ea"/>
                  </a:rPr>
                  <a:t>Transcription Layer</a:t>
                </a:r>
                <a:endParaRPr lang="en-US" altLang="zh-CN" sz="1000" dirty="0">
                  <a:sym typeface="+mn-ea"/>
                </a:endParaRPr>
              </a:p>
            </p:txBody>
          </p:sp>
          <p:sp>
            <p:nvSpPr>
              <p:cNvPr id="175" name="文本框 174"/>
              <p:cNvSpPr txBox="1"/>
              <p:nvPr/>
            </p:nvSpPr>
            <p:spPr>
              <a:xfrm>
                <a:off x="6853" y="6306"/>
                <a:ext cx="1827" cy="479"/>
              </a:xfrm>
              <a:prstGeom prst="rect">
                <a:avLst/>
              </a:prstGeom>
              <a:noFill/>
            </p:spPr>
            <p:txBody>
              <a:bodyPr wrap="square" rtlCol="0" anchor="t">
                <a:spAutoFit/>
              </a:bodyPr>
              <a:lstStyle/>
              <a:p>
                <a:r>
                  <a:rPr lang="en-US" altLang="zh-CN" sz="700" b="1" dirty="0"/>
                  <a:t>Reshape</a:t>
                </a:r>
                <a:endParaRPr lang="en-US" altLang="zh-CN" sz="700" b="1" baseline="-25000" dirty="0">
                  <a:solidFill>
                    <a:schemeClr val="tx1"/>
                  </a:solidFill>
                  <a:uFillTx/>
                </a:endParaRPr>
              </a:p>
            </p:txBody>
          </p:sp>
          <p:sp>
            <p:nvSpPr>
              <p:cNvPr id="176" name="文本框 175"/>
              <p:cNvSpPr txBox="1"/>
              <p:nvPr/>
            </p:nvSpPr>
            <p:spPr>
              <a:xfrm>
                <a:off x="2576" y="9388"/>
                <a:ext cx="2558" cy="590"/>
              </a:xfrm>
              <a:prstGeom prst="rect">
                <a:avLst/>
              </a:prstGeom>
              <a:noFill/>
            </p:spPr>
            <p:txBody>
              <a:bodyPr wrap="square" rtlCol="0" anchor="t">
                <a:spAutoFit/>
              </a:bodyPr>
              <a:lstStyle/>
              <a:p>
                <a:pPr algn="ctr"/>
                <a:r>
                  <a:rPr lang="zh-CN" altLang="en-US" sz="1000"/>
                  <a:t>特征提取</a:t>
                </a:r>
                <a:endParaRPr lang="zh-CN" altLang="en-US" sz="1000"/>
              </a:p>
            </p:txBody>
          </p:sp>
          <p:sp>
            <p:nvSpPr>
              <p:cNvPr id="177" name="文本框 176"/>
              <p:cNvSpPr txBox="1"/>
              <p:nvPr/>
            </p:nvSpPr>
            <p:spPr>
              <a:xfrm>
                <a:off x="8158" y="9425"/>
                <a:ext cx="4965" cy="554"/>
              </a:xfrm>
              <a:prstGeom prst="rect">
                <a:avLst/>
              </a:prstGeom>
              <a:noFill/>
            </p:spPr>
            <p:txBody>
              <a:bodyPr wrap="square" rtlCol="0" anchor="t">
                <a:spAutoFit/>
              </a:bodyPr>
              <a:lstStyle/>
              <a:p>
                <a:pPr algn="ctr"/>
                <a:r>
                  <a:rPr lang="zh-CN" altLang="en-US" sz="900"/>
                  <a:t>序列预测</a:t>
                </a:r>
                <a:endParaRPr lang="zh-CN" altLang="en-US" sz="900"/>
              </a:p>
            </p:txBody>
          </p:sp>
          <p:sp>
            <p:nvSpPr>
              <p:cNvPr id="178" name="文本框 177"/>
              <p:cNvSpPr txBox="1"/>
              <p:nvPr/>
            </p:nvSpPr>
            <p:spPr>
              <a:xfrm>
                <a:off x="14546" y="9389"/>
                <a:ext cx="2870" cy="554"/>
              </a:xfrm>
              <a:prstGeom prst="rect">
                <a:avLst/>
              </a:prstGeom>
              <a:noFill/>
            </p:spPr>
            <p:txBody>
              <a:bodyPr wrap="square" rtlCol="0" anchor="t">
                <a:spAutoFit/>
              </a:bodyPr>
              <a:lstStyle/>
              <a:p>
                <a:pPr algn="ctr"/>
                <a:r>
                  <a:rPr lang="zh-CN" altLang="en-US" sz="900"/>
                  <a:t>对齐</a:t>
                </a:r>
                <a:endParaRPr lang="zh-CN" altLang="en-US" sz="900"/>
              </a:p>
            </p:txBody>
          </p:sp>
          <p:grpSp>
            <p:nvGrpSpPr>
              <p:cNvPr id="179" name="组合 178"/>
              <p:cNvGrpSpPr/>
              <p:nvPr/>
            </p:nvGrpSpPr>
            <p:grpSpPr>
              <a:xfrm>
                <a:off x="8112" y="4872"/>
                <a:ext cx="5283" cy="3578"/>
                <a:chOff x="6968" y="4272"/>
                <a:chExt cx="5283" cy="3578"/>
              </a:xfrm>
            </p:grpSpPr>
            <p:grpSp>
              <p:nvGrpSpPr>
                <p:cNvPr id="186" name="组合 185"/>
                <p:cNvGrpSpPr/>
                <p:nvPr/>
              </p:nvGrpSpPr>
              <p:grpSpPr>
                <a:xfrm>
                  <a:off x="6968" y="4272"/>
                  <a:ext cx="2264" cy="3578"/>
                  <a:chOff x="6968" y="4272"/>
                  <a:chExt cx="2264" cy="3578"/>
                </a:xfrm>
              </p:grpSpPr>
              <p:grpSp>
                <p:nvGrpSpPr>
                  <p:cNvPr id="194" name="组合 193"/>
                  <p:cNvGrpSpPr/>
                  <p:nvPr/>
                </p:nvGrpSpPr>
                <p:grpSpPr>
                  <a:xfrm>
                    <a:off x="6968" y="4272"/>
                    <a:ext cx="2264" cy="3578"/>
                    <a:chOff x="8618" y="4799"/>
                    <a:chExt cx="2264" cy="3578"/>
                  </a:xfrm>
                </p:grpSpPr>
                <p:grpSp>
                  <p:nvGrpSpPr>
                    <p:cNvPr id="195" name="组合 194"/>
                    <p:cNvGrpSpPr/>
                    <p:nvPr/>
                  </p:nvGrpSpPr>
                  <p:grpSpPr>
                    <a:xfrm>
                      <a:off x="8618" y="5052"/>
                      <a:ext cx="2264" cy="3325"/>
                      <a:chOff x="7985" y="4867"/>
                      <a:chExt cx="2264" cy="3325"/>
                    </a:xfrm>
                  </p:grpSpPr>
                  <p:grpSp>
                    <p:nvGrpSpPr>
                      <p:cNvPr id="196" name="组合 195"/>
                      <p:cNvGrpSpPr/>
                      <p:nvPr/>
                    </p:nvGrpSpPr>
                    <p:grpSpPr>
                      <a:xfrm>
                        <a:off x="7985" y="4867"/>
                        <a:ext cx="2264" cy="2162"/>
                        <a:chOff x="7985" y="4867"/>
                        <a:chExt cx="2264" cy="2162"/>
                      </a:xfrm>
                    </p:grpSpPr>
                    <p:grpSp>
                      <p:nvGrpSpPr>
                        <p:cNvPr id="197" name="组合 196"/>
                        <p:cNvGrpSpPr/>
                        <p:nvPr/>
                      </p:nvGrpSpPr>
                      <p:grpSpPr>
                        <a:xfrm>
                          <a:off x="7985" y="4867"/>
                          <a:ext cx="2255" cy="1453"/>
                          <a:chOff x="7985" y="4867"/>
                          <a:chExt cx="2255" cy="1453"/>
                        </a:xfrm>
                      </p:grpSpPr>
                      <p:grpSp>
                        <p:nvGrpSpPr>
                          <p:cNvPr id="215" name="组合 214"/>
                          <p:cNvGrpSpPr/>
                          <p:nvPr/>
                        </p:nvGrpSpPr>
                        <p:grpSpPr>
                          <a:xfrm>
                            <a:off x="8001" y="5619"/>
                            <a:ext cx="2239" cy="440"/>
                            <a:chOff x="7815" y="4898"/>
                            <a:chExt cx="2239" cy="440"/>
                          </a:xfrm>
                        </p:grpSpPr>
                        <p:grpSp>
                          <p:nvGrpSpPr>
                            <p:cNvPr id="219" name="组合 218"/>
                            <p:cNvGrpSpPr/>
                            <p:nvPr/>
                          </p:nvGrpSpPr>
                          <p:grpSpPr>
                            <a:xfrm>
                              <a:off x="7815" y="4898"/>
                              <a:ext cx="1219" cy="440"/>
                              <a:chOff x="7823" y="4898"/>
                              <a:chExt cx="1219" cy="440"/>
                            </a:xfrm>
                          </p:grpSpPr>
                          <p:sp>
                            <p:nvSpPr>
                              <p:cNvPr id="220" name="椭圆 219"/>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221" name="组合 220"/>
                              <p:cNvGrpSpPr/>
                              <p:nvPr/>
                            </p:nvGrpSpPr>
                            <p:grpSpPr>
                              <a:xfrm>
                                <a:off x="7823" y="4898"/>
                                <a:ext cx="1219" cy="440"/>
                                <a:chOff x="7823" y="4898"/>
                                <a:chExt cx="1219" cy="440"/>
                              </a:xfrm>
                            </p:grpSpPr>
                            <p:sp>
                              <p:nvSpPr>
                                <p:cNvPr id="223" name="矩形 222"/>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224" name="文本框 223"/>
                                <p:cNvSpPr txBox="1"/>
                                <p:nvPr/>
                              </p:nvSpPr>
                              <p:spPr>
                                <a:xfrm>
                                  <a:off x="7823" y="4898"/>
                                  <a:ext cx="752" cy="440"/>
                                </a:xfrm>
                                <a:prstGeom prst="rect">
                                  <a:avLst/>
                                </a:prstGeom>
                                <a:noFill/>
                              </p:spPr>
                              <p:txBody>
                                <a:bodyPr wrap="square" rtlCol="0" anchor="t">
                                  <a:spAutoFit/>
                                </a:bodyPr>
                                <a:lstStyle/>
                                <a:p>
                                  <a:r>
                                    <a:rPr lang="en-US" altLang="zh-CN" sz="600" b="1"/>
                                    <a:t>X</a:t>
                                  </a:r>
                                  <a:r>
                                    <a:rPr lang="en-US" altLang="zh-CN" sz="600" b="1" baseline="-25000">
                                      <a:solidFill>
                                        <a:schemeClr val="tx1"/>
                                      </a:solidFill>
                                      <a:uFillTx/>
                                    </a:rPr>
                                    <a:t>1</a:t>
                                  </a:r>
                                  <a:endParaRPr lang="en-US" altLang="zh-CN" sz="600" b="1" baseline="-25000">
                                    <a:solidFill>
                                      <a:schemeClr val="tx1"/>
                                    </a:solidFill>
                                    <a:uFillTx/>
                                  </a:endParaRPr>
                                </a:p>
                              </p:txBody>
                            </p:sp>
                            <p:cxnSp>
                              <p:nvCxnSpPr>
                                <p:cNvPr id="231" name="直接箭头连接符 230"/>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32" name="直接箭头连接符 231"/>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6" name="组合 235"/>
                          <p:cNvGrpSpPr/>
                          <p:nvPr/>
                        </p:nvGrpSpPr>
                        <p:grpSpPr>
                          <a:xfrm>
                            <a:off x="7985" y="4867"/>
                            <a:ext cx="2246" cy="751"/>
                            <a:chOff x="7985" y="4867"/>
                            <a:chExt cx="2246" cy="751"/>
                          </a:xfrm>
                        </p:grpSpPr>
                        <p:grpSp>
                          <p:nvGrpSpPr>
                            <p:cNvPr id="239" name="组合 238"/>
                            <p:cNvGrpSpPr/>
                            <p:nvPr/>
                          </p:nvGrpSpPr>
                          <p:grpSpPr>
                            <a:xfrm>
                              <a:off x="7985" y="4867"/>
                              <a:ext cx="2246" cy="442"/>
                              <a:chOff x="7808" y="4868"/>
                              <a:chExt cx="2246" cy="442"/>
                            </a:xfrm>
                          </p:grpSpPr>
                          <p:grpSp>
                            <p:nvGrpSpPr>
                              <p:cNvPr id="240" name="组合 239"/>
                              <p:cNvGrpSpPr/>
                              <p:nvPr/>
                            </p:nvGrpSpPr>
                            <p:grpSpPr>
                              <a:xfrm>
                                <a:off x="7808" y="4868"/>
                                <a:ext cx="1226" cy="442"/>
                                <a:chOff x="7816" y="4868"/>
                                <a:chExt cx="1226" cy="442"/>
                              </a:xfrm>
                            </p:grpSpPr>
                            <p:sp>
                              <p:nvSpPr>
                                <p:cNvPr id="241" name="椭圆 240"/>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242" name="组合 241"/>
                                <p:cNvGrpSpPr/>
                                <p:nvPr/>
                              </p:nvGrpSpPr>
                              <p:grpSpPr>
                                <a:xfrm>
                                  <a:off x="7816" y="4868"/>
                                  <a:ext cx="1226" cy="442"/>
                                  <a:chOff x="7816" y="4868"/>
                                  <a:chExt cx="1226" cy="442"/>
                                </a:xfrm>
                              </p:grpSpPr>
                              <p:sp>
                                <p:nvSpPr>
                                  <p:cNvPr id="243" name="矩形 242"/>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244" name="文本框 243"/>
                                  <p:cNvSpPr txBox="1"/>
                                  <p:nvPr/>
                                </p:nvSpPr>
                                <p:spPr>
                                  <a:xfrm>
                                    <a:off x="7816" y="4868"/>
                                    <a:ext cx="713" cy="442"/>
                                  </a:xfrm>
                                  <a:prstGeom prst="rect">
                                    <a:avLst/>
                                  </a:prstGeom>
                                  <a:noFill/>
                                </p:spPr>
                                <p:txBody>
                                  <a:bodyPr wrap="square" rtlCol="0" anchor="t">
                                    <a:spAutoFit/>
                                  </a:bodyPr>
                                  <a:lstStyle/>
                                  <a:p>
                                    <a:r>
                                      <a:rPr lang="en-US" altLang="zh-CN" sz="600" b="1"/>
                                      <a:t>X</a:t>
                                    </a:r>
                                    <a:r>
                                      <a:rPr lang="en-US" altLang="zh-CN" sz="600" b="1" baseline="-25000">
                                        <a:solidFill>
                                          <a:schemeClr val="tx1"/>
                                        </a:solidFill>
                                        <a:uFillTx/>
                                      </a:rPr>
                                      <a:t>0</a:t>
                                    </a:r>
                                    <a:endParaRPr lang="en-US" altLang="zh-CN" sz="600" b="1" baseline="-25000">
                                      <a:solidFill>
                                        <a:schemeClr val="tx1"/>
                                      </a:solidFill>
                                      <a:uFillTx/>
                                    </a:endParaRPr>
                                  </a:p>
                                </p:txBody>
                              </p:sp>
                              <p:cxnSp>
                                <p:nvCxnSpPr>
                                  <p:cNvPr id="245" name="直接箭头连接符 244"/>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46" name="直接箭头连接符 245"/>
                              <p:cNvCxnSpPr/>
                              <p:nvPr/>
                            </p:nvCxnSpPr>
                            <p:spPr>
                              <a:xfrm>
                                <a:off x="9034" y="5107"/>
                                <a:ext cx="1020" cy="0"/>
                              </a:xfrm>
                              <a:prstGeom prst="straightConnector1">
                                <a:avLst/>
                              </a:prstGeom>
                              <a:ln>
                                <a:solidFill>
                                  <a:schemeClr val="tx1">
                                    <a:lumMod val="65000"/>
                                    <a:lumOff val="35000"/>
                                  </a:schemeClr>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50" name="直接箭头连接符 249"/>
                            <p:cNvCxnSpPr>
                              <a:stCxn id="243" idx="2"/>
                            </p:cNvCxnSpPr>
                            <p:nvPr/>
                          </p:nvCxnSpPr>
                          <p:spPr>
                            <a:xfrm>
                              <a:off x="9041" y="5255"/>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1" name="直接箭头连接符 250"/>
                          <p:cNvCxnSpPr>
                            <a:stCxn id="223" idx="2"/>
                          </p:cNvCxnSpPr>
                          <p:nvPr/>
                        </p:nvCxnSpPr>
                        <p:spPr>
                          <a:xfrm>
                            <a:off x="9050" y="5977"/>
                            <a:ext cx="0" cy="34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组合 251"/>
                        <p:cNvGrpSpPr/>
                        <p:nvPr/>
                      </p:nvGrpSpPr>
                      <p:grpSpPr>
                        <a:xfrm>
                          <a:off x="8001" y="6291"/>
                          <a:ext cx="2248" cy="738"/>
                          <a:chOff x="8001" y="6291"/>
                          <a:chExt cx="2248" cy="738"/>
                        </a:xfrm>
                      </p:grpSpPr>
                      <p:grpSp>
                        <p:nvGrpSpPr>
                          <p:cNvPr id="253" name="组合 252"/>
                          <p:cNvGrpSpPr/>
                          <p:nvPr/>
                        </p:nvGrpSpPr>
                        <p:grpSpPr>
                          <a:xfrm>
                            <a:off x="8001" y="6291"/>
                            <a:ext cx="2248" cy="442"/>
                            <a:chOff x="7806" y="4887"/>
                            <a:chExt cx="2248" cy="442"/>
                          </a:xfrm>
                        </p:grpSpPr>
                        <p:grpSp>
                          <p:nvGrpSpPr>
                            <p:cNvPr id="254" name="组合 253"/>
                            <p:cNvGrpSpPr/>
                            <p:nvPr/>
                          </p:nvGrpSpPr>
                          <p:grpSpPr>
                            <a:xfrm>
                              <a:off x="7806" y="4887"/>
                              <a:ext cx="1228" cy="442"/>
                              <a:chOff x="7814" y="4887"/>
                              <a:chExt cx="1228" cy="442"/>
                            </a:xfrm>
                          </p:grpSpPr>
                          <p:sp>
                            <p:nvSpPr>
                              <p:cNvPr id="255" name="椭圆 254"/>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256" name="组合 255"/>
                              <p:cNvGrpSpPr/>
                              <p:nvPr/>
                            </p:nvGrpSpPr>
                            <p:grpSpPr>
                              <a:xfrm>
                                <a:off x="7814" y="4887"/>
                                <a:ext cx="1228" cy="442"/>
                                <a:chOff x="7814" y="4887"/>
                                <a:chExt cx="1228" cy="442"/>
                              </a:xfrm>
                            </p:grpSpPr>
                            <p:sp>
                              <p:nvSpPr>
                                <p:cNvPr id="257" name="矩形 256"/>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272" name="文本框 271"/>
                                <p:cNvSpPr txBox="1"/>
                                <p:nvPr/>
                              </p:nvSpPr>
                              <p:spPr>
                                <a:xfrm>
                                  <a:off x="7814" y="4887"/>
                                  <a:ext cx="786" cy="442"/>
                                </a:xfrm>
                                <a:prstGeom prst="rect">
                                  <a:avLst/>
                                </a:prstGeom>
                                <a:noFill/>
                              </p:spPr>
                              <p:txBody>
                                <a:bodyPr wrap="square" rtlCol="0" anchor="t">
                                  <a:spAutoFit/>
                                </a:bodyPr>
                                <a:lstStyle/>
                                <a:p>
                                  <a:r>
                                    <a:rPr lang="en-US" altLang="zh-CN" sz="600" b="1"/>
                                    <a:t>X</a:t>
                                  </a:r>
                                  <a:r>
                                    <a:rPr lang="en-US" altLang="zh-CN" sz="600" b="1" baseline="-25000">
                                      <a:solidFill>
                                        <a:schemeClr val="tx1"/>
                                      </a:solidFill>
                                      <a:uFillTx/>
                                    </a:rPr>
                                    <a:t>2</a:t>
                                  </a:r>
                                  <a:endParaRPr lang="en-US" altLang="zh-CN" sz="600" b="1" baseline="-25000">
                                    <a:solidFill>
                                      <a:schemeClr val="tx1"/>
                                    </a:solidFill>
                                    <a:uFillTx/>
                                  </a:endParaRPr>
                                </a:p>
                              </p:txBody>
                            </p:sp>
                            <p:cxnSp>
                              <p:nvCxnSpPr>
                                <p:cNvPr id="273" name="直接箭头连接符 272"/>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74" name="直接箭头连接符 273"/>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5" name="直接箭头连接符 274"/>
                          <p:cNvCxnSpPr/>
                          <p:nvPr/>
                        </p:nvCxnSpPr>
                        <p:spPr>
                          <a:xfrm>
                            <a:off x="9059" y="6666"/>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6" name="组合 275"/>
                      <p:cNvGrpSpPr/>
                      <p:nvPr/>
                    </p:nvGrpSpPr>
                    <p:grpSpPr>
                      <a:xfrm>
                        <a:off x="8003" y="6819"/>
                        <a:ext cx="2243" cy="1373"/>
                        <a:chOff x="8003" y="6819"/>
                        <a:chExt cx="2243" cy="1373"/>
                      </a:xfrm>
                    </p:grpSpPr>
                    <p:grpSp>
                      <p:nvGrpSpPr>
                        <p:cNvPr id="277" name="组合 276"/>
                        <p:cNvGrpSpPr/>
                        <p:nvPr/>
                      </p:nvGrpSpPr>
                      <p:grpSpPr>
                        <a:xfrm>
                          <a:off x="8003" y="7750"/>
                          <a:ext cx="2243" cy="442"/>
                          <a:chOff x="7811" y="4916"/>
                          <a:chExt cx="2243" cy="442"/>
                        </a:xfrm>
                      </p:grpSpPr>
                      <p:grpSp>
                        <p:nvGrpSpPr>
                          <p:cNvPr id="278" name="组合 277"/>
                          <p:cNvGrpSpPr/>
                          <p:nvPr/>
                        </p:nvGrpSpPr>
                        <p:grpSpPr>
                          <a:xfrm>
                            <a:off x="7811" y="4916"/>
                            <a:ext cx="1223" cy="442"/>
                            <a:chOff x="7819" y="4916"/>
                            <a:chExt cx="1223" cy="442"/>
                          </a:xfrm>
                        </p:grpSpPr>
                        <p:sp>
                          <p:nvSpPr>
                            <p:cNvPr id="279" name="椭圆 278"/>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282" name="组合 281"/>
                            <p:cNvGrpSpPr/>
                            <p:nvPr/>
                          </p:nvGrpSpPr>
                          <p:grpSpPr>
                            <a:xfrm>
                              <a:off x="7819" y="4916"/>
                              <a:ext cx="1223" cy="442"/>
                              <a:chOff x="7819" y="4916"/>
                              <a:chExt cx="1223" cy="442"/>
                            </a:xfrm>
                          </p:grpSpPr>
                          <p:sp>
                            <p:nvSpPr>
                              <p:cNvPr id="283" name="矩形 282"/>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284" name="文本框 283"/>
                              <p:cNvSpPr txBox="1"/>
                              <p:nvPr/>
                            </p:nvSpPr>
                            <p:spPr>
                              <a:xfrm>
                                <a:off x="7819" y="4916"/>
                                <a:ext cx="650" cy="442"/>
                              </a:xfrm>
                              <a:prstGeom prst="rect">
                                <a:avLst/>
                              </a:prstGeom>
                              <a:noFill/>
                            </p:spPr>
                            <p:txBody>
                              <a:bodyPr wrap="square" rtlCol="0" anchor="t">
                                <a:spAutoFit/>
                              </a:bodyPr>
                              <a:lstStyle/>
                              <a:p>
                                <a:r>
                                  <a:rPr lang="en-US" altLang="zh-CN" sz="600" b="1" dirty="0" err="1"/>
                                  <a:t>X</a:t>
                                </a:r>
                                <a:r>
                                  <a:rPr lang="en-US" altLang="zh-CN" sz="600" b="1" baseline="-25000" dirty="0" err="1">
                                    <a:solidFill>
                                      <a:schemeClr val="tx1"/>
                                    </a:solidFill>
                                    <a:uFillTx/>
                                  </a:rPr>
                                  <a:t>n</a:t>
                                </a:r>
                                <a:endParaRPr lang="en-US" altLang="zh-CN" sz="600" b="1" baseline="-25000" dirty="0" err="1">
                                  <a:solidFill>
                                    <a:schemeClr val="tx1"/>
                                  </a:solidFill>
                                  <a:uFillTx/>
                                </a:endParaRPr>
                              </a:p>
                            </p:txBody>
                          </p:sp>
                          <p:cxnSp>
                            <p:nvCxnSpPr>
                              <p:cNvPr id="285" name="直接箭头连接符 284"/>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86" name="直接箭头连接符 285"/>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5" name="直接箭头连接符 354"/>
                        <p:cNvCxnSpPr/>
                        <p:nvPr/>
                      </p:nvCxnSpPr>
                      <p:spPr>
                        <a:xfrm>
                          <a:off x="9066" y="7363"/>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6" name="文本框 355"/>
                        <p:cNvSpPr txBox="1"/>
                        <p:nvPr/>
                      </p:nvSpPr>
                      <p:spPr>
                        <a:xfrm>
                          <a:off x="8770" y="6819"/>
                          <a:ext cx="472" cy="739"/>
                        </a:xfrm>
                        <a:prstGeom prst="rect">
                          <a:avLst/>
                        </a:prstGeom>
                        <a:noFill/>
                      </p:spPr>
                      <p:txBody>
                        <a:bodyPr wrap="square" rtlCol="0" anchor="t">
                          <a:spAutoFit/>
                        </a:bodyPr>
                        <a:lstStyle/>
                        <a:p>
                          <a:endParaRPr lang="en-US" altLang="zh-CN" sz="1400">
                            <a:sym typeface="+mn-ea"/>
                          </a:endParaRPr>
                        </a:p>
                      </p:txBody>
                    </p:sp>
                  </p:grpSp>
                </p:grpSp>
                <p:grpSp>
                  <p:nvGrpSpPr>
                    <p:cNvPr id="357" name="组合 356"/>
                    <p:cNvGrpSpPr/>
                    <p:nvPr/>
                  </p:nvGrpSpPr>
                  <p:grpSpPr>
                    <a:xfrm>
                      <a:off x="9258" y="4799"/>
                      <a:ext cx="1260" cy="3338"/>
                      <a:chOff x="9258" y="4799"/>
                      <a:chExt cx="1260" cy="3338"/>
                    </a:xfrm>
                  </p:grpSpPr>
                  <p:sp>
                    <p:nvSpPr>
                      <p:cNvPr id="358" name="矩形 357"/>
                      <p:cNvSpPr/>
                      <p:nvPr/>
                    </p:nvSpPr>
                    <p:spPr>
                      <a:xfrm>
                        <a:off x="10071" y="4799"/>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359" name="矩形 358"/>
                      <p:cNvSpPr/>
                      <p:nvPr/>
                    </p:nvSpPr>
                    <p:spPr>
                      <a:xfrm>
                        <a:off x="10071" y="5481"/>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360" name="矩形 359"/>
                      <p:cNvSpPr/>
                      <p:nvPr/>
                    </p:nvSpPr>
                    <p:spPr>
                      <a:xfrm>
                        <a:off x="10080" y="6165"/>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361" name="矩形 360"/>
                      <p:cNvSpPr/>
                      <p:nvPr/>
                    </p:nvSpPr>
                    <p:spPr>
                      <a:xfrm>
                        <a:off x="10112" y="7560"/>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grpSp>
                    <p:nvGrpSpPr>
                      <p:cNvPr id="362" name="组合 361"/>
                      <p:cNvGrpSpPr/>
                      <p:nvPr/>
                    </p:nvGrpSpPr>
                    <p:grpSpPr>
                      <a:xfrm>
                        <a:off x="9258" y="4954"/>
                        <a:ext cx="812" cy="340"/>
                        <a:chOff x="9258" y="4969"/>
                        <a:chExt cx="812" cy="340"/>
                      </a:xfrm>
                    </p:grpSpPr>
                    <p:cxnSp>
                      <p:nvCxnSpPr>
                        <p:cNvPr id="363" name="直接连接符 362"/>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直接箭头连接符 363"/>
                        <p:cNvCxnSpPr>
                          <a:endCxn id="358" idx="1"/>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5" name="直接箭头连接符 364"/>
                      <p:cNvCxnSpPr/>
                      <p:nvPr/>
                    </p:nvCxnSpPr>
                    <p:spPr>
                      <a:xfrm flipV="1">
                        <a:off x="10241" y="5139"/>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接箭头连接符 365"/>
                      <p:cNvCxnSpPr/>
                      <p:nvPr/>
                    </p:nvCxnSpPr>
                    <p:spPr>
                      <a:xfrm flipV="1">
                        <a:off x="10259" y="5821"/>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接箭头连接符 366"/>
                      <p:cNvCxnSpPr/>
                      <p:nvPr/>
                    </p:nvCxnSpPr>
                    <p:spPr>
                      <a:xfrm flipV="1">
                        <a:off x="10250" y="6505"/>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8" name="文本框 367"/>
                      <p:cNvSpPr txBox="1"/>
                      <p:nvPr/>
                    </p:nvSpPr>
                    <p:spPr>
                      <a:xfrm>
                        <a:off x="10046" y="6731"/>
                        <a:ext cx="472" cy="739"/>
                      </a:xfrm>
                      <a:prstGeom prst="rect">
                        <a:avLst/>
                      </a:prstGeom>
                      <a:noFill/>
                    </p:spPr>
                    <p:txBody>
                      <a:bodyPr wrap="square" rtlCol="0" anchor="t">
                        <a:spAutoFit/>
                      </a:bodyPr>
                      <a:lstStyle/>
                      <a:p>
                        <a:endParaRPr lang="en-US" altLang="zh-CN" sz="1400">
                          <a:sym typeface="+mn-ea"/>
                        </a:endParaRPr>
                      </a:p>
                    </p:txBody>
                  </p:sp>
                  <p:cxnSp>
                    <p:nvCxnSpPr>
                      <p:cNvPr id="369" name="直接箭头连接符 368"/>
                      <p:cNvCxnSpPr/>
                      <p:nvPr/>
                    </p:nvCxnSpPr>
                    <p:spPr>
                      <a:xfrm flipV="1">
                        <a:off x="10282" y="7208"/>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0" name="组合 369"/>
                      <p:cNvGrpSpPr/>
                      <p:nvPr/>
                    </p:nvGrpSpPr>
                    <p:grpSpPr>
                      <a:xfrm>
                        <a:off x="9277" y="5628"/>
                        <a:ext cx="812" cy="385"/>
                        <a:chOff x="9258" y="4969"/>
                        <a:chExt cx="812" cy="340"/>
                      </a:xfrm>
                    </p:grpSpPr>
                    <p:cxnSp>
                      <p:nvCxnSpPr>
                        <p:cNvPr id="371" name="直接连接符 370"/>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接箭头连接符 371"/>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3" name="组合 372"/>
                      <p:cNvGrpSpPr/>
                      <p:nvPr/>
                    </p:nvGrpSpPr>
                    <p:grpSpPr>
                      <a:xfrm>
                        <a:off x="9268" y="6323"/>
                        <a:ext cx="812" cy="385"/>
                        <a:chOff x="9258" y="4969"/>
                        <a:chExt cx="812" cy="340"/>
                      </a:xfrm>
                    </p:grpSpPr>
                    <p:cxnSp>
                      <p:nvCxnSpPr>
                        <p:cNvPr id="374" name="直接连接符 373"/>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直接箭头连接符 374"/>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6" name="组合 375"/>
                      <p:cNvGrpSpPr/>
                      <p:nvPr/>
                    </p:nvGrpSpPr>
                    <p:grpSpPr>
                      <a:xfrm>
                        <a:off x="9286" y="7724"/>
                        <a:ext cx="812" cy="413"/>
                        <a:chOff x="9258" y="4969"/>
                        <a:chExt cx="812" cy="340"/>
                      </a:xfrm>
                    </p:grpSpPr>
                    <p:cxnSp>
                      <p:nvCxnSpPr>
                        <p:cNvPr id="377" name="直接连接符 376"/>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直接箭头连接符 377"/>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79" name="组合 378"/>
                  <p:cNvGrpSpPr/>
                  <p:nvPr/>
                </p:nvGrpSpPr>
                <p:grpSpPr>
                  <a:xfrm>
                    <a:off x="8761" y="4416"/>
                    <a:ext cx="227" cy="362"/>
                    <a:chOff x="9308" y="3112"/>
                    <a:chExt cx="227" cy="362"/>
                  </a:xfrm>
                </p:grpSpPr>
                <p:cxnSp>
                  <p:nvCxnSpPr>
                    <p:cNvPr id="380" name="直接箭头连接符 379"/>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8761" y="5124"/>
                    <a:ext cx="227" cy="362"/>
                    <a:chOff x="9308" y="3112"/>
                    <a:chExt cx="227" cy="362"/>
                  </a:xfrm>
                </p:grpSpPr>
                <p:cxnSp>
                  <p:nvCxnSpPr>
                    <p:cNvPr id="383" name="直接箭头连接符 382"/>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直接连接符 383"/>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5" name="组合 384"/>
                  <p:cNvGrpSpPr/>
                  <p:nvPr/>
                </p:nvGrpSpPr>
                <p:grpSpPr>
                  <a:xfrm>
                    <a:off x="8761" y="5796"/>
                    <a:ext cx="227" cy="362"/>
                    <a:chOff x="9308" y="3112"/>
                    <a:chExt cx="227" cy="362"/>
                  </a:xfrm>
                </p:grpSpPr>
                <p:cxnSp>
                  <p:nvCxnSpPr>
                    <p:cNvPr id="386" name="直接箭头连接符 385"/>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8" name="组合 387"/>
                  <p:cNvGrpSpPr/>
                  <p:nvPr/>
                </p:nvGrpSpPr>
                <p:grpSpPr>
                  <a:xfrm>
                    <a:off x="8802" y="7237"/>
                    <a:ext cx="227" cy="362"/>
                    <a:chOff x="9308" y="3112"/>
                    <a:chExt cx="227" cy="362"/>
                  </a:xfrm>
                </p:grpSpPr>
                <p:cxnSp>
                  <p:nvCxnSpPr>
                    <p:cNvPr id="389" name="直接箭头连接符 388"/>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91" name="组合 390"/>
                <p:cNvGrpSpPr/>
                <p:nvPr/>
              </p:nvGrpSpPr>
              <p:grpSpPr>
                <a:xfrm>
                  <a:off x="9102" y="4272"/>
                  <a:ext cx="3149" cy="3565"/>
                  <a:chOff x="9102" y="4272"/>
                  <a:chExt cx="3149" cy="3565"/>
                </a:xfrm>
              </p:grpSpPr>
              <p:grpSp>
                <p:nvGrpSpPr>
                  <p:cNvPr id="392" name="组合 391"/>
                  <p:cNvGrpSpPr/>
                  <p:nvPr/>
                </p:nvGrpSpPr>
                <p:grpSpPr>
                  <a:xfrm>
                    <a:off x="9102" y="4272"/>
                    <a:ext cx="2268" cy="3528"/>
                    <a:chOff x="8614" y="4799"/>
                    <a:chExt cx="2268" cy="3528"/>
                  </a:xfrm>
                </p:grpSpPr>
                <p:grpSp>
                  <p:nvGrpSpPr>
                    <p:cNvPr id="393" name="组合 392"/>
                    <p:cNvGrpSpPr/>
                    <p:nvPr/>
                  </p:nvGrpSpPr>
                  <p:grpSpPr>
                    <a:xfrm>
                      <a:off x="8614" y="5069"/>
                      <a:ext cx="2268" cy="3258"/>
                      <a:chOff x="7981" y="4884"/>
                      <a:chExt cx="2268" cy="3258"/>
                    </a:xfrm>
                  </p:grpSpPr>
                  <p:grpSp>
                    <p:nvGrpSpPr>
                      <p:cNvPr id="394" name="组合 393"/>
                      <p:cNvGrpSpPr/>
                      <p:nvPr/>
                    </p:nvGrpSpPr>
                    <p:grpSpPr>
                      <a:xfrm>
                        <a:off x="7981" y="4884"/>
                        <a:ext cx="2268" cy="2145"/>
                        <a:chOff x="7981" y="4884"/>
                        <a:chExt cx="2268" cy="2145"/>
                      </a:xfrm>
                    </p:grpSpPr>
                    <p:grpSp>
                      <p:nvGrpSpPr>
                        <p:cNvPr id="395" name="组合 394"/>
                        <p:cNvGrpSpPr/>
                        <p:nvPr/>
                      </p:nvGrpSpPr>
                      <p:grpSpPr>
                        <a:xfrm>
                          <a:off x="7981" y="4884"/>
                          <a:ext cx="2259" cy="1436"/>
                          <a:chOff x="7981" y="4884"/>
                          <a:chExt cx="2259" cy="1436"/>
                        </a:xfrm>
                      </p:grpSpPr>
                      <p:grpSp>
                        <p:nvGrpSpPr>
                          <p:cNvPr id="396" name="组合 395"/>
                          <p:cNvGrpSpPr/>
                          <p:nvPr/>
                        </p:nvGrpSpPr>
                        <p:grpSpPr>
                          <a:xfrm>
                            <a:off x="8011" y="5587"/>
                            <a:ext cx="2229" cy="442"/>
                            <a:chOff x="7825" y="4866"/>
                            <a:chExt cx="2229" cy="442"/>
                          </a:xfrm>
                        </p:grpSpPr>
                        <p:grpSp>
                          <p:nvGrpSpPr>
                            <p:cNvPr id="397" name="组合 396"/>
                            <p:cNvGrpSpPr/>
                            <p:nvPr/>
                          </p:nvGrpSpPr>
                          <p:grpSpPr>
                            <a:xfrm>
                              <a:off x="7825" y="4866"/>
                              <a:ext cx="1209" cy="442"/>
                              <a:chOff x="7833" y="4866"/>
                              <a:chExt cx="1209" cy="442"/>
                            </a:xfrm>
                          </p:grpSpPr>
                          <p:sp>
                            <p:nvSpPr>
                              <p:cNvPr id="398" name="椭圆 397"/>
                              <p:cNvSpPr/>
                              <p:nvPr/>
                            </p:nvSpPr>
                            <p:spPr>
                              <a:xfrm>
                                <a:off x="7954"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399" name="组合 398"/>
                              <p:cNvGrpSpPr/>
                              <p:nvPr/>
                            </p:nvGrpSpPr>
                            <p:grpSpPr>
                              <a:xfrm>
                                <a:off x="7833" y="4866"/>
                                <a:ext cx="1209" cy="442"/>
                                <a:chOff x="7833" y="4866"/>
                                <a:chExt cx="1209" cy="442"/>
                              </a:xfrm>
                            </p:grpSpPr>
                            <p:sp>
                              <p:nvSpPr>
                                <p:cNvPr id="400" name="矩形 399"/>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01" name="文本框 400"/>
                                <p:cNvSpPr txBox="1"/>
                                <p:nvPr/>
                              </p:nvSpPr>
                              <p:spPr>
                                <a:xfrm>
                                  <a:off x="7833" y="4866"/>
                                  <a:ext cx="648" cy="442"/>
                                </a:xfrm>
                                <a:prstGeom prst="rect">
                                  <a:avLst/>
                                </a:prstGeom>
                                <a:noFill/>
                              </p:spPr>
                              <p:txBody>
                                <a:bodyPr wrap="square" rtlCol="0" anchor="t">
                                  <a:spAutoFit/>
                                </a:bodyPr>
                                <a:lstStyle/>
                                <a:p>
                                  <a:r>
                                    <a:rPr lang="en-US" altLang="zh-CN" sz="600" b="1"/>
                                    <a:t>h</a:t>
                                  </a:r>
                                  <a:r>
                                    <a:rPr lang="en-US" altLang="zh-CN" sz="600" b="1" baseline="-25000">
                                      <a:solidFill>
                                        <a:schemeClr val="tx1"/>
                                      </a:solidFill>
                                      <a:uFillTx/>
                                    </a:rPr>
                                    <a:t>1</a:t>
                                  </a:r>
                                  <a:endParaRPr lang="en-US" altLang="zh-CN" sz="600" b="1" baseline="-25000">
                                    <a:solidFill>
                                      <a:schemeClr val="tx1"/>
                                    </a:solidFill>
                                    <a:uFillTx/>
                                  </a:endParaRPr>
                                </a:p>
                              </p:txBody>
                            </p:sp>
                            <p:cxnSp>
                              <p:nvCxnSpPr>
                                <p:cNvPr id="402" name="直接箭头连接符 401"/>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03" name="直接箭头连接符 402"/>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4" name="组合 403"/>
                          <p:cNvGrpSpPr/>
                          <p:nvPr/>
                        </p:nvGrpSpPr>
                        <p:grpSpPr>
                          <a:xfrm>
                            <a:off x="7981" y="4884"/>
                            <a:ext cx="2250" cy="734"/>
                            <a:chOff x="7981" y="4884"/>
                            <a:chExt cx="2250" cy="734"/>
                          </a:xfrm>
                        </p:grpSpPr>
                        <p:grpSp>
                          <p:nvGrpSpPr>
                            <p:cNvPr id="405" name="组合 404"/>
                            <p:cNvGrpSpPr/>
                            <p:nvPr/>
                          </p:nvGrpSpPr>
                          <p:grpSpPr>
                            <a:xfrm>
                              <a:off x="7981" y="4884"/>
                              <a:ext cx="2250" cy="442"/>
                              <a:chOff x="7804" y="4885"/>
                              <a:chExt cx="2250" cy="442"/>
                            </a:xfrm>
                          </p:grpSpPr>
                          <p:grpSp>
                            <p:nvGrpSpPr>
                              <p:cNvPr id="406" name="组合 405"/>
                              <p:cNvGrpSpPr/>
                              <p:nvPr/>
                            </p:nvGrpSpPr>
                            <p:grpSpPr>
                              <a:xfrm>
                                <a:off x="7804" y="4885"/>
                                <a:ext cx="1230" cy="442"/>
                                <a:chOff x="7812" y="4885"/>
                                <a:chExt cx="1230" cy="442"/>
                              </a:xfrm>
                            </p:grpSpPr>
                            <p:sp>
                              <p:nvSpPr>
                                <p:cNvPr id="407" name="椭圆 406"/>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408" name="组合 407"/>
                                <p:cNvGrpSpPr/>
                                <p:nvPr/>
                              </p:nvGrpSpPr>
                              <p:grpSpPr>
                                <a:xfrm>
                                  <a:off x="7812" y="4885"/>
                                  <a:ext cx="1230" cy="442"/>
                                  <a:chOff x="7812" y="4885"/>
                                  <a:chExt cx="1230" cy="442"/>
                                </a:xfrm>
                              </p:grpSpPr>
                              <p:sp>
                                <p:nvSpPr>
                                  <p:cNvPr id="409" name="矩形 408"/>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10" name="文本框 409"/>
                                  <p:cNvSpPr txBox="1"/>
                                  <p:nvPr/>
                                </p:nvSpPr>
                                <p:spPr>
                                  <a:xfrm>
                                    <a:off x="7812" y="4885"/>
                                    <a:ext cx="789" cy="442"/>
                                  </a:xfrm>
                                  <a:prstGeom prst="rect">
                                    <a:avLst/>
                                  </a:prstGeom>
                                  <a:noFill/>
                                </p:spPr>
                                <p:txBody>
                                  <a:bodyPr wrap="square" rtlCol="0" anchor="t">
                                    <a:spAutoFit/>
                                  </a:bodyPr>
                                  <a:lstStyle/>
                                  <a:p>
                                    <a:r>
                                      <a:rPr lang="en-US" altLang="zh-CN" sz="600" b="1"/>
                                      <a:t>h</a:t>
                                    </a:r>
                                    <a:r>
                                      <a:rPr lang="en-US" altLang="zh-CN" sz="600" b="1" baseline="-25000">
                                        <a:solidFill>
                                          <a:schemeClr val="tx1"/>
                                        </a:solidFill>
                                        <a:uFillTx/>
                                      </a:rPr>
                                      <a:t>0</a:t>
                                    </a:r>
                                    <a:endParaRPr lang="en-US" altLang="zh-CN" sz="600" b="1" baseline="-25000">
                                      <a:solidFill>
                                        <a:schemeClr val="tx1"/>
                                      </a:solidFill>
                                      <a:uFillTx/>
                                    </a:endParaRPr>
                                  </a:p>
                                </p:txBody>
                              </p:sp>
                              <p:cxnSp>
                                <p:nvCxnSpPr>
                                  <p:cNvPr id="411" name="直接箭头连接符 410"/>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12" name="直接箭头连接符 411"/>
                              <p:cNvCxnSpPr/>
                              <p:nvPr/>
                            </p:nvCxnSpPr>
                            <p:spPr>
                              <a:xfrm>
                                <a:off x="9034" y="5107"/>
                                <a:ext cx="1020" cy="0"/>
                              </a:xfrm>
                              <a:prstGeom prst="straightConnector1">
                                <a:avLst/>
                              </a:prstGeom>
                              <a:ln>
                                <a:solidFill>
                                  <a:schemeClr val="tx1">
                                    <a:lumMod val="65000"/>
                                    <a:lumOff val="35000"/>
                                  </a:schemeClr>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413" name="直接箭头连接符 412"/>
                            <p:cNvCxnSpPr>
                              <a:stCxn id="409" idx="2"/>
                            </p:cNvCxnSpPr>
                            <p:nvPr/>
                          </p:nvCxnSpPr>
                          <p:spPr>
                            <a:xfrm>
                              <a:off x="9041" y="5255"/>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4" name="直接箭头连接符 413"/>
                          <p:cNvCxnSpPr>
                            <a:stCxn id="400" idx="2"/>
                          </p:cNvCxnSpPr>
                          <p:nvPr/>
                        </p:nvCxnSpPr>
                        <p:spPr>
                          <a:xfrm>
                            <a:off x="9050" y="5977"/>
                            <a:ext cx="0" cy="34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5" name="组合 414"/>
                        <p:cNvGrpSpPr/>
                        <p:nvPr/>
                      </p:nvGrpSpPr>
                      <p:grpSpPr>
                        <a:xfrm>
                          <a:off x="7998" y="6286"/>
                          <a:ext cx="2251" cy="743"/>
                          <a:chOff x="7998" y="6286"/>
                          <a:chExt cx="2251" cy="743"/>
                        </a:xfrm>
                      </p:grpSpPr>
                      <p:grpSp>
                        <p:nvGrpSpPr>
                          <p:cNvPr id="470" name="组合 469"/>
                          <p:cNvGrpSpPr/>
                          <p:nvPr/>
                        </p:nvGrpSpPr>
                        <p:grpSpPr>
                          <a:xfrm>
                            <a:off x="7998" y="6286"/>
                            <a:ext cx="2251" cy="442"/>
                            <a:chOff x="7803" y="4882"/>
                            <a:chExt cx="2251" cy="442"/>
                          </a:xfrm>
                        </p:grpSpPr>
                        <p:grpSp>
                          <p:nvGrpSpPr>
                            <p:cNvPr id="471" name="组合 470"/>
                            <p:cNvGrpSpPr/>
                            <p:nvPr/>
                          </p:nvGrpSpPr>
                          <p:grpSpPr>
                            <a:xfrm>
                              <a:off x="7803" y="4882"/>
                              <a:ext cx="1231" cy="442"/>
                              <a:chOff x="7811" y="4882"/>
                              <a:chExt cx="1231" cy="442"/>
                            </a:xfrm>
                          </p:grpSpPr>
                          <p:sp>
                            <p:nvSpPr>
                              <p:cNvPr id="472" name="椭圆 471"/>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473" name="组合 472"/>
                              <p:cNvGrpSpPr/>
                              <p:nvPr/>
                            </p:nvGrpSpPr>
                            <p:grpSpPr>
                              <a:xfrm>
                                <a:off x="7811" y="4882"/>
                                <a:ext cx="1231" cy="442"/>
                                <a:chOff x="7811" y="4882"/>
                                <a:chExt cx="1231" cy="442"/>
                              </a:xfrm>
                            </p:grpSpPr>
                            <p:sp>
                              <p:nvSpPr>
                                <p:cNvPr id="474" name="矩形 473"/>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75" name="文本框 474"/>
                                <p:cNvSpPr txBox="1"/>
                                <p:nvPr/>
                              </p:nvSpPr>
                              <p:spPr>
                                <a:xfrm>
                                  <a:off x="7811" y="4882"/>
                                  <a:ext cx="784" cy="442"/>
                                </a:xfrm>
                                <a:prstGeom prst="rect">
                                  <a:avLst/>
                                </a:prstGeom>
                                <a:noFill/>
                              </p:spPr>
                              <p:txBody>
                                <a:bodyPr wrap="square" rtlCol="0" anchor="t">
                                  <a:spAutoFit/>
                                </a:bodyPr>
                                <a:lstStyle/>
                                <a:p>
                                  <a:r>
                                    <a:rPr lang="en-US" altLang="zh-CN" sz="600" b="1"/>
                                    <a:t>h</a:t>
                                  </a:r>
                                  <a:r>
                                    <a:rPr lang="en-US" altLang="zh-CN" sz="600" b="1" baseline="-25000">
                                      <a:solidFill>
                                        <a:schemeClr val="tx1"/>
                                      </a:solidFill>
                                      <a:uFillTx/>
                                    </a:rPr>
                                    <a:t>2</a:t>
                                  </a:r>
                                  <a:endParaRPr lang="en-US" altLang="zh-CN" sz="600" b="1" baseline="-25000">
                                    <a:solidFill>
                                      <a:schemeClr val="tx1"/>
                                    </a:solidFill>
                                    <a:uFillTx/>
                                  </a:endParaRPr>
                                </a:p>
                              </p:txBody>
                            </p:sp>
                            <p:cxnSp>
                              <p:nvCxnSpPr>
                                <p:cNvPr id="476" name="直接箭头连接符 475"/>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77" name="直接箭头连接符 476"/>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8" name="直接箭头连接符 477"/>
                          <p:cNvCxnSpPr/>
                          <p:nvPr/>
                        </p:nvCxnSpPr>
                        <p:spPr>
                          <a:xfrm>
                            <a:off x="9059" y="6666"/>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79" name="组合 478"/>
                      <p:cNvGrpSpPr/>
                      <p:nvPr/>
                    </p:nvGrpSpPr>
                    <p:grpSpPr>
                      <a:xfrm>
                        <a:off x="8016" y="6819"/>
                        <a:ext cx="2230" cy="1323"/>
                        <a:chOff x="8016" y="6819"/>
                        <a:chExt cx="2230" cy="1323"/>
                      </a:xfrm>
                    </p:grpSpPr>
                    <p:grpSp>
                      <p:nvGrpSpPr>
                        <p:cNvPr id="480" name="组合 479"/>
                        <p:cNvGrpSpPr/>
                        <p:nvPr/>
                      </p:nvGrpSpPr>
                      <p:grpSpPr>
                        <a:xfrm>
                          <a:off x="8016" y="7700"/>
                          <a:ext cx="2230" cy="442"/>
                          <a:chOff x="7824" y="4866"/>
                          <a:chExt cx="2230" cy="442"/>
                        </a:xfrm>
                      </p:grpSpPr>
                      <p:grpSp>
                        <p:nvGrpSpPr>
                          <p:cNvPr id="481" name="组合 480"/>
                          <p:cNvGrpSpPr/>
                          <p:nvPr/>
                        </p:nvGrpSpPr>
                        <p:grpSpPr>
                          <a:xfrm>
                            <a:off x="7824" y="4866"/>
                            <a:ext cx="1307" cy="442"/>
                            <a:chOff x="7832" y="4866"/>
                            <a:chExt cx="1307" cy="442"/>
                          </a:xfrm>
                        </p:grpSpPr>
                        <p:sp>
                          <p:nvSpPr>
                            <p:cNvPr id="482" name="椭圆 481"/>
                            <p:cNvSpPr/>
                            <p:nvPr/>
                          </p:nvSpPr>
                          <p:spPr>
                            <a:xfrm>
                              <a:off x="7948" y="4934"/>
                              <a:ext cx="354" cy="346"/>
                            </a:xfrm>
                            <a:prstGeom prst="ellipse">
                              <a:avLst/>
                            </a:prstGeom>
                            <a:solidFill>
                              <a:schemeClr val="accent1">
                                <a:lumMod val="40000"/>
                                <a:lumOff val="60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nvGrpSpPr>
                            <p:cNvPr id="483" name="组合 482"/>
                            <p:cNvGrpSpPr/>
                            <p:nvPr/>
                          </p:nvGrpSpPr>
                          <p:grpSpPr>
                            <a:xfrm>
                              <a:off x="7832" y="4866"/>
                              <a:ext cx="1307" cy="442"/>
                              <a:chOff x="7832" y="4866"/>
                              <a:chExt cx="1307" cy="442"/>
                            </a:xfrm>
                          </p:grpSpPr>
                          <p:sp>
                            <p:nvSpPr>
                              <p:cNvPr id="484" name="矩形 483"/>
                              <p:cNvSpPr/>
                              <p:nvPr/>
                            </p:nvSpPr>
                            <p:spPr>
                              <a:xfrm>
                                <a:off x="8702" y="4916"/>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85" name="文本框 484"/>
                              <p:cNvSpPr txBox="1"/>
                              <p:nvPr/>
                            </p:nvSpPr>
                            <p:spPr>
                              <a:xfrm>
                                <a:off x="7832" y="4866"/>
                                <a:ext cx="1307" cy="442"/>
                              </a:xfrm>
                              <a:prstGeom prst="rect">
                                <a:avLst/>
                              </a:prstGeom>
                              <a:noFill/>
                            </p:spPr>
                            <p:txBody>
                              <a:bodyPr wrap="square" rtlCol="0" anchor="t">
                                <a:spAutoFit/>
                              </a:bodyPr>
                              <a:lstStyle/>
                              <a:p>
                                <a:r>
                                  <a:rPr lang="en-US" altLang="zh-CN" sz="600" b="1" dirty="0" err="1"/>
                                  <a:t>h</a:t>
                                </a:r>
                                <a:r>
                                  <a:rPr lang="en-US" altLang="zh-CN" sz="600" b="1" baseline="-25000" dirty="0" err="1">
                                    <a:solidFill>
                                      <a:schemeClr val="tx1"/>
                                    </a:solidFill>
                                    <a:uFillTx/>
                                  </a:rPr>
                                  <a:t>n</a:t>
                                </a:r>
                                <a:endParaRPr lang="en-US" altLang="zh-CN" sz="600" b="1" baseline="-25000" dirty="0" err="1">
                                  <a:solidFill>
                                    <a:schemeClr val="tx1"/>
                                  </a:solidFill>
                                  <a:uFillTx/>
                                </a:endParaRPr>
                              </a:p>
                            </p:txBody>
                          </p:sp>
                          <p:cxnSp>
                            <p:nvCxnSpPr>
                              <p:cNvPr id="486" name="直接箭头连接符 485"/>
                              <p:cNvCxnSpPr/>
                              <p:nvPr/>
                            </p:nvCxnSpPr>
                            <p:spPr>
                              <a:xfrm>
                                <a:off x="8302" y="5115"/>
                                <a:ext cx="397"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87" name="直接箭头连接符 486"/>
                          <p:cNvCxnSpPr/>
                          <p:nvPr/>
                        </p:nvCxnSpPr>
                        <p:spPr>
                          <a:xfrm>
                            <a:off x="9034" y="5107"/>
                            <a:ext cx="102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8" name="直接箭头连接符 487"/>
                        <p:cNvCxnSpPr/>
                        <p:nvPr/>
                      </p:nvCxnSpPr>
                      <p:spPr>
                        <a:xfrm>
                          <a:off x="9066" y="7363"/>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9" name="文本框 488"/>
                        <p:cNvSpPr txBox="1"/>
                        <p:nvPr/>
                      </p:nvSpPr>
                      <p:spPr>
                        <a:xfrm>
                          <a:off x="8770" y="6819"/>
                          <a:ext cx="472" cy="739"/>
                        </a:xfrm>
                        <a:prstGeom prst="rect">
                          <a:avLst/>
                        </a:prstGeom>
                        <a:noFill/>
                      </p:spPr>
                      <p:txBody>
                        <a:bodyPr wrap="square" rtlCol="0" anchor="t">
                          <a:spAutoFit/>
                        </a:bodyPr>
                        <a:lstStyle/>
                        <a:p>
                          <a:endParaRPr lang="en-US" altLang="zh-CN" sz="1400">
                            <a:sym typeface="+mn-ea"/>
                          </a:endParaRPr>
                        </a:p>
                      </p:txBody>
                    </p:sp>
                  </p:grpSp>
                </p:grpSp>
                <p:grpSp>
                  <p:nvGrpSpPr>
                    <p:cNvPr id="490" name="组合 489"/>
                    <p:cNvGrpSpPr/>
                    <p:nvPr/>
                  </p:nvGrpSpPr>
                  <p:grpSpPr>
                    <a:xfrm>
                      <a:off x="9258" y="4799"/>
                      <a:ext cx="1260" cy="3338"/>
                      <a:chOff x="9258" y="4799"/>
                      <a:chExt cx="1260" cy="3338"/>
                    </a:xfrm>
                  </p:grpSpPr>
                  <p:sp>
                    <p:nvSpPr>
                      <p:cNvPr id="491" name="矩形 490"/>
                      <p:cNvSpPr/>
                      <p:nvPr/>
                    </p:nvSpPr>
                    <p:spPr>
                      <a:xfrm>
                        <a:off x="10071" y="4799"/>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92" name="矩形 491"/>
                      <p:cNvSpPr/>
                      <p:nvPr/>
                    </p:nvSpPr>
                    <p:spPr>
                      <a:xfrm>
                        <a:off x="10071" y="5481"/>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93" name="矩形 492"/>
                      <p:cNvSpPr/>
                      <p:nvPr/>
                    </p:nvSpPr>
                    <p:spPr>
                      <a:xfrm>
                        <a:off x="10080" y="6165"/>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sp>
                    <p:nvSpPr>
                      <p:cNvPr id="494" name="矩形 493"/>
                      <p:cNvSpPr/>
                      <p:nvPr/>
                    </p:nvSpPr>
                    <p:spPr>
                      <a:xfrm>
                        <a:off x="10112" y="7560"/>
                        <a:ext cx="340" cy="340"/>
                      </a:xfrm>
                      <a:prstGeom prst="rect">
                        <a:avLst/>
                      </a:prstGeom>
                      <a:solidFill>
                        <a:schemeClr val="accent3">
                          <a:lumMod val="20000"/>
                          <a:lumOff val="8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tx1"/>
                            </a:solidFill>
                          </a:rPr>
                          <a:t>A</a:t>
                        </a:r>
                        <a:endParaRPr lang="en-US" altLang="zh-CN" sz="900">
                          <a:solidFill>
                            <a:schemeClr val="tx1"/>
                          </a:solidFill>
                        </a:endParaRPr>
                      </a:p>
                    </p:txBody>
                  </p:sp>
                  <p:grpSp>
                    <p:nvGrpSpPr>
                      <p:cNvPr id="495" name="组合 494"/>
                      <p:cNvGrpSpPr/>
                      <p:nvPr/>
                    </p:nvGrpSpPr>
                    <p:grpSpPr>
                      <a:xfrm>
                        <a:off x="9258" y="4954"/>
                        <a:ext cx="812" cy="340"/>
                        <a:chOff x="9258" y="4969"/>
                        <a:chExt cx="812" cy="340"/>
                      </a:xfrm>
                    </p:grpSpPr>
                    <p:cxnSp>
                      <p:nvCxnSpPr>
                        <p:cNvPr id="496" name="直接连接符 495"/>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箭头连接符 496"/>
                        <p:cNvCxnSpPr>
                          <a:endCxn id="491" idx="1"/>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98" name="直接箭头连接符 497"/>
                      <p:cNvCxnSpPr/>
                      <p:nvPr/>
                    </p:nvCxnSpPr>
                    <p:spPr>
                      <a:xfrm flipV="1">
                        <a:off x="10241" y="5139"/>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接箭头连接符 498"/>
                      <p:cNvCxnSpPr/>
                      <p:nvPr/>
                    </p:nvCxnSpPr>
                    <p:spPr>
                      <a:xfrm flipV="1">
                        <a:off x="10259" y="5821"/>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接箭头连接符 499"/>
                      <p:cNvCxnSpPr/>
                      <p:nvPr/>
                    </p:nvCxnSpPr>
                    <p:spPr>
                      <a:xfrm flipV="1">
                        <a:off x="10250" y="6505"/>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1" name="文本框 500"/>
                      <p:cNvSpPr txBox="1"/>
                      <p:nvPr/>
                    </p:nvSpPr>
                    <p:spPr>
                      <a:xfrm>
                        <a:off x="10046" y="6731"/>
                        <a:ext cx="472" cy="739"/>
                      </a:xfrm>
                      <a:prstGeom prst="rect">
                        <a:avLst/>
                      </a:prstGeom>
                      <a:noFill/>
                    </p:spPr>
                    <p:txBody>
                      <a:bodyPr wrap="square" rtlCol="0" anchor="t">
                        <a:spAutoFit/>
                      </a:bodyPr>
                      <a:lstStyle/>
                      <a:p>
                        <a:endParaRPr lang="en-US" altLang="zh-CN" sz="1400">
                          <a:sym typeface="+mn-ea"/>
                        </a:endParaRPr>
                      </a:p>
                    </p:txBody>
                  </p:sp>
                  <p:cxnSp>
                    <p:nvCxnSpPr>
                      <p:cNvPr id="502" name="直接箭头连接符 501"/>
                      <p:cNvCxnSpPr/>
                      <p:nvPr/>
                    </p:nvCxnSpPr>
                    <p:spPr>
                      <a:xfrm flipV="1">
                        <a:off x="10282" y="7208"/>
                        <a:ext cx="0" cy="34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03" name="组合 502"/>
                      <p:cNvGrpSpPr/>
                      <p:nvPr/>
                    </p:nvGrpSpPr>
                    <p:grpSpPr>
                      <a:xfrm>
                        <a:off x="9277" y="5628"/>
                        <a:ext cx="812" cy="385"/>
                        <a:chOff x="9258" y="4969"/>
                        <a:chExt cx="812" cy="340"/>
                      </a:xfrm>
                    </p:grpSpPr>
                    <p:cxnSp>
                      <p:nvCxnSpPr>
                        <p:cNvPr id="504" name="直接连接符 503"/>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接箭头连接符 504"/>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6" name="组合 505"/>
                      <p:cNvGrpSpPr/>
                      <p:nvPr/>
                    </p:nvGrpSpPr>
                    <p:grpSpPr>
                      <a:xfrm>
                        <a:off x="9268" y="6323"/>
                        <a:ext cx="812" cy="385"/>
                        <a:chOff x="9258" y="4969"/>
                        <a:chExt cx="812" cy="340"/>
                      </a:xfrm>
                    </p:grpSpPr>
                    <p:cxnSp>
                      <p:nvCxnSpPr>
                        <p:cNvPr id="507" name="直接连接符 506"/>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箭头连接符 507"/>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9" name="组合 508"/>
                      <p:cNvGrpSpPr/>
                      <p:nvPr/>
                    </p:nvGrpSpPr>
                    <p:grpSpPr>
                      <a:xfrm>
                        <a:off x="9286" y="7724"/>
                        <a:ext cx="812" cy="413"/>
                        <a:chOff x="9258" y="4969"/>
                        <a:chExt cx="812" cy="340"/>
                      </a:xfrm>
                    </p:grpSpPr>
                    <p:cxnSp>
                      <p:nvCxnSpPr>
                        <p:cNvPr id="510" name="直接连接符 509"/>
                        <p:cNvCxnSpPr/>
                        <p:nvPr/>
                      </p:nvCxnSpPr>
                      <p:spPr>
                        <a:xfrm>
                          <a:off x="9258" y="4969"/>
                          <a:ext cx="0" cy="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直接箭头连接符 510"/>
                        <p:cNvCxnSpPr/>
                        <p:nvPr/>
                      </p:nvCxnSpPr>
                      <p:spPr>
                        <a:xfrm flipV="1">
                          <a:off x="9258" y="4969"/>
                          <a:ext cx="81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512" name="组合 511"/>
                  <p:cNvGrpSpPr/>
                  <p:nvPr/>
                </p:nvGrpSpPr>
                <p:grpSpPr>
                  <a:xfrm>
                    <a:off x="10889" y="4404"/>
                    <a:ext cx="1362" cy="3433"/>
                    <a:chOff x="10889" y="4404"/>
                    <a:chExt cx="1362" cy="3433"/>
                  </a:xfrm>
                </p:grpSpPr>
                <p:grpSp>
                  <p:nvGrpSpPr>
                    <p:cNvPr id="513" name="组合 512"/>
                    <p:cNvGrpSpPr/>
                    <p:nvPr/>
                  </p:nvGrpSpPr>
                  <p:grpSpPr>
                    <a:xfrm>
                      <a:off x="10889" y="4404"/>
                      <a:ext cx="835" cy="3385"/>
                      <a:chOff x="10889" y="4404"/>
                      <a:chExt cx="835" cy="3385"/>
                    </a:xfrm>
                  </p:grpSpPr>
                  <p:grpSp>
                    <p:nvGrpSpPr>
                      <p:cNvPr id="514" name="组合 513"/>
                      <p:cNvGrpSpPr/>
                      <p:nvPr/>
                    </p:nvGrpSpPr>
                    <p:grpSpPr>
                      <a:xfrm>
                        <a:off x="10889" y="4404"/>
                        <a:ext cx="227" cy="362"/>
                        <a:chOff x="9308" y="3112"/>
                        <a:chExt cx="227" cy="362"/>
                      </a:xfrm>
                    </p:grpSpPr>
                    <p:cxnSp>
                      <p:nvCxnSpPr>
                        <p:cNvPr id="515" name="直接箭头连接符 514"/>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7" name="组合 516"/>
                      <p:cNvGrpSpPr/>
                      <p:nvPr/>
                    </p:nvGrpSpPr>
                    <p:grpSpPr>
                      <a:xfrm>
                        <a:off x="10889" y="5112"/>
                        <a:ext cx="227" cy="362"/>
                        <a:chOff x="9308" y="3112"/>
                        <a:chExt cx="227" cy="362"/>
                      </a:xfrm>
                    </p:grpSpPr>
                    <p:cxnSp>
                      <p:nvCxnSpPr>
                        <p:cNvPr id="518" name="直接箭头连接符 517"/>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0" name="组合 519"/>
                      <p:cNvGrpSpPr/>
                      <p:nvPr/>
                    </p:nvGrpSpPr>
                    <p:grpSpPr>
                      <a:xfrm>
                        <a:off x="10908" y="5796"/>
                        <a:ext cx="227" cy="362"/>
                        <a:chOff x="9308" y="3112"/>
                        <a:chExt cx="227" cy="362"/>
                      </a:xfrm>
                    </p:grpSpPr>
                    <p:cxnSp>
                      <p:nvCxnSpPr>
                        <p:cNvPr id="521" name="直接箭头连接符 520"/>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3" name="组合 522"/>
                      <p:cNvGrpSpPr/>
                      <p:nvPr/>
                    </p:nvGrpSpPr>
                    <p:grpSpPr>
                      <a:xfrm>
                        <a:off x="10950" y="7236"/>
                        <a:ext cx="227" cy="362"/>
                        <a:chOff x="9308" y="3112"/>
                        <a:chExt cx="227" cy="362"/>
                      </a:xfrm>
                    </p:grpSpPr>
                    <p:cxnSp>
                      <p:nvCxnSpPr>
                        <p:cNvPr id="524" name="直接箭头连接符 523"/>
                        <p:cNvCxnSpPr/>
                        <p:nvPr/>
                      </p:nvCxnSpPr>
                      <p:spPr>
                        <a:xfrm>
                          <a:off x="9535" y="3112"/>
                          <a:ext cx="0" cy="36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flipH="1">
                          <a:off x="9308" y="3112"/>
                          <a:ext cx="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6" name="椭圆 525"/>
                      <p:cNvSpPr/>
                      <p:nvPr/>
                    </p:nvSpPr>
                    <p:spPr>
                      <a:xfrm>
                        <a:off x="11361" y="4573"/>
                        <a:ext cx="354" cy="346"/>
                      </a:xfrm>
                      <a:prstGeom prst="ellipse">
                        <a:avLst/>
                      </a:prstGeom>
                      <a:solidFill>
                        <a:schemeClr val="accent1">
                          <a:lumMod val="40000"/>
                          <a:lumOff val="6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sp>
                    <p:nvSpPr>
                      <p:cNvPr id="527" name="椭圆 526"/>
                      <p:cNvSpPr/>
                      <p:nvPr/>
                    </p:nvSpPr>
                    <p:spPr>
                      <a:xfrm>
                        <a:off x="11370" y="5330"/>
                        <a:ext cx="354" cy="346"/>
                      </a:xfrm>
                      <a:prstGeom prst="ellipse">
                        <a:avLst/>
                      </a:prstGeom>
                      <a:solidFill>
                        <a:schemeClr val="accent1">
                          <a:lumMod val="40000"/>
                          <a:lumOff val="6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sp>
                    <p:nvSpPr>
                      <p:cNvPr id="528" name="椭圆 527"/>
                      <p:cNvSpPr/>
                      <p:nvPr/>
                    </p:nvSpPr>
                    <p:spPr>
                      <a:xfrm>
                        <a:off x="11370" y="6013"/>
                        <a:ext cx="354" cy="346"/>
                      </a:xfrm>
                      <a:prstGeom prst="ellipse">
                        <a:avLst/>
                      </a:prstGeom>
                      <a:solidFill>
                        <a:schemeClr val="accent1">
                          <a:lumMod val="40000"/>
                          <a:lumOff val="6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sp>
                    <p:nvSpPr>
                      <p:cNvPr id="529" name="椭圆 528"/>
                      <p:cNvSpPr/>
                      <p:nvPr/>
                    </p:nvSpPr>
                    <p:spPr>
                      <a:xfrm>
                        <a:off x="11370" y="7443"/>
                        <a:ext cx="354" cy="346"/>
                      </a:xfrm>
                      <a:prstGeom prst="ellipse">
                        <a:avLst/>
                      </a:prstGeom>
                      <a:solidFill>
                        <a:schemeClr val="accent1">
                          <a:lumMod val="40000"/>
                          <a:lumOff val="6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b="1" baseline="-25000">
                          <a:solidFill>
                            <a:schemeClr val="tx1"/>
                          </a:solidFill>
                          <a:uFillTx/>
                        </a:endParaRPr>
                      </a:p>
                    </p:txBody>
                  </p:sp>
                </p:grpSp>
                <p:sp>
                  <p:nvSpPr>
                    <p:cNvPr id="530" name="文本框 529"/>
                    <p:cNvSpPr txBox="1"/>
                    <p:nvPr/>
                  </p:nvSpPr>
                  <p:spPr>
                    <a:xfrm>
                      <a:off x="11251" y="4495"/>
                      <a:ext cx="740" cy="442"/>
                    </a:xfrm>
                    <a:prstGeom prst="rect">
                      <a:avLst/>
                    </a:prstGeom>
                    <a:noFill/>
                  </p:spPr>
                  <p:txBody>
                    <a:bodyPr wrap="square" rtlCol="0" anchor="t">
                      <a:spAutoFit/>
                    </a:bodyPr>
                    <a:lstStyle/>
                    <a:p>
                      <a:r>
                        <a:rPr lang="en-US" altLang="zh-CN" sz="600" b="1" dirty="0"/>
                        <a:t>y</a:t>
                      </a:r>
                      <a:r>
                        <a:rPr lang="en-US" altLang="zh-CN" sz="600" b="1" baseline="-25000" dirty="0"/>
                        <a:t>0</a:t>
                      </a:r>
                      <a:endParaRPr lang="en-US" altLang="zh-CN" sz="600" b="1" baseline="-25000" dirty="0"/>
                    </a:p>
                  </p:txBody>
                </p:sp>
                <p:sp>
                  <p:nvSpPr>
                    <p:cNvPr id="531" name="文本框 530"/>
                    <p:cNvSpPr txBox="1"/>
                    <p:nvPr/>
                  </p:nvSpPr>
                  <p:spPr>
                    <a:xfrm>
                      <a:off x="11251" y="5266"/>
                      <a:ext cx="688" cy="442"/>
                    </a:xfrm>
                    <a:prstGeom prst="rect">
                      <a:avLst/>
                    </a:prstGeom>
                    <a:noFill/>
                  </p:spPr>
                  <p:txBody>
                    <a:bodyPr wrap="square" rtlCol="0" anchor="t">
                      <a:spAutoFit/>
                    </a:bodyPr>
                    <a:lstStyle/>
                    <a:p>
                      <a:r>
                        <a:rPr lang="en-US" altLang="zh-CN" sz="600" b="1"/>
                        <a:t>y</a:t>
                      </a:r>
                      <a:r>
                        <a:rPr lang="en-US" altLang="zh-CN" sz="600" b="1" baseline="-25000"/>
                        <a:t>1</a:t>
                      </a:r>
                      <a:endParaRPr lang="en-US" altLang="zh-CN" sz="600" b="1" baseline="-25000"/>
                    </a:p>
                  </p:txBody>
                </p:sp>
                <p:sp>
                  <p:nvSpPr>
                    <p:cNvPr id="532" name="文本框 531"/>
                    <p:cNvSpPr txBox="1"/>
                    <p:nvPr/>
                  </p:nvSpPr>
                  <p:spPr>
                    <a:xfrm>
                      <a:off x="11251" y="5944"/>
                      <a:ext cx="1000" cy="442"/>
                    </a:xfrm>
                    <a:prstGeom prst="rect">
                      <a:avLst/>
                    </a:prstGeom>
                    <a:noFill/>
                  </p:spPr>
                  <p:txBody>
                    <a:bodyPr wrap="square" rtlCol="0" anchor="t">
                      <a:spAutoFit/>
                    </a:bodyPr>
                    <a:lstStyle/>
                    <a:p>
                      <a:r>
                        <a:rPr lang="en-US" altLang="zh-CN" sz="600" b="1"/>
                        <a:t>y</a:t>
                      </a:r>
                      <a:r>
                        <a:rPr lang="en-US" altLang="zh-CN" sz="600" b="1" baseline="-25000"/>
                        <a:t>2</a:t>
                      </a:r>
                      <a:endParaRPr lang="en-US" altLang="zh-CN" sz="600" b="1" baseline="-25000"/>
                    </a:p>
                  </p:txBody>
                </p:sp>
                <p:sp>
                  <p:nvSpPr>
                    <p:cNvPr id="533" name="文本框 532"/>
                    <p:cNvSpPr txBox="1"/>
                    <p:nvPr/>
                  </p:nvSpPr>
                  <p:spPr>
                    <a:xfrm>
                      <a:off x="11251" y="7395"/>
                      <a:ext cx="783" cy="442"/>
                    </a:xfrm>
                    <a:prstGeom prst="rect">
                      <a:avLst/>
                    </a:prstGeom>
                    <a:noFill/>
                  </p:spPr>
                  <p:txBody>
                    <a:bodyPr wrap="square" rtlCol="0" anchor="t">
                      <a:spAutoFit/>
                    </a:bodyPr>
                    <a:lstStyle/>
                    <a:p>
                      <a:r>
                        <a:rPr lang="en-US" altLang="zh-CN" sz="600" b="1"/>
                        <a:t>y</a:t>
                      </a:r>
                      <a:r>
                        <a:rPr lang="en-US" altLang="zh-CN" sz="600" b="1" baseline="-25000"/>
                        <a:t>n</a:t>
                      </a:r>
                      <a:endParaRPr lang="en-US" altLang="zh-CN" sz="600" b="1" baseline="-25000"/>
                    </a:p>
                  </p:txBody>
                </p:sp>
              </p:grpSp>
            </p:grpSp>
          </p:grpSp>
        </p:grpSp>
        <p:pic>
          <p:nvPicPr>
            <p:cNvPr id="534" name="Picture 12" descr="Dropbox logo vector (.EPS + .PDF + .CDR, 1.78 Mb) download"/>
            <p:cNvPicPr>
              <a:picLocks noChangeAspect="1" noChangeArrowheads="1"/>
            </p:cNvPicPr>
            <p:nvPr/>
          </p:nvPicPr>
          <p:blipFill>
            <a:blip r:embed="rId3" cstate="print"/>
            <a:srcRect/>
            <a:stretch>
              <a:fillRect/>
            </a:stretch>
          </p:blipFill>
          <p:spPr bwMode="auto">
            <a:xfrm>
              <a:off x="1325" y="4017"/>
              <a:ext cx="528" cy="512"/>
            </a:xfrm>
            <a:prstGeom prst="rect">
              <a:avLst/>
            </a:prstGeom>
            <a:noFill/>
            <a:extLst>
              <a:ext uri="{909E8E84-426E-40DD-AFC4-6F175D3DCCD1}">
                <a14:hiddenFill xmlns:a14="http://schemas.microsoft.com/office/drawing/2010/main">
                  <a:solidFill>
                    <a:srgbClr val="FFFFFF"/>
                  </a:solidFill>
                </a14:hiddenFill>
              </a:ext>
            </a:extLst>
          </p:spPr>
        </p:pic>
      </p:grpSp>
      <p:sp>
        <p:nvSpPr>
          <p:cNvPr id="535" name="文本框 534"/>
          <p:cNvSpPr txBox="1"/>
          <p:nvPr/>
        </p:nvSpPr>
        <p:spPr>
          <a:xfrm>
            <a:off x="260985" y="4168775"/>
            <a:ext cx="8138795" cy="2491740"/>
          </a:xfrm>
          <a:prstGeom prst="rect">
            <a:avLst/>
          </a:prstGeom>
          <a:noFill/>
        </p:spPr>
        <p:txBody>
          <a:bodyPr wrap="square">
            <a:spAutoFit/>
          </a:bodyPr>
          <a:lstStyle/>
          <a:p>
            <a:pPr marL="742950" lvl="1" indent="-285750">
              <a:lnSpc>
                <a:spcPct val="150000"/>
              </a:lnSpc>
              <a:buFont typeface="Wingdings" panose="05000000000000000000" pitchFamily="2" charset="2"/>
              <a:buChar char="n"/>
            </a:pPr>
            <a:r>
              <a:rPr kumimoji="1" lang="zh-CN" altLang="en-US" b="1" dirty="0">
                <a:latin typeface="等线" panose="02010600030101010101" pitchFamily="2" charset="-122"/>
                <a:ea typeface="等线" panose="02010600030101010101" pitchFamily="2" charset="-122"/>
              </a:rPr>
              <a:t>拟采取技术</a:t>
            </a:r>
            <a:r>
              <a:rPr kumimoji="1" lang="zh-CN" altLang="en-US" b="1" dirty="0">
                <a:solidFill>
                  <a:srgbClr val="002060"/>
                </a:solidFill>
                <a:latin typeface="等线" panose="02010600030101010101" pitchFamily="2" charset="-122"/>
                <a:ea typeface="等线" panose="02010600030101010101" pitchFamily="2" charset="-122"/>
              </a:rPr>
              <a:t>：</a:t>
            </a:r>
            <a:endParaRPr kumimoji="1" lang="zh-CN" altLang="en-US" b="1" dirty="0">
              <a:solidFill>
                <a:srgbClr val="002060"/>
              </a:solidFill>
              <a:latin typeface="等线" panose="02010600030101010101" pitchFamily="2" charset="-122"/>
              <a:ea typeface="等线" panose="02010600030101010101" pitchFamily="2" charset="-122"/>
            </a:endParaRPr>
          </a:p>
          <a:p>
            <a:pPr marL="1200150" lvl="2" indent="-285750">
              <a:lnSpc>
                <a:spcPct val="150000"/>
              </a:lnSpc>
              <a:buFont typeface="Wingdings" panose="05000000000000000000" charset="0"/>
              <a:buChar char="p"/>
            </a:pPr>
            <a:r>
              <a:rPr kumimoji="1"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CNN(卷积层):</a:t>
            </a:r>
            <a:r>
              <a:rPr kumimoji="1"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rPr>
              <a:t>使用深度CNN，对输入隧道混合流量提取特征，得到特征图；</a:t>
            </a:r>
            <a:endPar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1200150" lvl="2" indent="-285750">
              <a:lnSpc>
                <a:spcPct val="150000"/>
              </a:lnSpc>
              <a:buFont typeface="Wingdings" panose="05000000000000000000" charset="0"/>
              <a:buChar char="p"/>
            </a:pPr>
            <a:r>
              <a:rPr kumimoji="1"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RNN(</a:t>
            </a:r>
            <a:r>
              <a:rPr kumimoji="1"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循环层</a:t>
            </a:r>
            <a:r>
              <a:rPr kumimoji="1"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rPr>
              <a:t>使用</a:t>
            </a:r>
            <a:r>
              <a:rPr kumimoji="1" lang="en-US" altLang="zh-CN" sz="1400" dirty="0">
                <a:solidFill>
                  <a:schemeClr val="tx1"/>
                </a:solidFill>
                <a:latin typeface="黑体" panose="02010609060101010101" pitchFamily="49" charset="-122"/>
                <a:ea typeface="黑体" panose="02010609060101010101" pitchFamily="49" charset="-122"/>
                <a:cs typeface="黑体" panose="02010609060101010101" pitchFamily="49" charset="-122"/>
              </a:rPr>
              <a:t>RNN</a:t>
            </a:r>
            <a:r>
              <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rPr>
              <a:t>对特征序列进行预测，对序列中的每个特征向量进行学习，并输出预测标签（真实值）分布；</a:t>
            </a:r>
            <a:endPar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1200150" lvl="2" indent="-285750">
              <a:lnSpc>
                <a:spcPct val="150000"/>
              </a:lnSpc>
              <a:buFont typeface="Wingdings" panose="05000000000000000000" charset="0"/>
              <a:buChar char="p"/>
            </a:pPr>
            <a:r>
              <a:rPr kumimoji="1"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CTC loss(</a:t>
            </a:r>
            <a:r>
              <a:rPr kumimoji="1" lang="zh-CN" altLang="en-US"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转录层</a:t>
            </a:r>
            <a:r>
              <a:rPr kumimoji="1" lang="en-US" altLang="zh-CN" sz="1400" b="1"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rPr>
              <a:t>使用</a:t>
            </a:r>
            <a:r>
              <a:rPr kumimoji="1" lang="en-US" altLang="zh-CN" sz="1400" dirty="0">
                <a:solidFill>
                  <a:schemeClr val="tx1"/>
                </a:solidFill>
                <a:latin typeface="黑体" panose="02010609060101010101" pitchFamily="49" charset="-122"/>
                <a:ea typeface="黑体" panose="02010609060101010101" pitchFamily="49" charset="-122"/>
                <a:cs typeface="黑体" panose="02010609060101010101" pitchFamily="49" charset="-122"/>
              </a:rPr>
              <a:t>CTC</a:t>
            </a:r>
            <a:r>
              <a:rPr kumimoji="1" lang="zh-CN" altLang="en-US" sz="1400" dirty="0">
                <a:solidFill>
                  <a:schemeClr val="tx1"/>
                </a:solidFill>
                <a:latin typeface="黑体" panose="02010609060101010101" pitchFamily="49" charset="-122"/>
                <a:ea typeface="黑体" panose="02010609060101010101" pitchFamily="49" charset="-122"/>
                <a:cs typeface="黑体" panose="02010609060101010101" pitchFamily="49" charset="-122"/>
              </a:rPr>
              <a:t>损失，把从循环层获取的一系列标签分布转换成最终的标签序列。</a:t>
            </a:r>
            <a:endParaRPr kumimoji="1" lang="zh-CN" altLang="en-US" sz="16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2" indent="0">
              <a:lnSpc>
                <a:spcPct val="150000"/>
              </a:lnSpc>
              <a:buFont typeface="Wingdings" panose="05000000000000000000" pitchFamily="2" charset="2"/>
              <a:buNone/>
            </a:pPr>
            <a:endParaRPr kumimoji="1" lang="zh-CN" altLang="en-US" sz="16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166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022985" y="1911350"/>
            <a:ext cx="868680" cy="368300"/>
          </a:xfrm>
          <a:prstGeom prst="rect">
            <a:avLst/>
          </a:prstGeom>
          <a:noFill/>
        </p:spPr>
        <p:txBody>
          <a:bodyPr wrap="none" rtlCol="0" anchor="t">
            <a:spAutoFit/>
          </a:bodyPr>
          <a:lstStyle/>
          <a:p>
            <a:r>
              <a:rPr lang="zh-CN" altLang="en-US">
                <a:sym typeface="+mn-ea"/>
              </a:rPr>
              <a:t>卷积层</a:t>
            </a:r>
            <a:endParaRPr lang="zh-CN" altLang="en-US">
              <a:sym typeface="+mn-ea"/>
            </a:endParaRPr>
          </a:p>
        </p:txBody>
      </p:sp>
      <p:grpSp>
        <p:nvGrpSpPr>
          <p:cNvPr id="24" name="组合 23"/>
          <p:cNvGrpSpPr/>
          <p:nvPr/>
        </p:nvGrpSpPr>
        <p:grpSpPr>
          <a:xfrm>
            <a:off x="294060" y="2867153"/>
            <a:ext cx="5268595" cy="2541241"/>
            <a:chOff x="1073" y="3963"/>
            <a:chExt cx="8297" cy="4002"/>
          </a:xfrm>
        </p:grpSpPr>
        <p:grpSp>
          <p:nvGrpSpPr>
            <p:cNvPr id="28" name="组合 27"/>
            <p:cNvGrpSpPr/>
            <p:nvPr/>
          </p:nvGrpSpPr>
          <p:grpSpPr>
            <a:xfrm>
              <a:off x="1073" y="3963"/>
              <a:ext cx="8297" cy="454"/>
              <a:chOff x="611560" y="3284983"/>
              <a:chExt cx="5268595" cy="288290"/>
            </a:xfrm>
          </p:grpSpPr>
          <p:sp>
            <p:nvSpPr>
              <p:cNvPr id="7" name="矩形 6"/>
              <p:cNvSpPr/>
              <p:nvPr/>
            </p:nvSpPr>
            <p:spPr bwMode="auto">
              <a:xfrm>
                <a:off x="611560" y="3284983"/>
                <a:ext cx="729615" cy="288290"/>
              </a:xfrm>
              <a:prstGeom prst="rect">
                <a:avLst/>
              </a:prstGeom>
              <a:solidFill>
                <a:schemeClr val="bg2">
                  <a:lumMod val="75000"/>
                </a:schemeClr>
              </a:solidFill>
              <a:ln w="12700" cap="flat">
                <a:solidFill>
                  <a:schemeClr val="tx1"/>
                </a:solidFill>
                <a:prstDash val="dash"/>
                <a:round/>
              </a:ln>
            </p:spPr>
            <p:txBody>
              <a:bodyPr vert="horz" wrap="square" lIns="91440" tIns="45720" rIns="91440" bIns="45720" numCol="1" rtlCol="0" anchor="t" anchorCtr="0" compatLnSpc="1"/>
              <a:lstStyle/>
              <a:p>
                <a:pPr algn="ctr"/>
                <a:r>
                  <a:rPr lang="zh-CN" altLang="en-US" sz="1400" dirty="0">
                    <a:solidFill>
                      <a:schemeClr val="bg1"/>
                    </a:solidFill>
                  </a:rPr>
                  <a:t>输入</a:t>
                </a:r>
                <a:endParaRPr lang="zh-CN" altLang="en-US" sz="1400" dirty="0">
                  <a:solidFill>
                    <a:schemeClr val="bg1"/>
                  </a:solidFill>
                </a:endParaRPr>
              </a:p>
            </p:txBody>
          </p:sp>
          <p:sp>
            <p:nvSpPr>
              <p:cNvPr id="30" name="矩形 29"/>
              <p:cNvSpPr/>
              <p:nvPr/>
            </p:nvSpPr>
            <p:spPr bwMode="auto">
              <a:xfrm>
                <a:off x="1341175" y="3284983"/>
                <a:ext cx="4538980" cy="288290"/>
              </a:xfrm>
              <a:prstGeom prst="rect">
                <a:avLst/>
              </a:prstGeom>
              <a:solidFill>
                <a:schemeClr val="accent2">
                  <a:lumMod val="60000"/>
                  <a:lumOff val="40000"/>
                </a:schemeClr>
              </a:solidFill>
              <a:ln w="12700" cap="flat">
                <a:solidFill>
                  <a:schemeClr val="tx1"/>
                </a:solidFill>
                <a:prstDash val="dash"/>
                <a:round/>
              </a:ln>
            </p:spPr>
            <p:txBody>
              <a:bodyPr vert="horz" wrap="square" lIns="91440" tIns="45720" rIns="91440" bIns="45720" numCol="1" rtlCol="0" anchor="t" anchorCtr="0" compatLnSpc="1"/>
              <a:lstStyle/>
              <a:p>
                <a:pPr algn="ctr"/>
                <a:r>
                  <a:rPr lang="zh-CN" altLang="en-US" sz="1400" dirty="0">
                    <a:solidFill>
                      <a:schemeClr val="bg1"/>
                    </a:solidFill>
                  </a:rPr>
                  <a:t>卷积层 </a:t>
                </a:r>
                <a:endParaRPr lang="zh-CN" altLang="en-US" sz="1400" dirty="0">
                  <a:solidFill>
                    <a:schemeClr val="bg1"/>
                  </a:solidFill>
                </a:endParaRPr>
              </a:p>
            </p:txBody>
          </p:sp>
        </p:grpSp>
        <p:grpSp>
          <p:nvGrpSpPr>
            <p:cNvPr id="9" name="组合 8"/>
            <p:cNvGrpSpPr/>
            <p:nvPr/>
          </p:nvGrpSpPr>
          <p:grpSpPr>
            <a:xfrm>
              <a:off x="1112" y="4790"/>
              <a:ext cx="1006" cy="3175"/>
              <a:chOff x="932" y="4790"/>
              <a:chExt cx="1006" cy="3175"/>
            </a:xfrm>
          </p:grpSpPr>
          <p:sp>
            <p:nvSpPr>
              <p:cNvPr id="8" name="矩形 7"/>
              <p:cNvSpPr/>
              <p:nvPr/>
            </p:nvSpPr>
            <p:spPr bwMode="auto">
              <a:xfrm>
                <a:off x="932"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Input data</a:t>
                </a:r>
                <a:endParaRPr lang="zh-CN" altLang="en-US" sz="1200" dirty="0"/>
              </a:p>
            </p:txBody>
          </p:sp>
          <p:cxnSp>
            <p:nvCxnSpPr>
              <p:cNvPr id="10" name="直接箭头连接符 9"/>
              <p:cNvCxnSpPr/>
              <p:nvPr/>
            </p:nvCxnSpPr>
            <p:spPr>
              <a:xfrm flipV="1">
                <a:off x="1482" y="6248"/>
                <a:ext cx="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221" y="4790"/>
              <a:ext cx="1134" cy="3175"/>
              <a:chOff x="2041" y="4790"/>
              <a:chExt cx="1134" cy="3175"/>
            </a:xfrm>
          </p:grpSpPr>
          <p:sp>
            <p:nvSpPr>
              <p:cNvPr id="35" name="矩形 34"/>
              <p:cNvSpPr/>
              <p:nvPr/>
            </p:nvSpPr>
            <p:spPr bwMode="auto">
              <a:xfrm>
                <a:off x="2041"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Conv 1D</a:t>
                </a:r>
                <a:endParaRPr lang="zh-CN" altLang="en-US" sz="1200" dirty="0"/>
              </a:p>
            </p:txBody>
          </p:sp>
          <p:sp>
            <p:nvSpPr>
              <p:cNvPr id="11" name="矩形 10"/>
              <p:cNvSpPr/>
              <p:nvPr/>
            </p:nvSpPr>
            <p:spPr bwMode="auto">
              <a:xfrm>
                <a:off x="2608"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Instance Normalization</a:t>
                </a:r>
                <a:endParaRPr lang="zh-CN" altLang="en-US" sz="1200" dirty="0"/>
              </a:p>
            </p:txBody>
          </p:sp>
        </p:grpSp>
        <p:grpSp>
          <p:nvGrpSpPr>
            <p:cNvPr id="14" name="组合 13"/>
            <p:cNvGrpSpPr/>
            <p:nvPr/>
          </p:nvGrpSpPr>
          <p:grpSpPr>
            <a:xfrm>
              <a:off x="3926" y="4790"/>
              <a:ext cx="1134" cy="3175"/>
              <a:chOff x="1706" y="4790"/>
              <a:chExt cx="1134" cy="3175"/>
            </a:xfrm>
          </p:grpSpPr>
          <p:sp>
            <p:nvSpPr>
              <p:cNvPr id="15" name="矩形 14"/>
              <p:cNvSpPr/>
              <p:nvPr/>
            </p:nvSpPr>
            <p:spPr bwMode="auto">
              <a:xfrm>
                <a:off x="1706"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Conv 1D</a:t>
                </a:r>
                <a:endParaRPr lang="zh-CN" altLang="en-US" sz="1200" dirty="0"/>
              </a:p>
            </p:txBody>
          </p:sp>
          <p:sp>
            <p:nvSpPr>
              <p:cNvPr id="16" name="矩形 15"/>
              <p:cNvSpPr/>
              <p:nvPr/>
            </p:nvSpPr>
            <p:spPr bwMode="auto">
              <a:xfrm>
                <a:off x="2273"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Instance Normalization</a:t>
                </a:r>
                <a:endParaRPr lang="zh-CN" altLang="en-US" sz="1200" dirty="0"/>
              </a:p>
            </p:txBody>
          </p:sp>
        </p:grpSp>
        <p:grpSp>
          <p:nvGrpSpPr>
            <p:cNvPr id="17" name="组合 16"/>
            <p:cNvGrpSpPr/>
            <p:nvPr/>
          </p:nvGrpSpPr>
          <p:grpSpPr>
            <a:xfrm>
              <a:off x="5631" y="4790"/>
              <a:ext cx="1134" cy="3175"/>
              <a:chOff x="1681" y="4790"/>
              <a:chExt cx="1134" cy="3175"/>
            </a:xfrm>
          </p:grpSpPr>
          <p:sp>
            <p:nvSpPr>
              <p:cNvPr id="18" name="矩形 17"/>
              <p:cNvSpPr/>
              <p:nvPr/>
            </p:nvSpPr>
            <p:spPr bwMode="auto">
              <a:xfrm>
                <a:off x="1681"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Conv 1D</a:t>
                </a:r>
                <a:endParaRPr lang="zh-CN" altLang="en-US" sz="1200" dirty="0"/>
              </a:p>
            </p:txBody>
          </p:sp>
          <p:sp>
            <p:nvSpPr>
              <p:cNvPr id="19" name="矩形 18"/>
              <p:cNvSpPr/>
              <p:nvPr/>
            </p:nvSpPr>
            <p:spPr bwMode="auto">
              <a:xfrm>
                <a:off x="2248"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Instance Normalization</a:t>
                </a:r>
                <a:endParaRPr lang="zh-CN" altLang="en-US" sz="1200" dirty="0"/>
              </a:p>
            </p:txBody>
          </p:sp>
        </p:grpSp>
        <p:grpSp>
          <p:nvGrpSpPr>
            <p:cNvPr id="20" name="组合 19"/>
            <p:cNvGrpSpPr/>
            <p:nvPr/>
          </p:nvGrpSpPr>
          <p:grpSpPr>
            <a:xfrm>
              <a:off x="7336" y="4790"/>
              <a:ext cx="1134" cy="3175"/>
              <a:chOff x="1775" y="4790"/>
              <a:chExt cx="1134" cy="3175"/>
            </a:xfrm>
          </p:grpSpPr>
          <p:sp>
            <p:nvSpPr>
              <p:cNvPr id="21" name="矩形 20"/>
              <p:cNvSpPr/>
              <p:nvPr/>
            </p:nvSpPr>
            <p:spPr bwMode="auto">
              <a:xfrm>
                <a:off x="1775"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Conv 1D</a:t>
                </a:r>
                <a:endParaRPr lang="zh-CN" altLang="en-US" sz="1200" dirty="0"/>
              </a:p>
            </p:txBody>
          </p:sp>
          <p:sp>
            <p:nvSpPr>
              <p:cNvPr id="22" name="矩形 21"/>
              <p:cNvSpPr/>
              <p:nvPr/>
            </p:nvSpPr>
            <p:spPr bwMode="auto">
              <a:xfrm>
                <a:off x="2342" y="4790"/>
                <a:ext cx="567" cy="317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Instance Normalization</a:t>
                </a:r>
                <a:endParaRPr lang="zh-CN" altLang="en-US" sz="1200" dirty="0"/>
              </a:p>
            </p:txBody>
          </p:sp>
        </p:grpSp>
      </p:grpSp>
      <p:sp>
        <p:nvSpPr>
          <p:cNvPr id="32" name="矩形 31"/>
          <p:cNvSpPr/>
          <p:nvPr/>
        </p:nvSpPr>
        <p:spPr bwMode="auto">
          <a:xfrm>
            <a:off x="5562600" y="2873375"/>
            <a:ext cx="1410335" cy="288290"/>
          </a:xfrm>
          <a:prstGeom prst="rect">
            <a:avLst/>
          </a:prstGeom>
          <a:solidFill>
            <a:schemeClr val="accent3">
              <a:lumMod val="60000"/>
              <a:lumOff val="40000"/>
            </a:schemeClr>
          </a:solidFill>
          <a:ln w="12700" cap="flat">
            <a:solidFill>
              <a:schemeClr val="tx1"/>
            </a:solidFill>
            <a:prstDash val="dash"/>
            <a:round/>
          </a:ln>
        </p:spPr>
        <p:txBody>
          <a:bodyPr vert="horz" wrap="square" lIns="91440" tIns="45720" rIns="91440" bIns="45720" numCol="1" rtlCol="0" anchor="t" anchorCtr="0" compatLnSpc="1"/>
          <a:lstStyle/>
          <a:p>
            <a:pPr algn="ctr"/>
            <a:r>
              <a:rPr lang="zh-CN" altLang="en-US" sz="1400" dirty="0">
                <a:solidFill>
                  <a:schemeClr val="bg1"/>
                </a:solidFill>
              </a:rPr>
              <a:t>循环层</a:t>
            </a:r>
            <a:endParaRPr lang="zh-CN" altLang="en-US" sz="1400" dirty="0">
              <a:solidFill>
                <a:schemeClr val="bg1"/>
              </a:solidFill>
            </a:endParaRPr>
          </a:p>
        </p:txBody>
      </p:sp>
      <p:sp>
        <p:nvSpPr>
          <p:cNvPr id="37" name="矩形 36"/>
          <p:cNvSpPr/>
          <p:nvPr/>
        </p:nvSpPr>
        <p:spPr bwMode="auto">
          <a:xfrm>
            <a:off x="6972935" y="2873375"/>
            <a:ext cx="929005" cy="288290"/>
          </a:xfrm>
          <a:prstGeom prst="rect">
            <a:avLst/>
          </a:prstGeom>
          <a:solidFill>
            <a:schemeClr val="accent4">
              <a:lumMod val="60000"/>
              <a:lumOff val="40000"/>
            </a:schemeClr>
          </a:solidFill>
          <a:ln w="12700" cap="flat">
            <a:solidFill>
              <a:schemeClr val="tx1"/>
            </a:solidFill>
            <a:prstDash val="dash"/>
            <a:round/>
          </a:ln>
        </p:spPr>
        <p:txBody>
          <a:bodyPr vert="horz" wrap="square" lIns="91440" tIns="45720" rIns="91440" bIns="45720" numCol="1" rtlCol="0" anchor="t" anchorCtr="0" compatLnSpc="1"/>
          <a:lstStyle/>
          <a:p>
            <a:pPr algn="ctr"/>
            <a:r>
              <a:rPr lang="zh-CN" altLang="en-US" sz="1400" dirty="0">
                <a:solidFill>
                  <a:schemeClr val="bg1"/>
                </a:solidFill>
              </a:rPr>
              <a:t>转录层</a:t>
            </a:r>
            <a:endParaRPr lang="zh-CN" altLang="en-US" sz="1400" dirty="0">
              <a:solidFill>
                <a:schemeClr val="bg1"/>
              </a:solidFill>
            </a:endParaRPr>
          </a:p>
        </p:txBody>
      </p:sp>
      <p:sp>
        <p:nvSpPr>
          <p:cNvPr id="38" name="矩形 37"/>
          <p:cNvSpPr/>
          <p:nvPr/>
        </p:nvSpPr>
        <p:spPr bwMode="auto">
          <a:xfrm>
            <a:off x="1680017" y="4138162"/>
            <a:ext cx="488137" cy="360015"/>
          </a:xfrm>
          <a:prstGeom prst="rect">
            <a:avLst/>
          </a:prstGeom>
          <a:noFill/>
          <a:ln w="0" cap="flat">
            <a:noFill/>
            <a:prstDash val="solid"/>
            <a:round/>
          </a:ln>
        </p:spPr>
        <p:txBody>
          <a:bodyPr vert="horz" wrap="square" lIns="91440" tIns="45720" rIns="91440" bIns="45720" numCol="1" rtlCol="0" anchor="t" anchorCtr="0" compatLnSpc="1"/>
          <a:lstStyle/>
          <a:p>
            <a:pPr algn="ctr"/>
            <a:r>
              <a:rPr lang="en-US" altLang="zh-CN" sz="2000" dirty="0"/>
              <a:t>…</a:t>
            </a:r>
            <a:endParaRPr lang="en-US" altLang="zh-CN" sz="2000" dirty="0"/>
          </a:p>
        </p:txBody>
      </p:sp>
      <p:cxnSp>
        <p:nvCxnSpPr>
          <p:cNvPr id="39" name="直接箭头连接符 38"/>
          <p:cNvCxnSpPr/>
          <p:nvPr/>
        </p:nvCxnSpPr>
        <p:spPr>
          <a:xfrm flipV="1">
            <a:off x="5651500" y="4399915"/>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bwMode="auto">
          <a:xfrm>
            <a:off x="2762692" y="4138797"/>
            <a:ext cx="488137" cy="360015"/>
          </a:xfrm>
          <a:prstGeom prst="rect">
            <a:avLst/>
          </a:prstGeom>
          <a:noFill/>
          <a:ln w="0" cap="flat">
            <a:noFill/>
            <a:prstDash val="solid"/>
            <a:round/>
          </a:ln>
        </p:spPr>
        <p:txBody>
          <a:bodyPr vert="horz" wrap="square" lIns="91440" tIns="45720" rIns="91440" bIns="45720" numCol="1" rtlCol="0" anchor="t" anchorCtr="0" compatLnSpc="1"/>
          <a:lstStyle/>
          <a:p>
            <a:pPr algn="ctr"/>
            <a:r>
              <a:rPr lang="en-US" altLang="zh-CN" sz="2000" dirty="0"/>
              <a:t>…</a:t>
            </a:r>
            <a:endParaRPr lang="en-US" altLang="zh-CN" sz="2000" dirty="0"/>
          </a:p>
        </p:txBody>
      </p:sp>
      <p:sp>
        <p:nvSpPr>
          <p:cNvPr id="41" name="矩形 40"/>
          <p:cNvSpPr/>
          <p:nvPr/>
        </p:nvSpPr>
        <p:spPr bwMode="auto">
          <a:xfrm>
            <a:off x="3845367" y="4138797"/>
            <a:ext cx="488137" cy="360015"/>
          </a:xfrm>
          <a:prstGeom prst="rect">
            <a:avLst/>
          </a:prstGeom>
          <a:noFill/>
          <a:ln w="0" cap="flat">
            <a:noFill/>
            <a:prstDash val="solid"/>
            <a:round/>
          </a:ln>
        </p:spPr>
        <p:txBody>
          <a:bodyPr vert="horz" wrap="square" lIns="91440" tIns="45720" rIns="91440" bIns="45720" numCol="1" rtlCol="0" anchor="t" anchorCtr="0" compatLnSpc="1"/>
          <a:lstStyle/>
          <a:p>
            <a:pPr algn="ctr"/>
            <a:r>
              <a:rPr lang="en-US" altLang="zh-CN" sz="2000" dirty="0"/>
              <a:t>…</a:t>
            </a:r>
            <a:endParaRPr lang="en-US" altLang="zh-CN" sz="2000" dirty="0"/>
          </a:p>
        </p:txBody>
      </p:sp>
      <p:sp>
        <p:nvSpPr>
          <p:cNvPr id="42" name="矩形 41"/>
          <p:cNvSpPr/>
          <p:nvPr/>
        </p:nvSpPr>
        <p:spPr bwMode="auto">
          <a:xfrm>
            <a:off x="5943600" y="3392170"/>
            <a:ext cx="360045" cy="201612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Bidirectional GRU</a:t>
            </a:r>
            <a:endParaRPr lang="en-US" altLang="zh-CN" sz="1200" dirty="0"/>
          </a:p>
        </p:txBody>
      </p:sp>
      <p:sp>
        <p:nvSpPr>
          <p:cNvPr id="43" name="矩形 42"/>
          <p:cNvSpPr/>
          <p:nvPr/>
        </p:nvSpPr>
        <p:spPr bwMode="auto">
          <a:xfrm>
            <a:off x="5288915" y="3392170"/>
            <a:ext cx="360045" cy="2016125"/>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Map-to-Sequence</a:t>
            </a:r>
            <a:endParaRPr lang="en-US" altLang="zh-CN" sz="1200" dirty="0"/>
          </a:p>
        </p:txBody>
      </p:sp>
      <p:cxnSp>
        <p:nvCxnSpPr>
          <p:cNvPr id="44" name="直接箭头连接符 43"/>
          <p:cNvCxnSpPr/>
          <p:nvPr/>
        </p:nvCxnSpPr>
        <p:spPr>
          <a:xfrm flipV="1">
            <a:off x="4991100" y="4400550"/>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bwMode="auto">
          <a:xfrm>
            <a:off x="6624214" y="3392800"/>
            <a:ext cx="360039" cy="2016224"/>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Linear</a:t>
            </a:r>
            <a:endParaRPr lang="zh-CN" altLang="en-US" sz="1200" dirty="0"/>
          </a:p>
        </p:txBody>
      </p:sp>
      <p:cxnSp>
        <p:nvCxnSpPr>
          <p:cNvPr id="45" name="直接箭头连接符 44"/>
          <p:cNvCxnSpPr/>
          <p:nvPr/>
        </p:nvCxnSpPr>
        <p:spPr>
          <a:xfrm flipV="1">
            <a:off x="6306820" y="4399280"/>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bwMode="auto">
          <a:xfrm>
            <a:off x="7454159" y="3390895"/>
            <a:ext cx="360039" cy="2016224"/>
          </a:xfrm>
          <a:prstGeom prst="rect">
            <a:avLst/>
          </a:prstGeom>
          <a:solidFill>
            <a:schemeClr val="accent2">
              <a:lumMod val="20000"/>
              <a:lumOff val="80000"/>
            </a:schemeClr>
          </a:solidFill>
          <a:ln w="0" cap="flat">
            <a:solidFill>
              <a:schemeClr val="accent2">
                <a:lumMod val="75000"/>
              </a:schemeClr>
            </a:solidFill>
            <a:prstDash val="solid"/>
            <a:round/>
          </a:ln>
        </p:spPr>
        <p:txBody>
          <a:bodyPr vert="vert270" wrap="square" lIns="91440" tIns="45720" rIns="91440" bIns="45720" numCol="1" rtlCol="0" anchor="t" anchorCtr="0" compatLnSpc="1"/>
          <a:lstStyle/>
          <a:p>
            <a:pPr algn="ctr"/>
            <a:r>
              <a:rPr lang="en-US" altLang="zh-CN" sz="1200" dirty="0"/>
              <a:t>CTC loss</a:t>
            </a:r>
            <a:endParaRPr lang="en-US" altLang="zh-CN" sz="1200" dirty="0"/>
          </a:p>
        </p:txBody>
      </p:sp>
      <p:cxnSp>
        <p:nvCxnSpPr>
          <p:cNvPr id="47" name="直接箭头连接符 46"/>
          <p:cNvCxnSpPr/>
          <p:nvPr/>
        </p:nvCxnSpPr>
        <p:spPr>
          <a:xfrm flipV="1">
            <a:off x="6972935" y="4401185"/>
            <a:ext cx="389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920115" y="2743835"/>
            <a:ext cx="4782185" cy="2971165"/>
          </a:xfrm>
          <a:prstGeom prst="roundRect">
            <a:avLst/>
          </a:prstGeom>
          <a:noFill/>
          <a:ln w="19050" cap="flat">
            <a:solidFill>
              <a:srgbClr val="FF0000"/>
            </a:solidFill>
            <a:prstDash val="dash"/>
            <a:round/>
          </a:ln>
          <a:extLst>
            <a:ext uri="{909E8E84-426E-40DD-AFC4-6F175D3DCCD1}">
              <a14:hiddenFill xmlns:a14="http://schemas.microsoft.com/office/drawing/2010/main">
                <a:solidFill>
                  <a:srgbClr val="000000"/>
                </a:solidFill>
              </a14:hiddenFill>
            </a:ext>
          </a:extLst>
        </p:spPr>
        <p:txBody>
          <a:bodyPr vert="horz" wrap="square" lIns="91440" tIns="45720" rIns="91440" bIns="45720" numCol="1" rtlCol="0" anchor="t" anchorCtr="0" compatLnSpc="1"/>
          <a:lstStyle/>
          <a:p>
            <a:pPr algn="ctr"/>
            <a:endParaRPr lang="zh-CN" altLang="en-US"/>
          </a:p>
        </p:txBody>
      </p:sp>
      <p:graphicFrame>
        <p:nvGraphicFramePr>
          <p:cNvPr id="49" name="表格 48"/>
          <p:cNvGraphicFramePr/>
          <p:nvPr>
            <p:custDataLst>
              <p:tags r:id="rId1"/>
            </p:custDataLst>
          </p:nvPr>
        </p:nvGraphicFramePr>
        <p:xfrm>
          <a:off x="5867400" y="2788920"/>
          <a:ext cx="2946400" cy="2880995"/>
        </p:xfrm>
        <a:graphic>
          <a:graphicData uri="http://schemas.openxmlformats.org/drawingml/2006/table">
            <a:tbl>
              <a:tblPr firstRow="1" bandRow="1">
                <a:tableStyleId>{5940675A-B579-460E-94D1-54222C63F5DA}</a:tableStyleId>
              </a:tblPr>
              <a:tblGrid>
                <a:gridCol w="1485900"/>
                <a:gridCol w="1460500"/>
              </a:tblGrid>
              <a:tr h="221615">
                <a:tc>
                  <a:txBody>
                    <a:bodyPr/>
                    <a:lstStyle/>
                    <a:p>
                      <a:pPr indent="0" algn="ctr">
                        <a:buNone/>
                      </a:pPr>
                      <a:r>
                        <a:rPr lang="en-US" sz="1200" b="1">
                          <a:latin typeface="Times New Roman" panose="02020603050405020304" pitchFamily="18" charset="0"/>
                          <a:cs typeface="Times New Roman" panose="02020603050405020304" pitchFamily="18" charset="0"/>
                        </a:rPr>
                        <a:t>Type</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Times New Roman" panose="02020603050405020304" pitchFamily="18" charset="0"/>
                          <a:cs typeface="Times New Roman" panose="02020603050405020304" pitchFamily="18" charset="0"/>
                        </a:rPr>
                        <a:t>Configurations</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lgn="ctr">
                        <a:buNone/>
                      </a:pPr>
                      <a:r>
                        <a:rPr lang="en-US" sz="1200" b="1">
                          <a:latin typeface="Calibri" panose="020F0502020204030204" charset="0"/>
                          <a:cs typeface="Calibri" panose="020F0502020204030204" charset="0"/>
                        </a:rPr>
                        <a:t> Transcription</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Calibri" panose="020F0502020204030204" charset="0"/>
                          <a:cs typeface="Calibri" panose="020F0502020204030204" charset="0"/>
                        </a:rPr>
                        <a:t> -</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altLang="en-US" sz="1200" b="1">
                          <a:latin typeface="Calibri" panose="020F0502020204030204" charset="0"/>
                          <a:ea typeface="Calibri" panose="020F0502020204030204" charset="0"/>
                          <a:cs typeface="Calibri" panose="020F0502020204030204" charset="0"/>
                        </a:rPr>
                        <a:t>Bidirectional-GRU</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buNone/>
                      </a:pPr>
                      <a:r>
                        <a:rPr lang="en-US" altLang="en-US" sz="1200" b="1">
                          <a:latin typeface="Calibri" panose="020F0502020204030204" charset="0"/>
                          <a:ea typeface="Calibri" panose="020F0502020204030204" charset="0"/>
                          <a:cs typeface="Calibri" panose="020F0502020204030204" charset="0"/>
                        </a:rPr>
                        <a:t>#hidden units: 128</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altLang="en-US" sz="1200" b="1">
                          <a:latin typeface="Calibri" panose="020F0502020204030204" charset="0"/>
                          <a:ea typeface="Calibri" panose="020F0502020204030204" charset="0"/>
                          <a:cs typeface="Calibri" panose="020F0502020204030204" charset="0"/>
                        </a:rPr>
                        <a:t>Map-to-Sequence</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altLang="en-US" sz="1200" b="1">
                          <a:latin typeface="Calibri" panose="020F0502020204030204" charset="0"/>
                          <a:ea typeface="Calibri" panose="020F0502020204030204" charset="0"/>
                          <a:cs typeface="Calibri" panose="020F0502020204030204" charset="0"/>
                        </a:rPr>
                        <a:t>-</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sz="1200" b="1">
                          <a:latin typeface="Calibri" panose="020F0502020204030204" charset="0"/>
                          <a:cs typeface="Calibri" panose="020F0502020204030204" charset="0"/>
                        </a:rPr>
                        <a:t> Batch Normalization</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Calibri" panose="020F0502020204030204" charset="0"/>
                          <a:cs typeface="Calibri" panose="020F0502020204030204" charset="0"/>
                        </a:rPr>
                        <a:t> 32</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lgn="ctr">
                        <a:buNone/>
                      </a:pPr>
                      <a:r>
                        <a:rPr lang="en-US" sz="1200" b="1">
                          <a:latin typeface="Calibri" panose="020F0502020204030204" charset="0"/>
                          <a:cs typeface="Calibri" panose="020F0502020204030204" charset="0"/>
                        </a:rPr>
                        <a:t>Convolution</a:t>
                      </a:r>
                      <a:endParaRPr lang="en-US" sz="1200" b="1">
                        <a:latin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K:3,</a:t>
                      </a:r>
                      <a:r>
                        <a:rPr lang="en-US" altLang="zh-CN" sz="1200" b="1">
                          <a:latin typeface="宋体" panose="02010600030101010101" pitchFamily="2" charset="-122"/>
                          <a:ea typeface="宋体" panose="02010600030101010101" pitchFamily="2" charset="-122"/>
                          <a:cs typeface="宋体" panose="02010600030101010101" pitchFamily="2" charset="-122"/>
                        </a:rPr>
                        <a:t>s:2,p:0</a:t>
                      </a:r>
                      <a:endParaRPr lang="en-US" altLang="zh-CN"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sz="1200" b="1">
                          <a:latin typeface="Calibri" panose="020F0502020204030204" charset="0"/>
                          <a:cs typeface="Calibri" panose="020F0502020204030204" charset="0"/>
                        </a:rPr>
                        <a:t> Batch Normalization</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Calibri" panose="020F0502020204030204" charset="0"/>
                          <a:cs typeface="Calibri" panose="020F0502020204030204" charset="0"/>
                        </a:rPr>
                        <a:t> 32</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lgn="ctr">
                        <a:buNone/>
                      </a:pPr>
                      <a:r>
                        <a:rPr lang="en-US" sz="1200" b="1">
                          <a:latin typeface="Calibri" panose="020F0502020204030204" charset="0"/>
                          <a:cs typeface="Calibri" panose="020F0502020204030204" charset="0"/>
                        </a:rPr>
                        <a:t>Convolution</a:t>
                      </a:r>
                      <a:endParaRPr lang="en-US" sz="1200" b="1">
                        <a:latin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K:3,</a:t>
                      </a:r>
                      <a:r>
                        <a:rPr lang="en-US" altLang="zh-CN" sz="1200" b="1">
                          <a:latin typeface="宋体" panose="02010600030101010101" pitchFamily="2" charset="-122"/>
                          <a:ea typeface="宋体" panose="02010600030101010101" pitchFamily="2" charset="-122"/>
                          <a:cs typeface="宋体" panose="02010600030101010101" pitchFamily="2" charset="-122"/>
                        </a:rPr>
                        <a:t>s:1,p:0</a:t>
                      </a:r>
                      <a:endParaRPr lang="en-US" altLang="zh-CN"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sz="1200" b="1">
                          <a:latin typeface="Calibri" panose="020F0502020204030204" charset="0"/>
                          <a:cs typeface="Calibri" panose="020F0502020204030204" charset="0"/>
                        </a:rPr>
                        <a:t> Batch Normalization</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Calibri" panose="020F0502020204030204" charset="0"/>
                          <a:cs typeface="Calibri" panose="020F0502020204030204" charset="0"/>
                        </a:rPr>
                        <a:t> 32</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lgn="ctr">
                        <a:buNone/>
                      </a:pPr>
                      <a:r>
                        <a:rPr lang="en-US" sz="1200" b="1">
                          <a:latin typeface="Calibri" panose="020F0502020204030204" charset="0"/>
                          <a:cs typeface="Calibri" panose="020F0502020204030204" charset="0"/>
                        </a:rPr>
                        <a:t>Convolution</a:t>
                      </a:r>
                      <a:endParaRPr lang="en-US" sz="1200" b="1">
                        <a:latin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K:3,</a:t>
                      </a:r>
                      <a:r>
                        <a:rPr lang="en-US" altLang="zh-CN" sz="1200" b="1">
                          <a:latin typeface="宋体" panose="02010600030101010101" pitchFamily="2" charset="-122"/>
                          <a:ea typeface="宋体" panose="02010600030101010101" pitchFamily="2" charset="-122"/>
                          <a:cs typeface="宋体" panose="02010600030101010101" pitchFamily="2" charset="-122"/>
                        </a:rPr>
                        <a:t>s:2,p:0</a:t>
                      </a:r>
                      <a:endParaRPr lang="en-US" altLang="zh-CN"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buNone/>
                      </a:pPr>
                      <a:r>
                        <a:rPr lang="en-US" sz="1200" b="1">
                          <a:latin typeface="Calibri" panose="020F0502020204030204" charset="0"/>
                          <a:cs typeface="Calibri" panose="020F0502020204030204" charset="0"/>
                        </a:rPr>
                        <a:t> Batch Normalization</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Calibri" panose="020F0502020204030204" charset="0"/>
                          <a:cs typeface="Calibri" panose="020F0502020204030204" charset="0"/>
                        </a:rPr>
                        <a:t> 32</a:t>
                      </a:r>
                      <a:endParaRPr lang="en-US" altLang="en-US" sz="1200" b="1">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indent="0" algn="ctr">
                        <a:buNone/>
                      </a:pPr>
                      <a:r>
                        <a:rPr lang="en-US" sz="1200" b="1">
                          <a:latin typeface="Calibri" panose="020F0502020204030204" charset="0"/>
                          <a:cs typeface="Calibri" panose="020F0502020204030204" charset="0"/>
                        </a:rPr>
                        <a:t>Convolution</a:t>
                      </a:r>
                      <a:endParaRPr lang="en-US" sz="1200" b="1">
                        <a:latin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K:3,</a:t>
                      </a:r>
                      <a:r>
                        <a:rPr lang="en-US" altLang="zh-CN" sz="1200" b="1">
                          <a:latin typeface="宋体" panose="02010600030101010101" pitchFamily="2" charset="-122"/>
                          <a:ea typeface="宋体" panose="02010600030101010101" pitchFamily="2" charset="-122"/>
                          <a:cs typeface="宋体" panose="02010600030101010101" pitchFamily="2" charset="-122"/>
                        </a:rPr>
                        <a:t>s:1,p:0</a:t>
                      </a:r>
                      <a:endParaRPr lang="en-US" altLang="zh-CN"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r h="221615">
                <a:tc>
                  <a:txBody>
                    <a:bodyPr/>
                    <a:lstStyle/>
                    <a:p>
                      <a:pPr algn="ctr">
                        <a:buClrTx/>
                        <a:buSzTx/>
                        <a:buFontTx/>
                        <a:buNone/>
                      </a:pPr>
                      <a:r>
                        <a:rPr lang="en-US" sz="1200" b="1">
                          <a:latin typeface="Calibri" panose="020F0502020204030204" charset="0"/>
                          <a:cs typeface="Calibri" panose="020F0502020204030204" charset="0"/>
                        </a:rPr>
                        <a:t>Input</a:t>
                      </a:r>
                      <a:endParaRPr lang="en-US" sz="1200" b="1">
                        <a:latin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c>
                  <a:txBody>
                    <a:bodyPr/>
                    <a:lstStyle/>
                    <a:p>
                      <a:pPr indent="0">
                        <a:buNone/>
                      </a:pPr>
                      <a:endParaRPr lang="en-US" altLang="en-US" sz="12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6">
                        <a:lumMod val="20000"/>
                        <a:lumOff val="80000"/>
                      </a:scheme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solidFill>
            <a:srgbClr val="005BAC"/>
          </a:soli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rPr>
              <a:t>1</a:t>
            </a:r>
            <a:endPar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5</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2</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完成项目及发表论文情况</a:t>
            </a:r>
            <a:endParaRPr lang="zh-CN" altLang="en-US" dirty="0">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研究现状</a:t>
            </a:r>
            <a:endParaRPr lang="zh-CN" altLang="en-US" dirty="0">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4</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主要创新</a:t>
            </a:r>
            <a:r>
              <a:rPr lang="en-US" altLang="zh-CN" dirty="0">
                <a:latin typeface="微软雅黑" panose="020B0503020204020204" pitchFamily="34" charset="-122"/>
              </a:rPr>
              <a:t>/</a:t>
            </a:r>
            <a:r>
              <a:rPr lang="zh-CN" altLang="en-US" dirty="0">
                <a:latin typeface="微软雅黑" panose="020B0503020204020204" pitchFamily="34" charset="-122"/>
              </a:rPr>
              <a:t>成果</a:t>
            </a:r>
            <a:endParaRPr lang="zh-CN" altLang="en-US" dirty="0">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solidFill>
                  <a:schemeClr val="bg1"/>
                </a:solidFill>
                <a:latin typeface="微软雅黑" panose="020B0503020204020204" pitchFamily="34" charset="-122"/>
              </a:rPr>
              <a:t>研究背景与意义</a:t>
            </a:r>
            <a:endParaRPr lang="zh-CN" altLang="en-US" dirty="0">
              <a:solidFill>
                <a:schemeClr val="bg1"/>
              </a:solidFill>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3</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研究目标、内容及解决的关键问题</a:t>
            </a:r>
            <a:endParaRPr lang="zh-CN" altLang="en-US"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4" name="AutoShape 19"/>
          <p:cNvSpPr>
            <a:spLocks noChangeArrowheads="1"/>
          </p:cNvSpPr>
          <p:nvPr/>
        </p:nvSpPr>
        <p:spPr bwMode="auto">
          <a:xfrm>
            <a:off x="3065159" y="1581465"/>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华文细黑"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022985" y="1911350"/>
            <a:ext cx="868680" cy="368300"/>
          </a:xfrm>
          <a:prstGeom prst="rect">
            <a:avLst/>
          </a:prstGeom>
          <a:noFill/>
        </p:spPr>
        <p:txBody>
          <a:bodyPr wrap="none" rtlCol="0" anchor="t">
            <a:spAutoFit/>
          </a:bodyPr>
          <a:lstStyle/>
          <a:p>
            <a:r>
              <a:rPr lang="zh-CN" altLang="en-US">
                <a:sym typeface="+mn-ea"/>
              </a:rPr>
              <a:t>循环层</a:t>
            </a:r>
            <a:endParaRPr lang="zh-CN" altLang="en-US">
              <a:sym typeface="+mn-ea"/>
            </a:endParaRPr>
          </a:p>
        </p:txBody>
      </p:sp>
      <p:pic>
        <p:nvPicPr>
          <p:cNvPr id="100" name="图片 99"/>
          <p:cNvPicPr/>
          <p:nvPr/>
        </p:nvPicPr>
        <p:blipFill>
          <a:blip r:embed="rId1"/>
          <a:stretch>
            <a:fillRect/>
          </a:stretch>
        </p:blipFill>
        <p:spPr>
          <a:xfrm>
            <a:off x="2375535" y="2038985"/>
            <a:ext cx="5000625" cy="2384425"/>
          </a:xfrm>
          <a:prstGeom prst="rect">
            <a:avLst/>
          </a:prstGeom>
          <a:noFill/>
          <a:ln w="9525">
            <a:noFill/>
          </a:ln>
        </p:spPr>
      </p:pic>
      <p:sp>
        <p:nvSpPr>
          <p:cNvPr id="128" name="文本框 127"/>
          <p:cNvSpPr txBox="1"/>
          <p:nvPr/>
        </p:nvSpPr>
        <p:spPr>
          <a:xfrm>
            <a:off x="555625" y="4596765"/>
            <a:ext cx="8033385" cy="1706880"/>
          </a:xfrm>
          <a:prstGeom prst="rect">
            <a:avLst/>
          </a:prstGeom>
          <a:solidFill>
            <a:srgbClr val="DAE8FC"/>
          </a:solidFill>
        </p:spPr>
        <p:txBody>
          <a:bodyPr wrap="square" rtlCol="0">
            <a:spAutoFit/>
          </a:bodyPr>
          <a:lstStyle/>
          <a:p>
            <a:pPr marL="360045" lvl="1" indent="-285750" algn="just">
              <a:lnSpc>
                <a:spcPct val="150000"/>
              </a:lnSpc>
              <a:buFont typeface="Wingdings" panose="05000000000000000000" pitchFamily="2" charset="2"/>
              <a:buChar char="Ø"/>
            </a:pPr>
            <a:r>
              <a:rPr lang="zh-CN" altLang="en-US" sz="1400">
                <a:sym typeface="+mn-ea"/>
              </a:rPr>
              <a:t>RNN​ 具有很强的捕获序列内上下文信息的能力。对于基于隧道混合流量的序列识别使用上下文提示比独立处理每个数据包更稳定且更有帮助。</a:t>
            </a:r>
            <a:endParaRPr lang="zh-CN" altLang="en-US" sz="1400">
              <a:sym typeface="+mn-ea"/>
            </a:endParaRPr>
          </a:p>
          <a:p>
            <a:pPr marL="360045" lvl="1" indent="-285750" algn="just">
              <a:lnSpc>
                <a:spcPct val="150000"/>
              </a:lnSpc>
              <a:buFont typeface="Wingdings" panose="05000000000000000000" pitchFamily="2" charset="2"/>
              <a:buChar char="Ø"/>
            </a:pPr>
            <a:r>
              <a:rPr lang="en-US" altLang="zh-CN" sz="1400">
                <a:sym typeface="+mn-ea"/>
              </a:rPr>
              <a:t>RNN​ 可以将误差差值反向传播到其输入（卷积层），从而允许在统一的网络中共同训练循环层和卷积层</a:t>
            </a:r>
            <a:r>
              <a:rPr lang="zh-CN" altLang="en-US" sz="1400">
                <a:sym typeface="+mn-ea"/>
              </a:rPr>
              <a:t>。</a:t>
            </a:r>
            <a:r>
              <a:rPr lang="en-US" altLang="zh-CN" sz="1400">
                <a:sym typeface="+mn-ea"/>
              </a:rPr>
              <a:t>RNN</a:t>
            </a:r>
            <a:r>
              <a:rPr lang="zh-CN" altLang="en-US" sz="1400">
                <a:sym typeface="+mn-ea"/>
              </a:rPr>
              <a:t>能够从头到尾对任意长度的序列进行操作。</a:t>
            </a:r>
            <a:endParaRPr lang="zh-CN" altLang="en-US" sz="1400">
              <a:sym typeface="+mn-ea"/>
            </a:endParaRPr>
          </a:p>
          <a:p>
            <a:pPr marL="360045" lvl="1" indent="-285750" algn="just">
              <a:lnSpc>
                <a:spcPct val="150000"/>
              </a:lnSpc>
              <a:buFont typeface="Wingdings" panose="05000000000000000000" pitchFamily="2" charset="2"/>
              <a:buChar char="Ø"/>
            </a:pPr>
            <a:r>
              <a:rPr lang="zh-CN" altLang="en-US" sz="1400" dirty="0">
                <a:latin typeface="Helvetica" panose="020B0604020202020204" pitchFamily="34" charset="0"/>
                <a:ea typeface="黑体" panose="02010609060101010101" pitchFamily="49" charset="-122"/>
              </a:rPr>
              <a:t>选择</a:t>
            </a:r>
            <a:r>
              <a:rPr lang="en-US" altLang="zh-CN" sz="1400" dirty="0">
                <a:latin typeface="Helvetica" panose="020B0604020202020204" pitchFamily="34" charset="0"/>
                <a:ea typeface="黑体" panose="02010609060101010101" pitchFamily="49" charset="-122"/>
              </a:rPr>
              <a:t>GRU</a:t>
            </a:r>
            <a:r>
              <a:rPr lang="zh-CN" altLang="en-US" sz="1400" dirty="0">
                <a:latin typeface="Helvetica" panose="020B0604020202020204" pitchFamily="34" charset="0"/>
                <a:ea typeface="黑体" panose="02010609060101010101" pitchFamily="49" charset="-122"/>
              </a:rPr>
              <a:t>、</a:t>
            </a:r>
            <a:r>
              <a:rPr lang="en-US" altLang="zh-CN" sz="1400" dirty="0">
                <a:latin typeface="Helvetica" panose="020B0604020202020204" pitchFamily="34" charset="0"/>
                <a:ea typeface="黑体" panose="02010609060101010101" pitchFamily="49" charset="-122"/>
              </a:rPr>
              <a:t>LSTM</a:t>
            </a:r>
            <a:r>
              <a:rPr lang="zh-CN" altLang="en-US" sz="1400" dirty="0">
                <a:latin typeface="Helvetica" panose="020B0604020202020204" pitchFamily="34" charset="0"/>
                <a:ea typeface="黑体" panose="02010609060101010101" pitchFamily="49" charset="-122"/>
              </a:rPr>
              <a:t>、双向</a:t>
            </a:r>
            <a:r>
              <a:rPr lang="en-US" altLang="zh-CN" sz="1400" dirty="0">
                <a:latin typeface="Helvetica" panose="020B0604020202020204" pitchFamily="34" charset="0"/>
                <a:ea typeface="黑体" panose="02010609060101010101" pitchFamily="49" charset="-122"/>
              </a:rPr>
              <a:t>GRU</a:t>
            </a:r>
            <a:r>
              <a:rPr lang="zh-CN" altLang="en-US" sz="1400" dirty="0">
                <a:latin typeface="Helvetica" panose="020B0604020202020204" pitchFamily="34" charset="0"/>
                <a:ea typeface="黑体" panose="02010609060101010101" pitchFamily="49" charset="-122"/>
              </a:rPr>
              <a:t>和双向</a:t>
            </a:r>
            <a:r>
              <a:rPr lang="en-US" altLang="zh-CN" sz="1400" dirty="0">
                <a:latin typeface="Helvetica" panose="020B0604020202020204" pitchFamily="34" charset="0"/>
                <a:ea typeface="黑体" panose="02010609060101010101" pitchFamily="49" charset="-122"/>
              </a:rPr>
              <a:t>LSTM</a:t>
            </a:r>
            <a:r>
              <a:rPr lang="zh-CN" altLang="en-US" sz="1400" dirty="0">
                <a:latin typeface="Helvetica" panose="020B0604020202020204" pitchFamily="34" charset="0"/>
                <a:ea typeface="黑体" panose="02010609060101010101" pitchFamily="49" charset="-122"/>
              </a:rPr>
              <a:t>。</a:t>
            </a:r>
            <a:endParaRPr lang="zh-CN" altLang="en-US" sz="1400" dirty="0">
              <a:latin typeface="Helvetica" panose="020B0604020202020204" pitchFamily="34" charset="0"/>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a:xfrm>
            <a:off x="6457950" y="6367780"/>
            <a:ext cx="2057400" cy="365125"/>
          </a:xfrm>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8355" y="1750060"/>
            <a:ext cx="1065530" cy="368300"/>
          </a:xfrm>
          <a:prstGeom prst="rect">
            <a:avLst/>
          </a:prstGeom>
          <a:noFill/>
        </p:spPr>
        <p:txBody>
          <a:bodyPr wrap="none" rtlCol="0" anchor="t">
            <a:spAutoFit/>
          </a:bodyPr>
          <a:lstStyle/>
          <a:p>
            <a:r>
              <a:rPr lang="en-US" altLang="zh-CN">
                <a:sym typeface="+mn-ea"/>
              </a:rPr>
              <a:t>CTC </a:t>
            </a:r>
            <a:r>
              <a:rPr lang="zh-CN" altLang="en-US">
                <a:sym typeface="+mn-ea"/>
              </a:rPr>
              <a:t>损失</a:t>
            </a:r>
            <a:endParaRPr lang="zh-CN" altLang="en-US">
              <a:sym typeface="+mn-ea"/>
            </a:endParaRPr>
          </a:p>
        </p:txBody>
      </p:sp>
      <p:sp>
        <p:nvSpPr>
          <p:cNvPr id="7" name="文本框 6"/>
          <p:cNvSpPr txBox="1"/>
          <p:nvPr/>
        </p:nvSpPr>
        <p:spPr>
          <a:xfrm>
            <a:off x="941070" y="2153920"/>
            <a:ext cx="7230745" cy="337185"/>
          </a:xfrm>
          <a:prstGeom prst="rect">
            <a:avLst/>
          </a:prstGeom>
          <a:noFill/>
        </p:spPr>
        <p:txBody>
          <a:bodyPr wrap="square" rtlCol="0" anchor="t">
            <a:spAutoFit/>
          </a:bodyPr>
          <a:lstStyle/>
          <a:p>
            <a:r>
              <a:rPr lang="en-US" altLang="zh-CN" sz="1600">
                <a:sym typeface="+mn-ea"/>
              </a:rPr>
              <a:t>  </a:t>
            </a:r>
            <a:endParaRPr lang="zh-CN" altLang="en-US" sz="1600" b="1"/>
          </a:p>
        </p:txBody>
      </p:sp>
      <p:sp>
        <p:nvSpPr>
          <p:cNvPr id="66" name="文本框 65"/>
          <p:cNvSpPr txBox="1"/>
          <p:nvPr/>
        </p:nvSpPr>
        <p:spPr>
          <a:xfrm>
            <a:off x="5072380" y="3950335"/>
            <a:ext cx="3863975" cy="2091690"/>
          </a:xfrm>
          <a:prstGeom prst="rect">
            <a:avLst/>
          </a:prstGeom>
          <a:noFill/>
        </p:spPr>
        <p:txBody>
          <a:bodyPr wrap="square" rtlCol="0" anchor="t">
            <a:spAutoFit/>
          </a:bodyPr>
          <a:lstStyle/>
          <a:p>
            <a:r>
              <a:rPr lang="en-US" altLang="zh-CN" sz="1200"/>
              <a:t>AAC= 0.4 * 0.4 *0.4 = 0.064</a:t>
            </a:r>
            <a:endParaRPr lang="en-US" altLang="zh-CN" sz="1200"/>
          </a:p>
          <a:p>
            <a:r>
              <a:rPr lang="en-US" altLang="zh-CN" sz="1200"/>
              <a:t>ACC = 0.6 * 0.6 * 0.4 = 0.144</a:t>
            </a:r>
            <a:endParaRPr lang="zh-CN" altLang="en-US" sz="1200"/>
          </a:p>
          <a:p>
            <a:endParaRPr lang="zh-CN" altLang="en-US" sz="1400"/>
          </a:p>
          <a:p>
            <a:pPr fontAlgn="auto">
              <a:lnSpc>
                <a:spcPct val="150000"/>
              </a:lnSpc>
            </a:pPr>
            <a:r>
              <a:rPr lang="zh-CN" altLang="en-US" sz="1000"/>
              <a:t>例如实例</a:t>
            </a:r>
            <a:r>
              <a:rPr lang="en-US" altLang="zh-CN" sz="1000"/>
              <a:t>GT</a:t>
            </a:r>
            <a:r>
              <a:rPr lang="zh-CN" altLang="en-US" sz="1000"/>
              <a:t>为</a:t>
            </a:r>
            <a:r>
              <a:rPr lang="en-US" altLang="zh-CN" sz="1000"/>
              <a:t>AC</a:t>
            </a:r>
            <a:r>
              <a:rPr lang="zh-CN" altLang="en-US" sz="1000"/>
              <a:t>，则必须计算长度为</a:t>
            </a:r>
            <a:r>
              <a:rPr lang="en-US" altLang="zh-CN" sz="1000"/>
              <a:t>3 </a:t>
            </a:r>
            <a:r>
              <a:rPr lang="zh-CN" altLang="en-US" sz="1000"/>
              <a:t>的所有可能路径</a:t>
            </a:r>
            <a:r>
              <a:rPr lang="en-US" altLang="zh-CN" sz="1000"/>
              <a:t> (</a:t>
            </a:r>
            <a:r>
              <a:rPr lang="zh-CN" altLang="en-US" sz="1000"/>
              <a:t>因为矩阵有三个时间步长</a:t>
            </a:r>
            <a:r>
              <a:rPr lang="en-US" altLang="zh-CN" sz="1000"/>
              <a:t>)</a:t>
            </a:r>
            <a:r>
              <a:rPr lang="zh-CN" altLang="en-US" sz="1000"/>
              <a:t>，即：</a:t>
            </a:r>
            <a:r>
              <a:rPr lang="en-US" altLang="zh-CN" sz="1000"/>
              <a:t>AAC,ACC</a:t>
            </a:r>
            <a:r>
              <a:rPr lang="zh-CN" altLang="en-US" sz="1000"/>
              <a:t>。我们已经计算了这些路径的得分，对它们直接求和，得到：</a:t>
            </a:r>
            <a:r>
              <a:rPr lang="en-US" altLang="zh-CN" sz="1000"/>
              <a:t>0.4 * 0.4 * 0.4 + 0.6 * 0.6 * 0.4 = 0.208</a:t>
            </a:r>
            <a:r>
              <a:rPr lang="zh-CN" altLang="en-US" sz="1000"/>
              <a:t>。</a:t>
            </a:r>
            <a:endParaRPr lang="zh-CN" altLang="en-US" sz="1000"/>
          </a:p>
          <a:p>
            <a:pPr fontAlgn="auto">
              <a:lnSpc>
                <a:spcPct val="150000"/>
              </a:lnSpc>
            </a:pPr>
            <a:r>
              <a:rPr lang="zh-CN" altLang="en-US" sz="1000"/>
              <a:t>得到</a:t>
            </a:r>
            <a:r>
              <a:rPr lang="en-US" altLang="zh-CN" sz="1000"/>
              <a:t>GT</a:t>
            </a:r>
            <a:r>
              <a:rPr lang="zh-CN" altLang="en-US" sz="1000"/>
              <a:t>的概率，然后求概率的负对数得到损失</a:t>
            </a:r>
            <a:r>
              <a:rPr lang="zh-CN" altLang="en-US" sz="1200"/>
              <a:t>。</a:t>
            </a:r>
            <a:r>
              <a:rPr lang="zh-CN" altLang="en-US" sz="1000"/>
              <a:t>损失值通过神经网络反向传播，神经网络的参数根据所使用优化器进行更新。</a:t>
            </a:r>
            <a:endParaRPr lang="zh-CN" altLang="en-US" sz="1000"/>
          </a:p>
          <a:p>
            <a:endParaRPr lang="en-US" altLang="zh-CN" sz="1400"/>
          </a:p>
        </p:txBody>
      </p:sp>
      <p:grpSp>
        <p:nvGrpSpPr>
          <p:cNvPr id="88" name="组合 87"/>
          <p:cNvGrpSpPr/>
          <p:nvPr/>
        </p:nvGrpSpPr>
        <p:grpSpPr>
          <a:xfrm>
            <a:off x="612140" y="3620770"/>
            <a:ext cx="4733290" cy="2423160"/>
            <a:chOff x="964" y="5702"/>
            <a:chExt cx="7454" cy="3816"/>
          </a:xfrm>
        </p:grpSpPr>
        <p:sp>
          <p:nvSpPr>
            <p:cNvPr id="64" name="文本框 63"/>
            <p:cNvSpPr txBox="1"/>
            <p:nvPr/>
          </p:nvSpPr>
          <p:spPr>
            <a:xfrm>
              <a:off x="2186" y="7774"/>
              <a:ext cx="572" cy="386"/>
            </a:xfrm>
            <a:prstGeom prst="rect">
              <a:avLst/>
            </a:prstGeom>
            <a:noFill/>
          </p:spPr>
          <p:txBody>
            <a:bodyPr wrap="square" rtlCol="0" anchor="t">
              <a:spAutoFit/>
            </a:bodyPr>
            <a:lstStyle/>
            <a:p>
              <a:r>
                <a:rPr lang="en-US" altLang="zh-CN" sz="1000">
                  <a:sym typeface="+mn-ea"/>
                </a:rPr>
                <a:t>0.0</a:t>
              </a:r>
              <a:endParaRPr lang="en-US" altLang="zh-CN" sz="1000">
                <a:sym typeface="+mn-ea"/>
              </a:endParaRPr>
            </a:p>
          </p:txBody>
        </p:sp>
        <p:sp>
          <p:nvSpPr>
            <p:cNvPr id="65" name="文本框 64"/>
            <p:cNvSpPr txBox="1"/>
            <p:nvPr/>
          </p:nvSpPr>
          <p:spPr>
            <a:xfrm>
              <a:off x="4369" y="7744"/>
              <a:ext cx="572" cy="386"/>
            </a:xfrm>
            <a:prstGeom prst="rect">
              <a:avLst/>
            </a:prstGeom>
            <a:noFill/>
          </p:spPr>
          <p:txBody>
            <a:bodyPr wrap="square" rtlCol="0" anchor="t">
              <a:spAutoFit/>
            </a:bodyPr>
            <a:lstStyle/>
            <a:p>
              <a:r>
                <a:rPr lang="en-US" altLang="zh-CN" sz="1000">
                  <a:sym typeface="+mn-ea"/>
                </a:rPr>
                <a:t>0.0</a:t>
              </a:r>
              <a:endParaRPr lang="en-US" altLang="zh-CN" sz="1000">
                <a:sym typeface="+mn-ea"/>
              </a:endParaRPr>
            </a:p>
          </p:txBody>
        </p:sp>
        <p:grpSp>
          <p:nvGrpSpPr>
            <p:cNvPr id="87" name="组合 86"/>
            <p:cNvGrpSpPr/>
            <p:nvPr/>
          </p:nvGrpSpPr>
          <p:grpSpPr>
            <a:xfrm>
              <a:off x="964" y="5702"/>
              <a:ext cx="7454" cy="3816"/>
              <a:chOff x="1591" y="6001"/>
              <a:chExt cx="7454" cy="3816"/>
            </a:xfrm>
          </p:grpSpPr>
          <p:cxnSp>
            <p:nvCxnSpPr>
              <p:cNvPr id="77" name="直接连接符 76"/>
              <p:cNvCxnSpPr/>
              <p:nvPr/>
            </p:nvCxnSpPr>
            <p:spPr>
              <a:xfrm flipH="1" flipV="1">
                <a:off x="4996" y="9283"/>
                <a:ext cx="1191"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1591" y="6001"/>
                <a:ext cx="7454" cy="3816"/>
                <a:chOff x="1591" y="6001"/>
                <a:chExt cx="7454" cy="3816"/>
              </a:xfrm>
            </p:grpSpPr>
            <p:cxnSp>
              <p:nvCxnSpPr>
                <p:cNvPr id="76" name="直接连接符 75"/>
                <p:cNvCxnSpPr>
                  <a:stCxn id="73" idx="3"/>
                </p:cNvCxnSpPr>
                <p:nvPr/>
              </p:nvCxnSpPr>
              <p:spPr>
                <a:xfrm flipH="1">
                  <a:off x="4996" y="8265"/>
                  <a:ext cx="1148" cy="980"/>
                </a:xfrm>
                <a:prstGeom prst="line">
                  <a:avLst/>
                </a:prstGeom>
                <a:ln w="2222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591" y="6001"/>
                  <a:ext cx="7454" cy="3816"/>
                  <a:chOff x="1591" y="6001"/>
                  <a:chExt cx="7454" cy="3816"/>
                </a:xfrm>
              </p:grpSpPr>
              <p:grpSp>
                <p:nvGrpSpPr>
                  <p:cNvPr id="84" name="组合 83"/>
                  <p:cNvGrpSpPr/>
                  <p:nvPr/>
                </p:nvGrpSpPr>
                <p:grpSpPr>
                  <a:xfrm>
                    <a:off x="1591" y="6001"/>
                    <a:ext cx="7454" cy="3816"/>
                    <a:chOff x="1591" y="6001"/>
                    <a:chExt cx="7454" cy="3816"/>
                  </a:xfrm>
                </p:grpSpPr>
                <p:sp>
                  <p:nvSpPr>
                    <p:cNvPr id="69" name="椭圆 68"/>
                    <p:cNvSpPr/>
                    <p:nvPr/>
                  </p:nvSpPr>
                  <p:spPr>
                    <a:xfrm>
                      <a:off x="5985" y="7060"/>
                      <a:ext cx="427" cy="427"/>
                    </a:xfrm>
                    <a:prstGeom prst="ellipse">
                      <a:avLst/>
                    </a:prstGeom>
                    <a:solidFill>
                      <a:srgbClr val="807E8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nvGrpSpPr>
                    <p:cNvPr id="83" name="组合 82"/>
                    <p:cNvGrpSpPr/>
                    <p:nvPr/>
                  </p:nvGrpSpPr>
                  <p:grpSpPr>
                    <a:xfrm>
                      <a:off x="1591" y="6001"/>
                      <a:ext cx="7454" cy="3816"/>
                      <a:chOff x="1591" y="6001"/>
                      <a:chExt cx="7454" cy="3816"/>
                    </a:xfrm>
                  </p:grpSpPr>
                  <p:sp>
                    <p:nvSpPr>
                      <p:cNvPr id="67" name="椭圆 66"/>
                      <p:cNvSpPr/>
                      <p:nvPr/>
                    </p:nvSpPr>
                    <p:spPr>
                      <a:xfrm>
                        <a:off x="5973" y="8009"/>
                        <a:ext cx="427" cy="427"/>
                      </a:xfrm>
                      <a:prstGeom prst="ellipse">
                        <a:avLst/>
                      </a:prstGeom>
                      <a:solidFill>
                        <a:srgbClr val="02FEFF"/>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nvGrpSpPr>
                      <p:cNvPr id="82" name="组合 81"/>
                      <p:cNvGrpSpPr/>
                      <p:nvPr/>
                    </p:nvGrpSpPr>
                    <p:grpSpPr>
                      <a:xfrm>
                        <a:off x="1591" y="6001"/>
                        <a:ext cx="7454" cy="3816"/>
                        <a:chOff x="1591" y="6001"/>
                        <a:chExt cx="7454" cy="3816"/>
                      </a:xfrm>
                    </p:grpSpPr>
                    <p:sp>
                      <p:nvSpPr>
                        <p:cNvPr id="70" name="文本框 69"/>
                        <p:cNvSpPr txBox="1"/>
                        <p:nvPr/>
                      </p:nvSpPr>
                      <p:spPr>
                        <a:xfrm>
                          <a:off x="6543" y="7026"/>
                          <a:ext cx="572" cy="386"/>
                        </a:xfrm>
                        <a:prstGeom prst="rect">
                          <a:avLst/>
                        </a:prstGeom>
                        <a:noFill/>
                      </p:spPr>
                      <p:txBody>
                        <a:bodyPr wrap="square" rtlCol="0" anchor="t">
                          <a:spAutoFit/>
                        </a:bodyPr>
                        <a:lstStyle/>
                        <a:p>
                          <a:r>
                            <a:rPr lang="en-US" altLang="zh-CN" sz="1000">
                              <a:sym typeface="+mn-ea"/>
                            </a:rPr>
                            <a:t>0.0</a:t>
                          </a:r>
                          <a:endParaRPr lang="en-US" altLang="zh-CN" sz="1000">
                            <a:sym typeface="+mn-ea"/>
                          </a:endParaRPr>
                        </a:p>
                      </p:txBody>
                    </p:sp>
                    <p:sp>
                      <p:nvSpPr>
                        <p:cNvPr id="72" name="文本框 71"/>
                        <p:cNvSpPr txBox="1"/>
                        <p:nvPr/>
                      </p:nvSpPr>
                      <p:spPr>
                        <a:xfrm>
                          <a:off x="6543" y="9045"/>
                          <a:ext cx="572" cy="386"/>
                        </a:xfrm>
                        <a:prstGeom prst="rect">
                          <a:avLst/>
                        </a:prstGeom>
                        <a:noFill/>
                      </p:spPr>
                      <p:txBody>
                        <a:bodyPr wrap="square" rtlCol="0" anchor="t">
                          <a:spAutoFit/>
                        </a:bodyPr>
                        <a:lstStyle/>
                        <a:p>
                          <a:r>
                            <a:rPr lang="en-US" altLang="zh-CN" sz="1000">
                              <a:sym typeface="+mn-ea"/>
                            </a:rPr>
                            <a:t>0.4</a:t>
                          </a:r>
                          <a:endParaRPr lang="en-US" altLang="zh-CN" sz="1000">
                            <a:sym typeface="+mn-ea"/>
                          </a:endParaRPr>
                        </a:p>
                      </p:txBody>
                    </p:sp>
                    <p:grpSp>
                      <p:nvGrpSpPr>
                        <p:cNvPr id="81" name="组合 80"/>
                        <p:cNvGrpSpPr/>
                        <p:nvPr/>
                      </p:nvGrpSpPr>
                      <p:grpSpPr>
                        <a:xfrm>
                          <a:off x="1591" y="6001"/>
                          <a:ext cx="7454" cy="3816"/>
                          <a:chOff x="1591" y="6001"/>
                          <a:chExt cx="7454" cy="3816"/>
                        </a:xfrm>
                      </p:grpSpPr>
                      <p:sp>
                        <p:nvSpPr>
                          <p:cNvPr id="68" name="椭圆 67"/>
                          <p:cNvSpPr/>
                          <p:nvPr/>
                        </p:nvSpPr>
                        <p:spPr>
                          <a:xfrm>
                            <a:off x="6000" y="9024"/>
                            <a:ext cx="427" cy="427"/>
                          </a:xfrm>
                          <a:prstGeom prst="ellipse">
                            <a:avLst/>
                          </a:prstGeom>
                          <a:solidFill>
                            <a:srgbClr val="43BABD"/>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nvGrpSpPr>
                          <p:cNvPr id="75" name="组合 74"/>
                          <p:cNvGrpSpPr/>
                          <p:nvPr/>
                        </p:nvGrpSpPr>
                        <p:grpSpPr>
                          <a:xfrm>
                            <a:off x="1591" y="6001"/>
                            <a:ext cx="7454" cy="3816"/>
                            <a:chOff x="1591" y="6001"/>
                            <a:chExt cx="7454" cy="3816"/>
                          </a:xfrm>
                        </p:grpSpPr>
                        <p:grpSp>
                          <p:nvGrpSpPr>
                            <p:cNvPr id="63" name="组合 62"/>
                            <p:cNvGrpSpPr/>
                            <p:nvPr/>
                          </p:nvGrpSpPr>
                          <p:grpSpPr>
                            <a:xfrm>
                              <a:off x="1591" y="6001"/>
                              <a:ext cx="7454" cy="3817"/>
                              <a:chOff x="1591" y="6001"/>
                              <a:chExt cx="7454" cy="3817"/>
                            </a:xfrm>
                          </p:grpSpPr>
                          <p:grpSp>
                            <p:nvGrpSpPr>
                              <p:cNvPr id="61" name="组合 60"/>
                              <p:cNvGrpSpPr/>
                              <p:nvPr/>
                            </p:nvGrpSpPr>
                            <p:grpSpPr>
                              <a:xfrm>
                                <a:off x="1591" y="6001"/>
                                <a:ext cx="6073" cy="3700"/>
                                <a:chOff x="1591" y="6001"/>
                                <a:chExt cx="6073" cy="3700"/>
                              </a:xfrm>
                            </p:grpSpPr>
                            <p:grpSp>
                              <p:nvGrpSpPr>
                                <p:cNvPr id="26" name="组合 25"/>
                                <p:cNvGrpSpPr/>
                                <p:nvPr/>
                              </p:nvGrpSpPr>
                              <p:grpSpPr>
                                <a:xfrm>
                                  <a:off x="1591" y="6001"/>
                                  <a:ext cx="6073" cy="3700"/>
                                  <a:chOff x="1733" y="6310"/>
                                  <a:chExt cx="6073" cy="3700"/>
                                </a:xfrm>
                              </p:grpSpPr>
                              <p:grpSp>
                                <p:nvGrpSpPr>
                                  <p:cNvPr id="11" name="组合 10"/>
                                  <p:cNvGrpSpPr/>
                                  <p:nvPr/>
                                </p:nvGrpSpPr>
                                <p:grpSpPr>
                                  <a:xfrm>
                                    <a:off x="2877" y="6997"/>
                                    <a:ext cx="4479" cy="3013"/>
                                    <a:chOff x="2141" y="6877"/>
                                    <a:chExt cx="4479" cy="3013"/>
                                  </a:xfrm>
                                </p:grpSpPr>
                                <p:cxnSp>
                                  <p:nvCxnSpPr>
                                    <p:cNvPr id="8" name="直接箭头连接符 7"/>
                                    <p:cNvCxnSpPr/>
                                    <p:nvPr/>
                                  </p:nvCxnSpPr>
                                  <p:spPr>
                                    <a:xfrm flipV="1">
                                      <a:off x="2141" y="6877"/>
                                      <a:ext cx="447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141" y="6926"/>
                                      <a:ext cx="1" cy="2964"/>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733" y="6310"/>
                                    <a:ext cx="6073" cy="3499"/>
                                    <a:chOff x="1733" y="6310"/>
                                    <a:chExt cx="6073" cy="3499"/>
                                  </a:xfrm>
                                </p:grpSpPr>
                                <p:sp>
                                  <p:nvSpPr>
                                    <p:cNvPr id="10" name="文本框 9"/>
                                    <p:cNvSpPr txBox="1"/>
                                    <p:nvPr/>
                                  </p:nvSpPr>
                                  <p:spPr>
                                    <a:xfrm>
                                      <a:off x="3294" y="6505"/>
                                      <a:ext cx="3581" cy="580"/>
                                    </a:xfrm>
                                    <a:prstGeom prst="rect">
                                      <a:avLst/>
                                    </a:prstGeom>
                                    <a:noFill/>
                                  </p:spPr>
                                  <p:txBody>
                                    <a:bodyPr wrap="square" rtlCol="0" anchor="t">
                                      <a:spAutoFit/>
                                    </a:bodyPr>
                                    <a:lstStyle/>
                                    <a:p>
                                      <a:r>
                                        <a:rPr lang="en-US" altLang="zh-CN"/>
                                        <a:t>  t</a:t>
                                      </a:r>
                                      <a:r>
                                        <a:rPr lang="en-US" altLang="zh-CN" baseline="-25000"/>
                                        <a:t>0</a:t>
                                      </a:r>
                                      <a:r>
                                        <a:rPr lang="en-US" altLang="zh-CN"/>
                                        <a:t>           t</a:t>
                                      </a:r>
                                      <a:r>
                                        <a:rPr lang="en-US" altLang="zh-CN" baseline="-25000"/>
                                        <a:t>1              </a:t>
                                      </a:r>
                                      <a:r>
                                        <a:rPr lang="en-US" altLang="zh-CN">
                                          <a:sym typeface="+mn-ea"/>
                                        </a:rPr>
                                        <a:t>    t</a:t>
                                      </a:r>
                                      <a:r>
                                        <a:rPr lang="en-US" altLang="zh-CN" baseline="-25000">
                                          <a:sym typeface="+mn-ea"/>
                                        </a:rPr>
                                        <a:t>2</a:t>
                                      </a:r>
                                      <a:r>
                                        <a:rPr lang="en-US" altLang="zh-CN" baseline="-25000"/>
                                        <a:t>            </a:t>
                                      </a:r>
                                      <a:endParaRPr lang="zh-CN" altLang="en-US" baseline="-25000"/>
                                    </a:p>
                                  </p:txBody>
                                </p:sp>
                                <p:sp>
                                  <p:nvSpPr>
                                    <p:cNvPr id="12" name="文本框 11"/>
                                    <p:cNvSpPr txBox="1"/>
                                    <p:nvPr/>
                                  </p:nvSpPr>
                                  <p:spPr>
                                    <a:xfrm>
                                      <a:off x="7407" y="6310"/>
                                      <a:ext cx="399" cy="580"/>
                                    </a:xfrm>
                                    <a:prstGeom prst="rect">
                                      <a:avLst/>
                                    </a:prstGeom>
                                    <a:noFill/>
                                  </p:spPr>
                                  <p:txBody>
                                    <a:bodyPr wrap="none" rtlCol="0" anchor="t">
                                      <a:spAutoFit/>
                                    </a:bodyPr>
                                    <a:lstStyle/>
                                    <a:p>
                                      <a:r>
                                        <a:rPr lang="en-US" altLang="zh-CN">
                                          <a:sym typeface="+mn-ea"/>
                                        </a:rPr>
                                        <a:t>t</a:t>
                                      </a:r>
                                      <a:endParaRPr lang="zh-CN" altLang="en-US"/>
                                    </a:p>
                                  </p:txBody>
                                </p:sp>
                                <p:sp>
                                  <p:nvSpPr>
                                    <p:cNvPr id="14" name="文本框 13"/>
                                    <p:cNvSpPr txBox="1"/>
                                    <p:nvPr/>
                                  </p:nvSpPr>
                                  <p:spPr>
                                    <a:xfrm>
                                      <a:off x="1806" y="7438"/>
                                      <a:ext cx="994" cy="434"/>
                                    </a:xfrm>
                                    <a:prstGeom prst="rect">
                                      <a:avLst/>
                                    </a:prstGeom>
                                    <a:noFill/>
                                  </p:spPr>
                                  <p:txBody>
                                    <a:bodyPr wrap="square" rtlCol="0" anchor="t">
                                      <a:spAutoFit/>
                                    </a:bodyPr>
                                    <a:lstStyle/>
                                    <a:p>
                                      <a:r>
                                        <a:rPr lang="zh-CN" altLang="en-US" sz="1200">
                                          <a:sym typeface="+mn-ea"/>
                                        </a:rPr>
                                        <a:t>应用</a:t>
                                      </a:r>
                                      <a:r>
                                        <a:rPr lang="en-US" altLang="zh-CN" sz="1200">
                                          <a:sym typeface="+mn-ea"/>
                                        </a:rPr>
                                        <a:t>A</a:t>
                                      </a:r>
                                      <a:endParaRPr lang="en-US" altLang="zh-CN" sz="1200">
                                        <a:sym typeface="+mn-ea"/>
                                      </a:endParaRPr>
                                    </a:p>
                                  </p:txBody>
                                </p:sp>
                                <p:sp>
                                  <p:nvSpPr>
                                    <p:cNvPr id="15" name="文本框 14"/>
                                    <p:cNvSpPr txBox="1"/>
                                    <p:nvPr/>
                                  </p:nvSpPr>
                                  <p:spPr>
                                    <a:xfrm>
                                      <a:off x="1733" y="8311"/>
                                      <a:ext cx="994" cy="434"/>
                                    </a:xfrm>
                                    <a:prstGeom prst="rect">
                                      <a:avLst/>
                                    </a:prstGeom>
                                    <a:noFill/>
                                  </p:spPr>
                                  <p:txBody>
                                    <a:bodyPr wrap="square" rtlCol="0" anchor="t">
                                      <a:spAutoFit/>
                                    </a:bodyPr>
                                    <a:lstStyle/>
                                    <a:p>
                                      <a:r>
                                        <a:rPr lang="zh-CN" altLang="en-US" sz="1200">
                                          <a:sym typeface="+mn-ea"/>
                                        </a:rPr>
                                        <a:t>应用</a:t>
                                      </a:r>
                                      <a:r>
                                        <a:rPr lang="en-US" altLang="zh-CN" sz="1200">
                                          <a:sym typeface="+mn-ea"/>
                                        </a:rPr>
                                        <a:t>B</a:t>
                                      </a:r>
                                      <a:endParaRPr lang="en-US" altLang="zh-CN" sz="1200">
                                        <a:sym typeface="+mn-ea"/>
                                      </a:endParaRPr>
                                    </a:p>
                                  </p:txBody>
                                </p:sp>
                                <p:sp>
                                  <p:nvSpPr>
                                    <p:cNvPr id="16" name="文本框 15"/>
                                    <p:cNvSpPr txBox="1"/>
                                    <p:nvPr/>
                                  </p:nvSpPr>
                                  <p:spPr>
                                    <a:xfrm>
                                      <a:off x="1806" y="9375"/>
                                      <a:ext cx="994" cy="434"/>
                                    </a:xfrm>
                                    <a:prstGeom prst="rect">
                                      <a:avLst/>
                                    </a:prstGeom>
                                    <a:noFill/>
                                  </p:spPr>
                                  <p:txBody>
                                    <a:bodyPr wrap="square" rtlCol="0" anchor="t">
                                      <a:spAutoFit/>
                                    </a:bodyPr>
                                    <a:lstStyle/>
                                    <a:p>
                                      <a:r>
                                        <a:rPr lang="zh-CN" altLang="en-US" sz="1200">
                                          <a:sym typeface="+mn-ea"/>
                                        </a:rPr>
                                        <a:t>应用</a:t>
                                      </a:r>
                                      <a:r>
                                        <a:rPr lang="en-US" altLang="zh-CN" sz="1200">
                                          <a:sym typeface="+mn-ea"/>
                                        </a:rPr>
                                        <a:t>C</a:t>
                                      </a:r>
                                      <a:endParaRPr lang="en-US" altLang="zh-CN" sz="1200">
                                        <a:sym typeface="+mn-ea"/>
                                      </a:endParaRPr>
                                    </a:p>
                                  </p:txBody>
                                </p:sp>
                                <p:sp>
                                  <p:nvSpPr>
                                    <p:cNvPr id="18" name="椭圆 17"/>
                                    <p:cNvSpPr/>
                                    <p:nvPr/>
                                  </p:nvSpPr>
                                  <p:spPr>
                                    <a:xfrm>
                                      <a:off x="3536" y="7335"/>
                                      <a:ext cx="427" cy="427"/>
                                    </a:xfrm>
                                    <a:prstGeom prst="ellipse">
                                      <a:avLst/>
                                    </a:prstGeom>
                                    <a:solidFill>
                                      <a:srgbClr val="43BEC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9" name="椭圆 18"/>
                                    <p:cNvSpPr/>
                                    <p:nvPr/>
                                  </p:nvSpPr>
                                  <p:spPr>
                                    <a:xfrm>
                                      <a:off x="4809" y="7335"/>
                                      <a:ext cx="427" cy="427"/>
                                    </a:xfrm>
                                    <a:prstGeom prst="ellipse">
                                      <a:avLst/>
                                    </a:prstGeom>
                                    <a:solidFill>
                                      <a:srgbClr val="43BABD"/>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0" name="椭圆 19"/>
                                    <p:cNvSpPr/>
                                    <p:nvPr/>
                                  </p:nvSpPr>
                                  <p:spPr>
                                    <a:xfrm>
                                      <a:off x="3536" y="8311"/>
                                      <a:ext cx="427" cy="427"/>
                                    </a:xfrm>
                                    <a:prstGeom prst="ellipse">
                                      <a:avLst/>
                                    </a:prstGeom>
                                    <a:solidFill>
                                      <a:srgbClr val="80808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1" name="椭圆 20"/>
                                    <p:cNvSpPr/>
                                    <p:nvPr/>
                                  </p:nvSpPr>
                                  <p:spPr>
                                    <a:xfrm>
                                      <a:off x="4809" y="8318"/>
                                      <a:ext cx="427" cy="427"/>
                                    </a:xfrm>
                                    <a:prstGeom prst="ellipse">
                                      <a:avLst/>
                                    </a:prstGeom>
                                    <a:solidFill>
                                      <a:srgbClr val="807E8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2" name="椭圆 21"/>
                                    <p:cNvSpPr/>
                                    <p:nvPr/>
                                  </p:nvSpPr>
                                  <p:spPr>
                                    <a:xfrm>
                                      <a:off x="3536" y="9382"/>
                                      <a:ext cx="427" cy="427"/>
                                    </a:xfrm>
                                    <a:prstGeom prst="ellipse">
                                      <a:avLst/>
                                    </a:prstGeom>
                                    <a:solidFill>
                                      <a:srgbClr val="02FFF4"/>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3" name="椭圆 22"/>
                                    <p:cNvSpPr/>
                                    <p:nvPr/>
                                  </p:nvSpPr>
                                  <p:spPr>
                                    <a:xfrm>
                                      <a:off x="4864" y="9382"/>
                                      <a:ext cx="427" cy="427"/>
                                    </a:xfrm>
                                    <a:prstGeom prst="ellipse">
                                      <a:avLst/>
                                    </a:prstGeom>
                                    <a:solidFill>
                                      <a:srgbClr val="02FEFF"/>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grpSp>
                            <p:sp>
                              <p:nvSpPr>
                                <p:cNvPr id="27" name="流程图: 联系 26"/>
                                <p:cNvSpPr/>
                                <p:nvPr/>
                              </p:nvSpPr>
                              <p:spPr>
                                <a:xfrm>
                                  <a:off x="3544" y="7181"/>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8" name="流程图: 联系 27"/>
                                <p:cNvSpPr/>
                                <p:nvPr/>
                              </p:nvSpPr>
                              <p:spPr>
                                <a:xfrm>
                                  <a:off x="4820" y="7181"/>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29" name="流程图: 联系 28"/>
                                <p:cNvSpPr/>
                                <p:nvPr/>
                              </p:nvSpPr>
                              <p:spPr>
                                <a:xfrm>
                                  <a:off x="3548" y="9227"/>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30" name="流程图: 联系 29"/>
                                <p:cNvSpPr/>
                                <p:nvPr/>
                              </p:nvSpPr>
                              <p:spPr>
                                <a:xfrm>
                                  <a:off x="4876" y="9227"/>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cxnSp>
                              <p:nvCxnSpPr>
                                <p:cNvPr id="32" name="直接连接符 31"/>
                                <p:cNvCxnSpPr>
                                  <a:stCxn id="28" idx="0"/>
                                  <a:endCxn id="29" idx="7"/>
                                </p:cNvCxnSpPr>
                                <p:nvPr/>
                              </p:nvCxnSpPr>
                              <p:spPr>
                                <a:xfrm flipH="1">
                                  <a:off x="3650" y="7181"/>
                                  <a:ext cx="1230" cy="206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50" y="7209"/>
                                  <a:ext cx="1191"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3664" y="9287"/>
                                  <a:ext cx="1191" cy="0"/>
                                </a:xfrm>
                                <a:prstGeom prst="line">
                                  <a:avLst/>
                                </a:prstGeom>
                                <a:ln w="2222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2813" y="6893"/>
                                <a:ext cx="6232" cy="2925"/>
                                <a:chOff x="2813" y="6893"/>
                                <a:chExt cx="6232" cy="2925"/>
                              </a:xfrm>
                            </p:grpSpPr>
                            <p:sp>
                              <p:nvSpPr>
                                <p:cNvPr id="35" name="文本框 34"/>
                                <p:cNvSpPr txBox="1"/>
                                <p:nvPr/>
                              </p:nvSpPr>
                              <p:spPr>
                                <a:xfrm>
                                  <a:off x="2813" y="6893"/>
                                  <a:ext cx="572" cy="386"/>
                                </a:xfrm>
                                <a:prstGeom prst="rect">
                                  <a:avLst/>
                                </a:prstGeom>
                                <a:noFill/>
                              </p:spPr>
                              <p:txBody>
                                <a:bodyPr wrap="square" rtlCol="0" anchor="t">
                                  <a:spAutoFit/>
                                </a:bodyPr>
                                <a:lstStyle/>
                                <a:p>
                                  <a:r>
                                    <a:rPr lang="en-US" altLang="zh-CN" sz="1000">
                                      <a:sym typeface="+mn-ea"/>
                                    </a:rPr>
                                    <a:t>0.4</a:t>
                                  </a:r>
                                  <a:endParaRPr lang="en-US" altLang="zh-CN" sz="1000">
                                    <a:sym typeface="+mn-ea"/>
                                  </a:endParaRPr>
                                </a:p>
                              </p:txBody>
                            </p:sp>
                            <p:sp>
                              <p:nvSpPr>
                                <p:cNvPr id="36" name="文本框 35"/>
                                <p:cNvSpPr txBox="1"/>
                                <p:nvPr/>
                              </p:nvSpPr>
                              <p:spPr>
                                <a:xfrm>
                                  <a:off x="5114" y="6893"/>
                                  <a:ext cx="572" cy="386"/>
                                </a:xfrm>
                                <a:prstGeom prst="rect">
                                  <a:avLst/>
                                </a:prstGeom>
                                <a:noFill/>
                              </p:spPr>
                              <p:txBody>
                                <a:bodyPr wrap="square" rtlCol="0" anchor="t">
                                  <a:spAutoFit/>
                                </a:bodyPr>
                                <a:lstStyle/>
                                <a:p>
                                  <a:r>
                                    <a:rPr lang="en-US" altLang="zh-CN" sz="1000">
                                      <a:sym typeface="+mn-ea"/>
                                    </a:rPr>
                                    <a:t>0.4</a:t>
                                  </a:r>
                                  <a:endParaRPr lang="en-US" altLang="zh-CN" sz="1000">
                                    <a:sym typeface="+mn-ea"/>
                                  </a:endParaRPr>
                                </a:p>
                              </p:txBody>
                            </p:sp>
                            <p:sp>
                              <p:nvSpPr>
                                <p:cNvPr id="37" name="文本框 36"/>
                                <p:cNvSpPr txBox="1"/>
                                <p:nvPr/>
                              </p:nvSpPr>
                              <p:spPr>
                                <a:xfrm>
                                  <a:off x="5149" y="9347"/>
                                  <a:ext cx="572" cy="386"/>
                                </a:xfrm>
                                <a:prstGeom prst="rect">
                                  <a:avLst/>
                                </a:prstGeom>
                                <a:noFill/>
                              </p:spPr>
                              <p:txBody>
                                <a:bodyPr wrap="square" rtlCol="0" anchor="t">
                                  <a:spAutoFit/>
                                </a:bodyPr>
                                <a:lstStyle/>
                                <a:p>
                                  <a:r>
                                    <a:rPr lang="en-US" altLang="zh-CN" sz="1000">
                                      <a:sym typeface="+mn-ea"/>
                                    </a:rPr>
                                    <a:t>0.6</a:t>
                                  </a:r>
                                  <a:endParaRPr lang="en-US" altLang="zh-CN" sz="1000">
                                    <a:sym typeface="+mn-ea"/>
                                  </a:endParaRPr>
                                </a:p>
                              </p:txBody>
                            </p:sp>
                            <p:sp>
                              <p:nvSpPr>
                                <p:cNvPr id="38" name="文本框 37"/>
                                <p:cNvSpPr txBox="1"/>
                                <p:nvPr/>
                              </p:nvSpPr>
                              <p:spPr>
                                <a:xfrm>
                                  <a:off x="2813" y="9114"/>
                                  <a:ext cx="572" cy="386"/>
                                </a:xfrm>
                                <a:prstGeom prst="rect">
                                  <a:avLst/>
                                </a:prstGeom>
                                <a:noFill/>
                              </p:spPr>
                              <p:txBody>
                                <a:bodyPr wrap="square" rtlCol="0" anchor="t">
                                  <a:spAutoFit/>
                                </a:bodyPr>
                                <a:lstStyle/>
                                <a:p>
                                  <a:r>
                                    <a:rPr lang="en-US" altLang="zh-CN" sz="1000">
                                      <a:sym typeface="+mn-ea"/>
                                    </a:rPr>
                                    <a:t>0.6</a:t>
                                  </a:r>
                                  <a:endParaRPr lang="en-US" altLang="zh-CN" sz="1000">
                                    <a:sym typeface="+mn-ea"/>
                                  </a:endParaRPr>
                                </a:p>
                              </p:txBody>
                            </p:sp>
                            <p:sp>
                              <p:nvSpPr>
                                <p:cNvPr id="39" name="矩形 38"/>
                                <p:cNvSpPr/>
                                <p:nvPr/>
                              </p:nvSpPr>
                              <p:spPr>
                                <a:xfrm>
                                  <a:off x="7176" y="6949"/>
                                  <a:ext cx="336" cy="2752"/>
                                </a:xfrm>
                                <a:prstGeom prst="rect">
                                  <a:avLst/>
                                </a:prstGeom>
                                <a:gradFill>
                                  <a:gsLst>
                                    <a:gs pos="0">
                                      <a:srgbClr val="02FFF4"/>
                                    </a:gs>
                                    <a:gs pos="100000">
                                      <a:schemeClr val="tx1">
                                        <a:lumMod val="75000"/>
                                        <a:lumOff val="25000"/>
                                      </a:schemeClr>
                                    </a:gs>
                                  </a:gsLst>
                                  <a:lin ang="5400000" scaled="0"/>
                                </a:gra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40" name="文本框 39"/>
                                <p:cNvSpPr txBox="1"/>
                                <p:nvPr/>
                              </p:nvSpPr>
                              <p:spPr>
                                <a:xfrm>
                                  <a:off x="7664" y="6893"/>
                                  <a:ext cx="1290" cy="483"/>
                                </a:xfrm>
                                <a:prstGeom prst="rect">
                                  <a:avLst/>
                                </a:prstGeom>
                                <a:noFill/>
                              </p:spPr>
                              <p:txBody>
                                <a:bodyPr wrap="square" rtlCol="0" anchor="t">
                                  <a:spAutoFit/>
                                </a:bodyPr>
                                <a:lstStyle/>
                                <a:p>
                                  <a:r>
                                    <a:rPr lang="en-US" altLang="zh-CN" sz="1400">
                                      <a:sym typeface="+mn-ea"/>
                                    </a:rPr>
                                    <a:t>p =1</a:t>
                                  </a:r>
                                  <a:endParaRPr lang="en-US" altLang="zh-CN" sz="1400">
                                    <a:sym typeface="+mn-ea"/>
                                  </a:endParaRPr>
                                </a:p>
                              </p:txBody>
                            </p:sp>
                            <p:sp>
                              <p:nvSpPr>
                                <p:cNvPr id="41" name="文本框 40"/>
                                <p:cNvSpPr txBox="1"/>
                                <p:nvPr/>
                              </p:nvSpPr>
                              <p:spPr>
                                <a:xfrm>
                                  <a:off x="7573" y="9335"/>
                                  <a:ext cx="1472" cy="483"/>
                                </a:xfrm>
                                <a:prstGeom prst="rect">
                                  <a:avLst/>
                                </a:prstGeom>
                                <a:noFill/>
                              </p:spPr>
                              <p:txBody>
                                <a:bodyPr wrap="square" rtlCol="0" anchor="t">
                                  <a:spAutoFit/>
                                </a:bodyPr>
                                <a:lstStyle/>
                                <a:p>
                                  <a:r>
                                    <a:rPr lang="en-US" altLang="zh-CN" sz="1400">
                                      <a:sym typeface="+mn-ea"/>
                                    </a:rPr>
                                    <a:t>p =0</a:t>
                                  </a:r>
                                  <a:endParaRPr lang="en-US" altLang="zh-CN" sz="1400">
                                    <a:sym typeface="+mn-ea"/>
                                  </a:endParaRPr>
                                </a:p>
                              </p:txBody>
                            </p:sp>
                          </p:grpSp>
                        </p:grpSp>
                        <p:sp>
                          <p:nvSpPr>
                            <p:cNvPr id="71" name="文本框 70"/>
                            <p:cNvSpPr txBox="1"/>
                            <p:nvPr/>
                          </p:nvSpPr>
                          <p:spPr>
                            <a:xfrm>
                              <a:off x="6543" y="8002"/>
                              <a:ext cx="572" cy="386"/>
                            </a:xfrm>
                            <a:prstGeom prst="rect">
                              <a:avLst/>
                            </a:prstGeom>
                            <a:noFill/>
                          </p:spPr>
                          <p:txBody>
                            <a:bodyPr wrap="square" rtlCol="0" anchor="t">
                              <a:spAutoFit/>
                            </a:bodyPr>
                            <a:lstStyle/>
                            <a:p>
                              <a:r>
                                <a:rPr lang="en-US" altLang="zh-CN" sz="1000">
                                  <a:sym typeface="+mn-ea"/>
                                </a:rPr>
                                <a:t>0.6</a:t>
                              </a:r>
                              <a:endParaRPr lang="en-US" altLang="zh-CN" sz="1000">
                                <a:sym typeface="+mn-ea"/>
                              </a:endParaRPr>
                            </a:p>
                          </p:txBody>
                        </p:sp>
                        <p:sp>
                          <p:nvSpPr>
                            <p:cNvPr id="73" name="流程图: 联系 72"/>
                            <p:cNvSpPr/>
                            <p:nvPr/>
                          </p:nvSpPr>
                          <p:spPr>
                            <a:xfrm>
                              <a:off x="6126" y="8163"/>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74" name="流程图: 联系 73"/>
                            <p:cNvSpPr/>
                            <p:nvPr/>
                          </p:nvSpPr>
                          <p:spPr>
                            <a:xfrm>
                              <a:off x="6154" y="9199"/>
                              <a:ext cx="120" cy="120"/>
                            </a:xfrm>
                            <a:prstGeom prst="flowChartConnector">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grpSp>
                  </p:grpSp>
                </p:grpSp>
              </p:grpSp>
              <p:cxnSp>
                <p:nvCxnSpPr>
                  <p:cNvPr id="31" name="直接连接符 30"/>
                  <p:cNvCxnSpPr/>
                  <p:nvPr/>
                </p:nvCxnSpPr>
                <p:spPr>
                  <a:xfrm>
                    <a:off x="3622" y="7301"/>
                    <a:ext cx="1314" cy="203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913" y="7249"/>
                    <a:ext cx="1314" cy="203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73" idx="1"/>
                  </p:cNvCxnSpPr>
                  <p:nvPr/>
                </p:nvCxnSpPr>
                <p:spPr>
                  <a:xfrm>
                    <a:off x="4876" y="7211"/>
                    <a:ext cx="1268" cy="9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28" name="文本框 127"/>
          <p:cNvSpPr txBox="1"/>
          <p:nvPr/>
        </p:nvSpPr>
        <p:spPr>
          <a:xfrm>
            <a:off x="808355" y="2153920"/>
            <a:ext cx="7868920" cy="1383665"/>
          </a:xfrm>
          <a:prstGeom prst="rect">
            <a:avLst/>
          </a:prstGeom>
          <a:solidFill>
            <a:srgbClr val="DAE8FC"/>
          </a:solidFill>
        </p:spPr>
        <p:txBody>
          <a:bodyPr wrap="square" rtlCol="0">
            <a:spAutoFit/>
          </a:bodyPr>
          <a:lstStyle/>
          <a:p>
            <a:pPr marL="360045" lvl="1" indent="-285750" algn="just">
              <a:lnSpc>
                <a:spcPct val="150000"/>
              </a:lnSpc>
              <a:buFont typeface="Wingdings" panose="05000000000000000000" pitchFamily="2" charset="2"/>
              <a:buChar char="Ø"/>
            </a:pPr>
            <a:r>
              <a:rPr lang="zh-CN" altLang="en-US" sz="1400" b="1" dirty="0">
                <a:sym typeface="+mn-ea"/>
              </a:rPr>
              <a:t>CTC如何工作：</a:t>
            </a:r>
            <a:r>
              <a:rPr lang="en-US" altLang="zh-CN" sz="1400" dirty="0">
                <a:sym typeface="+mn-ea"/>
              </a:rPr>
              <a:t>CTC</a:t>
            </a:r>
            <a:r>
              <a:rPr lang="zh-CN" altLang="en-US" sz="1400" dirty="0">
                <a:sym typeface="+mn-ea"/>
              </a:rPr>
              <a:t>损失函数接受神经网络的输出矩阵和相应的</a:t>
            </a:r>
            <a:r>
              <a:rPr lang="en-US" altLang="zh-CN" sz="1400" dirty="0">
                <a:sym typeface="+mn-ea"/>
              </a:rPr>
              <a:t>Ground-truth(GT)</a:t>
            </a:r>
            <a:r>
              <a:rPr lang="zh-CN" altLang="en-US" sz="1400" dirty="0">
                <a:sym typeface="+mn-ea"/>
              </a:rPr>
              <a:t>，尝试流量中</a:t>
            </a:r>
            <a:r>
              <a:rPr lang="en-US" altLang="zh-CN" sz="1400" dirty="0">
                <a:sym typeface="+mn-ea"/>
              </a:rPr>
              <a:t>GT</a:t>
            </a:r>
            <a:r>
              <a:rPr lang="zh-CN" altLang="en-US" sz="1400" dirty="0">
                <a:sym typeface="+mn-ea"/>
              </a:rPr>
              <a:t>的所有可能对齐，并对所有的得分进行求和。如果对齐分数求和值很高，则</a:t>
            </a:r>
            <a:r>
              <a:rPr lang="en-US" altLang="zh-CN" sz="1400" dirty="0">
                <a:sym typeface="+mn-ea"/>
              </a:rPr>
              <a:t>GT</a:t>
            </a:r>
            <a:r>
              <a:rPr lang="zh-CN" altLang="en-US" sz="1400" dirty="0">
                <a:sym typeface="+mn-ea"/>
              </a:rPr>
              <a:t>的分数就越高。</a:t>
            </a:r>
            <a:endParaRPr lang="zh-CN" altLang="en-US" sz="1400" dirty="0"/>
          </a:p>
          <a:p>
            <a:pPr fontAlgn="auto">
              <a:lnSpc>
                <a:spcPct val="150000"/>
              </a:lnSpc>
            </a:pPr>
            <a:endParaRPr lang="zh-CN" altLang="en-US" sz="1400" b="1" dirty="0">
              <a:sym typeface="+mn-ea"/>
            </a:endParaRPr>
          </a:p>
          <a:p>
            <a:pPr fontAlgn="auto">
              <a:lnSpc>
                <a:spcPct val="150000"/>
              </a:lnSpc>
            </a:pPr>
            <a:r>
              <a:rPr lang="zh-CN" altLang="en-US" sz="1400" b="1" dirty="0">
                <a:sym typeface="+mn-ea"/>
              </a:rPr>
              <a:t>损失的计算：</a:t>
            </a:r>
            <a:endParaRPr lang="en-US" altLang="zh-CN" sz="1400" dirty="0">
              <a:latin typeface="Helvetica" panose="020B0604020202020204" pitchFamily="34" charset="0"/>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3902075" cy="368300"/>
          </a:xfrm>
          <a:prstGeom prst="rect">
            <a:avLst/>
          </a:prstGeom>
          <a:noFill/>
        </p:spPr>
        <p:txBody>
          <a:bodyPr wrap="none" rtlCol="0" anchor="t">
            <a:spAutoFit/>
          </a:bodyPr>
          <a:lstStyle/>
          <a:p>
            <a:pPr marL="285750" indent="-285750">
              <a:buFont typeface="Wingdings" panose="05000000000000000000" pitchFamily="2" charset="2"/>
              <a:buChar char="p"/>
            </a:pPr>
            <a:r>
              <a:rPr lang="en-US" altLang="zh-CN"/>
              <a:t> CGRU</a:t>
            </a:r>
            <a:r>
              <a:rPr lang="zh-CN" altLang="en-US"/>
              <a:t>模型分类效果（</a:t>
            </a:r>
            <a:r>
              <a:rPr lang="en-US" altLang="zh-CN"/>
              <a:t>CNN+GRU</a:t>
            </a:r>
            <a:r>
              <a:rPr lang="zh-CN" altLang="en-US"/>
              <a:t>）</a:t>
            </a:r>
            <a:endParaRPr lang="zh-CN" altLang="en-US"/>
          </a:p>
        </p:txBody>
      </p:sp>
      <p:graphicFrame>
        <p:nvGraphicFramePr>
          <p:cNvPr id="9" name="图表 8" descr="图表类型: 簇状柱形图。 “L2TP PS”，“L2TP ZS”，“L2TP NS”按“序列长度/隧道”排列&#10;&#10;已自动生成说明"/>
          <p:cNvGraphicFramePr/>
          <p:nvPr/>
        </p:nvGraphicFramePr>
        <p:xfrm>
          <a:off x="132080" y="2266950"/>
          <a:ext cx="3848735" cy="207962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 name="图表 9" descr="图表类型: 簇状柱形图。 “IPSec PS”，“IPSec ZS”，“IPSec NS”按“序列长度/隧道”排列&#10;&#10;已自动生成说明"/>
          <p:cNvGraphicFramePr/>
          <p:nvPr/>
        </p:nvGraphicFramePr>
        <p:xfrm>
          <a:off x="4742815" y="2266950"/>
          <a:ext cx="3772535" cy="2079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descr="图表类型: 簇状柱形图。 “SSL PS”，“SSL ZS”，“SSL NS”按“序列长度/隧道”排列&#10;&#10;已自动生成说明"/>
          <p:cNvGraphicFramePr/>
          <p:nvPr/>
        </p:nvGraphicFramePr>
        <p:xfrm>
          <a:off x="182880" y="4503420"/>
          <a:ext cx="3886835" cy="1918335"/>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1797685" y="2501900"/>
            <a:ext cx="569595" cy="337185"/>
          </a:xfrm>
          <a:prstGeom prst="rect">
            <a:avLst/>
          </a:prstGeom>
          <a:noFill/>
        </p:spPr>
        <p:txBody>
          <a:bodyPr wrap="none" rtlCol="0" anchor="t">
            <a:spAutoFit/>
          </a:bodyPr>
          <a:lstStyle/>
          <a:p>
            <a:r>
              <a:rPr lang="en-US" altLang="zh-CN" sz="1600" b="1">
                <a:solidFill>
                  <a:srgbClr val="FF0000"/>
                </a:solidFill>
              </a:rPr>
              <a:t>60%</a:t>
            </a:r>
            <a:endParaRPr lang="en-US" altLang="zh-CN" sz="1600" b="1">
              <a:solidFill>
                <a:srgbClr val="FF0000"/>
              </a:solidFill>
            </a:endParaRPr>
          </a:p>
        </p:txBody>
      </p:sp>
      <p:sp>
        <p:nvSpPr>
          <p:cNvPr id="12" name="文本框 11"/>
          <p:cNvSpPr txBox="1"/>
          <p:nvPr/>
        </p:nvSpPr>
        <p:spPr>
          <a:xfrm>
            <a:off x="6579235" y="2552700"/>
            <a:ext cx="569595" cy="337185"/>
          </a:xfrm>
          <a:prstGeom prst="rect">
            <a:avLst/>
          </a:prstGeom>
          <a:noFill/>
        </p:spPr>
        <p:txBody>
          <a:bodyPr wrap="none" rtlCol="0" anchor="t">
            <a:spAutoFit/>
          </a:bodyPr>
          <a:lstStyle/>
          <a:p>
            <a:r>
              <a:rPr lang="en-US" altLang="zh-CN" sz="1600" b="1">
                <a:solidFill>
                  <a:srgbClr val="FF0000"/>
                </a:solidFill>
              </a:rPr>
              <a:t>60%</a:t>
            </a:r>
            <a:endParaRPr lang="en-US" altLang="zh-CN" sz="1600" b="1">
              <a:solidFill>
                <a:srgbClr val="FF0000"/>
              </a:solidFill>
            </a:endParaRPr>
          </a:p>
        </p:txBody>
      </p:sp>
      <p:sp>
        <p:nvSpPr>
          <p:cNvPr id="13" name="文本框 12"/>
          <p:cNvSpPr txBox="1"/>
          <p:nvPr/>
        </p:nvSpPr>
        <p:spPr>
          <a:xfrm>
            <a:off x="1920240" y="4787900"/>
            <a:ext cx="569595" cy="337185"/>
          </a:xfrm>
          <a:prstGeom prst="rect">
            <a:avLst/>
          </a:prstGeom>
          <a:noFill/>
        </p:spPr>
        <p:txBody>
          <a:bodyPr wrap="none" rtlCol="0" anchor="t">
            <a:spAutoFit/>
          </a:bodyPr>
          <a:lstStyle/>
          <a:p>
            <a:r>
              <a:rPr lang="en-US" altLang="zh-CN" sz="1600" b="1">
                <a:solidFill>
                  <a:srgbClr val="FF0000"/>
                </a:solidFill>
              </a:rPr>
              <a:t>80%</a:t>
            </a:r>
            <a:endParaRPr lang="en-US" altLang="zh-CN" sz="1600" b="1">
              <a:solidFill>
                <a:srgbClr val="FF0000"/>
              </a:solidFill>
            </a:endParaRPr>
          </a:p>
        </p:txBody>
      </p:sp>
      <p:graphicFrame>
        <p:nvGraphicFramePr>
          <p:cNvPr id="6" name="图表 5"/>
          <p:cNvGraphicFramePr/>
          <p:nvPr/>
        </p:nvGraphicFramePr>
        <p:xfrm>
          <a:off x="4742180" y="4503420"/>
          <a:ext cx="3733165" cy="1918970"/>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p:cNvSpPr txBox="1"/>
          <p:nvPr/>
        </p:nvSpPr>
        <p:spPr>
          <a:xfrm>
            <a:off x="6413500" y="4749800"/>
            <a:ext cx="569595" cy="337185"/>
          </a:xfrm>
          <a:prstGeom prst="rect">
            <a:avLst/>
          </a:prstGeom>
          <a:noFill/>
        </p:spPr>
        <p:txBody>
          <a:bodyPr wrap="none" rtlCol="0" anchor="t">
            <a:spAutoFit/>
          </a:bodyPr>
          <a:lstStyle/>
          <a:p>
            <a:r>
              <a:rPr lang="en-US" altLang="zh-CN" sz="1600" b="1">
                <a:solidFill>
                  <a:srgbClr val="FF0000"/>
                </a:solidFill>
              </a:rPr>
              <a:t>85%</a:t>
            </a:r>
            <a:endParaRPr lang="en-US" altLang="zh-CN" sz="1600" b="1">
              <a:solidFill>
                <a:srgbClr val="FF0000"/>
              </a:solidFill>
            </a:endParaRPr>
          </a:p>
        </p:txBody>
      </p:sp>
      <p:sp>
        <p:nvSpPr>
          <p:cNvPr id="16" name="文本框 15"/>
          <p:cNvSpPr txBox="1"/>
          <p:nvPr/>
        </p:nvSpPr>
        <p:spPr>
          <a:xfrm>
            <a:off x="1642110" y="6401435"/>
            <a:ext cx="6022340" cy="275590"/>
          </a:xfrm>
          <a:prstGeom prst="rect">
            <a:avLst/>
          </a:prstGeom>
          <a:noFill/>
        </p:spPr>
        <p:txBody>
          <a:bodyPr wrap="none" rtlCol="0" anchor="t">
            <a:spAutoFit/>
          </a:bodyPr>
          <a:lstStyle/>
          <a:p>
            <a:r>
              <a:rPr lang="en-US" altLang="zh-CN" sz="1200">
                <a:solidFill>
                  <a:schemeClr val="tx1">
                    <a:lumMod val="50000"/>
                    <a:lumOff val="50000"/>
                  </a:schemeClr>
                </a:solidFill>
              </a:rPr>
              <a:t>PS: Positive-time separated    ZS:Zero-time separated     NS: Negative-time separated (10%)</a:t>
            </a:r>
            <a:endParaRPr lang="en-US" altLang="zh-CN" sz="1200">
              <a:solidFill>
                <a:schemeClr val="tx1">
                  <a:lumMod val="50000"/>
                  <a:lumOff val="5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4063365" cy="368300"/>
          </a:xfrm>
          <a:prstGeom prst="rect">
            <a:avLst/>
          </a:prstGeom>
          <a:noFill/>
        </p:spPr>
        <p:txBody>
          <a:bodyPr wrap="none" rtlCol="0" anchor="t">
            <a:spAutoFit/>
          </a:bodyPr>
          <a:lstStyle/>
          <a:p>
            <a:pPr marL="285750" indent="-285750">
              <a:buFont typeface="Wingdings" panose="05000000000000000000" pitchFamily="2" charset="2"/>
              <a:buChar char="p"/>
            </a:pPr>
            <a:r>
              <a:rPr lang="en-US" altLang="zh-CN"/>
              <a:t>CLSTM</a:t>
            </a:r>
            <a:r>
              <a:rPr lang="zh-CN" altLang="en-US"/>
              <a:t>模型分类效果（</a:t>
            </a:r>
            <a:r>
              <a:rPr lang="en-US" altLang="zh-CN"/>
              <a:t>CNN+LSTM</a:t>
            </a:r>
            <a:r>
              <a:rPr lang="zh-CN" altLang="en-US"/>
              <a:t>）</a:t>
            </a:r>
            <a:endParaRPr lang="zh-CN" altLang="en-US"/>
          </a:p>
        </p:txBody>
      </p:sp>
      <p:graphicFrame>
        <p:nvGraphicFramePr>
          <p:cNvPr id="37" name="图表 36"/>
          <p:cNvGraphicFramePr/>
          <p:nvPr/>
        </p:nvGraphicFramePr>
        <p:xfrm>
          <a:off x="4602480" y="2280920"/>
          <a:ext cx="3811905" cy="20548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291465" y="2251075"/>
          <a:ext cx="3848735" cy="21177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nvGraphicFramePr>
        <p:xfrm>
          <a:off x="291465" y="4329430"/>
          <a:ext cx="4038600" cy="2026920"/>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2102485" y="2501900"/>
            <a:ext cx="569595" cy="337185"/>
          </a:xfrm>
          <a:prstGeom prst="rect">
            <a:avLst/>
          </a:prstGeom>
          <a:noFill/>
        </p:spPr>
        <p:txBody>
          <a:bodyPr wrap="none" rtlCol="0" anchor="t">
            <a:spAutoFit/>
          </a:bodyPr>
          <a:lstStyle/>
          <a:p>
            <a:r>
              <a:rPr lang="en-US" altLang="zh-CN" sz="1600" b="1">
                <a:solidFill>
                  <a:srgbClr val="FF0000"/>
                </a:solidFill>
              </a:rPr>
              <a:t>60%</a:t>
            </a:r>
            <a:endParaRPr lang="en-US" altLang="zh-CN" sz="1600" b="1">
              <a:solidFill>
                <a:srgbClr val="FF0000"/>
              </a:solidFill>
            </a:endParaRPr>
          </a:p>
        </p:txBody>
      </p:sp>
      <p:sp>
        <p:nvSpPr>
          <p:cNvPr id="11" name="文本框 10"/>
          <p:cNvSpPr txBox="1"/>
          <p:nvPr/>
        </p:nvSpPr>
        <p:spPr>
          <a:xfrm>
            <a:off x="6534785" y="2501900"/>
            <a:ext cx="569595" cy="337185"/>
          </a:xfrm>
          <a:prstGeom prst="rect">
            <a:avLst/>
          </a:prstGeom>
          <a:noFill/>
        </p:spPr>
        <p:txBody>
          <a:bodyPr wrap="none" rtlCol="0" anchor="t">
            <a:spAutoFit/>
          </a:bodyPr>
          <a:lstStyle/>
          <a:p>
            <a:r>
              <a:rPr lang="en-US" altLang="zh-CN" sz="1600" b="1">
                <a:solidFill>
                  <a:srgbClr val="FF0000"/>
                </a:solidFill>
              </a:rPr>
              <a:t>60%</a:t>
            </a:r>
            <a:endParaRPr lang="en-US" altLang="zh-CN" sz="1600" b="1">
              <a:solidFill>
                <a:srgbClr val="FF0000"/>
              </a:solidFill>
            </a:endParaRPr>
          </a:p>
        </p:txBody>
      </p:sp>
      <p:sp>
        <p:nvSpPr>
          <p:cNvPr id="12" name="文本框 11"/>
          <p:cNvSpPr txBox="1"/>
          <p:nvPr/>
        </p:nvSpPr>
        <p:spPr>
          <a:xfrm>
            <a:off x="2025650" y="4559300"/>
            <a:ext cx="569595" cy="337185"/>
          </a:xfrm>
          <a:prstGeom prst="rect">
            <a:avLst/>
          </a:prstGeom>
          <a:noFill/>
        </p:spPr>
        <p:txBody>
          <a:bodyPr wrap="none" rtlCol="0" anchor="t">
            <a:spAutoFit/>
          </a:bodyPr>
          <a:lstStyle/>
          <a:p>
            <a:r>
              <a:rPr lang="en-US" altLang="zh-CN" sz="1600" b="1">
                <a:solidFill>
                  <a:srgbClr val="FF0000"/>
                </a:solidFill>
              </a:rPr>
              <a:t>80%</a:t>
            </a:r>
            <a:endParaRPr lang="en-US" altLang="zh-CN" sz="1600" b="1">
              <a:solidFill>
                <a:srgbClr val="FF0000"/>
              </a:solidFill>
            </a:endParaRPr>
          </a:p>
        </p:txBody>
      </p:sp>
      <p:graphicFrame>
        <p:nvGraphicFramePr>
          <p:cNvPr id="8" name="图表 7"/>
          <p:cNvGraphicFramePr/>
          <p:nvPr/>
        </p:nvGraphicFramePr>
        <p:xfrm>
          <a:off x="4667250" y="4368800"/>
          <a:ext cx="3905250" cy="1998345"/>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本框 12"/>
          <p:cNvSpPr txBox="1"/>
          <p:nvPr/>
        </p:nvSpPr>
        <p:spPr>
          <a:xfrm>
            <a:off x="6334760" y="4648200"/>
            <a:ext cx="569595" cy="337185"/>
          </a:xfrm>
          <a:prstGeom prst="rect">
            <a:avLst/>
          </a:prstGeom>
          <a:noFill/>
        </p:spPr>
        <p:txBody>
          <a:bodyPr wrap="none" rtlCol="0" anchor="t">
            <a:spAutoFit/>
          </a:bodyPr>
          <a:lstStyle/>
          <a:p>
            <a:r>
              <a:rPr lang="en-US" altLang="zh-CN" sz="1600" b="1">
                <a:solidFill>
                  <a:srgbClr val="FF0000"/>
                </a:solidFill>
              </a:rPr>
              <a:t>85%</a:t>
            </a:r>
            <a:endParaRPr lang="en-US" altLang="zh-CN" sz="1600" b="1">
              <a:solidFill>
                <a:srgbClr val="FF0000"/>
              </a:solidFill>
            </a:endParaRPr>
          </a:p>
        </p:txBody>
      </p:sp>
      <p:sp>
        <p:nvSpPr>
          <p:cNvPr id="16" name="文本框 15"/>
          <p:cNvSpPr txBox="1"/>
          <p:nvPr/>
        </p:nvSpPr>
        <p:spPr>
          <a:xfrm>
            <a:off x="1642110" y="6401435"/>
            <a:ext cx="6022340" cy="275590"/>
          </a:xfrm>
          <a:prstGeom prst="rect">
            <a:avLst/>
          </a:prstGeom>
          <a:noFill/>
        </p:spPr>
        <p:txBody>
          <a:bodyPr wrap="none" rtlCol="0" anchor="t">
            <a:spAutoFit/>
          </a:bodyPr>
          <a:lstStyle/>
          <a:p>
            <a:r>
              <a:rPr lang="en-US" altLang="zh-CN" sz="1200">
                <a:solidFill>
                  <a:schemeClr val="tx1">
                    <a:lumMod val="50000"/>
                    <a:lumOff val="50000"/>
                  </a:schemeClr>
                </a:solidFill>
              </a:rPr>
              <a:t>PS: Positive-time separated    ZS:Zero-time separated     NS: Negative-time separated (10%)</a:t>
            </a:r>
            <a:endParaRPr lang="en-US" altLang="zh-CN" sz="1200">
              <a:solidFill>
                <a:schemeClr val="tx1">
                  <a:lumMod val="50000"/>
                  <a:lumOff val="5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4341495" cy="368300"/>
          </a:xfrm>
          <a:prstGeom prst="rect">
            <a:avLst/>
          </a:prstGeom>
          <a:noFill/>
        </p:spPr>
        <p:txBody>
          <a:bodyPr wrap="none" rtlCol="0" anchor="t">
            <a:spAutoFit/>
          </a:bodyPr>
          <a:lstStyle/>
          <a:p>
            <a:pPr marL="285750" indent="-285750">
              <a:buFont typeface="Wingdings" panose="05000000000000000000" pitchFamily="2" charset="2"/>
              <a:buChar char="p"/>
            </a:pPr>
            <a:r>
              <a:rPr lang="en-US" altLang="zh-CN"/>
              <a:t>C-BiGRU</a:t>
            </a:r>
            <a:r>
              <a:rPr lang="zh-CN" altLang="en-US"/>
              <a:t>模型分类效果（</a:t>
            </a:r>
            <a:r>
              <a:rPr lang="en-US" altLang="zh-CN"/>
              <a:t>CNN+Bi-GRU</a:t>
            </a:r>
            <a:r>
              <a:rPr lang="zh-CN" altLang="en-US"/>
              <a:t>）</a:t>
            </a:r>
            <a:endParaRPr lang="zh-CN" altLang="en-US"/>
          </a:p>
        </p:txBody>
      </p:sp>
      <p:graphicFrame>
        <p:nvGraphicFramePr>
          <p:cNvPr id="38" name="图表 37"/>
          <p:cNvGraphicFramePr/>
          <p:nvPr/>
        </p:nvGraphicFramePr>
        <p:xfrm>
          <a:off x="327660" y="2250440"/>
          <a:ext cx="3754755" cy="19481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9" name="图表 38"/>
          <p:cNvGraphicFramePr/>
          <p:nvPr/>
        </p:nvGraphicFramePr>
        <p:xfrm>
          <a:off x="4781550" y="2174875"/>
          <a:ext cx="3493770" cy="201422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p:cNvSpPr txBox="1"/>
          <p:nvPr/>
        </p:nvSpPr>
        <p:spPr>
          <a:xfrm>
            <a:off x="1797685" y="2501900"/>
            <a:ext cx="569595" cy="337185"/>
          </a:xfrm>
          <a:prstGeom prst="rect">
            <a:avLst/>
          </a:prstGeom>
          <a:noFill/>
        </p:spPr>
        <p:txBody>
          <a:bodyPr wrap="none" rtlCol="0" anchor="t">
            <a:spAutoFit/>
          </a:bodyPr>
          <a:lstStyle/>
          <a:p>
            <a:r>
              <a:rPr lang="en-US" altLang="zh-CN" sz="1600" b="1">
                <a:solidFill>
                  <a:srgbClr val="FF0000"/>
                </a:solidFill>
              </a:rPr>
              <a:t>90%</a:t>
            </a:r>
            <a:endParaRPr lang="en-US" altLang="zh-CN" sz="1600" b="1">
              <a:solidFill>
                <a:srgbClr val="FF0000"/>
              </a:solidFill>
            </a:endParaRPr>
          </a:p>
        </p:txBody>
      </p:sp>
      <p:sp>
        <p:nvSpPr>
          <p:cNvPr id="10" name="文本框 9"/>
          <p:cNvSpPr txBox="1"/>
          <p:nvPr/>
        </p:nvSpPr>
        <p:spPr>
          <a:xfrm>
            <a:off x="6198235" y="2432050"/>
            <a:ext cx="569595" cy="337185"/>
          </a:xfrm>
          <a:prstGeom prst="rect">
            <a:avLst/>
          </a:prstGeom>
          <a:noFill/>
        </p:spPr>
        <p:txBody>
          <a:bodyPr wrap="none" rtlCol="0" anchor="t">
            <a:spAutoFit/>
          </a:bodyPr>
          <a:lstStyle/>
          <a:p>
            <a:r>
              <a:rPr lang="en-US" altLang="zh-CN" sz="1600" b="1">
                <a:solidFill>
                  <a:srgbClr val="FF0000"/>
                </a:solidFill>
              </a:rPr>
              <a:t>95%</a:t>
            </a:r>
            <a:endParaRPr lang="en-US" altLang="zh-CN" sz="1600" b="1">
              <a:solidFill>
                <a:srgbClr val="FF0000"/>
              </a:solidFill>
            </a:endParaRPr>
          </a:p>
        </p:txBody>
      </p:sp>
      <p:graphicFrame>
        <p:nvGraphicFramePr>
          <p:cNvPr id="11" name="图表 10"/>
          <p:cNvGraphicFramePr/>
          <p:nvPr/>
        </p:nvGraphicFramePr>
        <p:xfrm>
          <a:off x="327660" y="4304665"/>
          <a:ext cx="3637280" cy="2051685"/>
        </p:xfrm>
        <a:graphic>
          <a:graphicData uri="http://schemas.openxmlformats.org/drawingml/2006/chart">
            <c:chart xmlns:c="http://schemas.openxmlformats.org/drawingml/2006/chart" xmlns:r="http://schemas.openxmlformats.org/officeDocument/2006/relationships" r:id="rId3"/>
          </a:graphicData>
        </a:graphic>
      </p:graphicFrame>
      <p:sp>
        <p:nvSpPr>
          <p:cNvPr id="12" name="文本框 11"/>
          <p:cNvSpPr txBox="1"/>
          <p:nvPr/>
        </p:nvSpPr>
        <p:spPr>
          <a:xfrm>
            <a:off x="1797685" y="4546600"/>
            <a:ext cx="569595" cy="337185"/>
          </a:xfrm>
          <a:prstGeom prst="rect">
            <a:avLst/>
          </a:prstGeom>
          <a:noFill/>
        </p:spPr>
        <p:txBody>
          <a:bodyPr wrap="none" rtlCol="0" anchor="t">
            <a:spAutoFit/>
          </a:bodyPr>
          <a:lstStyle/>
          <a:p>
            <a:r>
              <a:rPr lang="en-US" altLang="zh-CN" sz="1600" b="1">
                <a:solidFill>
                  <a:srgbClr val="FF0000"/>
                </a:solidFill>
              </a:rPr>
              <a:t>98%</a:t>
            </a:r>
            <a:endParaRPr lang="en-US" altLang="zh-CN" sz="1600" b="1">
              <a:solidFill>
                <a:srgbClr val="FF0000"/>
              </a:solidFill>
            </a:endParaRPr>
          </a:p>
        </p:txBody>
      </p:sp>
      <p:graphicFrame>
        <p:nvGraphicFramePr>
          <p:cNvPr id="8" name="图表 7"/>
          <p:cNvGraphicFramePr/>
          <p:nvPr/>
        </p:nvGraphicFramePr>
        <p:xfrm>
          <a:off x="4832985" y="4305300"/>
          <a:ext cx="3442335" cy="1999615"/>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p:cNvSpPr txBox="1"/>
          <p:nvPr/>
        </p:nvSpPr>
        <p:spPr>
          <a:xfrm>
            <a:off x="6198235" y="4546600"/>
            <a:ext cx="569595" cy="337185"/>
          </a:xfrm>
          <a:prstGeom prst="rect">
            <a:avLst/>
          </a:prstGeom>
          <a:noFill/>
        </p:spPr>
        <p:txBody>
          <a:bodyPr wrap="none" rtlCol="0" anchor="t">
            <a:spAutoFit/>
          </a:bodyPr>
          <a:lstStyle/>
          <a:p>
            <a:r>
              <a:rPr lang="en-US" altLang="zh-CN" sz="1600" b="1">
                <a:solidFill>
                  <a:srgbClr val="FF0000"/>
                </a:solidFill>
              </a:rPr>
              <a:t>98%</a:t>
            </a:r>
            <a:endParaRPr lang="en-US" altLang="zh-CN" sz="1600" b="1">
              <a:solidFill>
                <a:srgbClr val="FF0000"/>
              </a:solidFill>
            </a:endParaRPr>
          </a:p>
        </p:txBody>
      </p:sp>
      <p:sp>
        <p:nvSpPr>
          <p:cNvPr id="16" name="文本框 15"/>
          <p:cNvSpPr txBox="1"/>
          <p:nvPr/>
        </p:nvSpPr>
        <p:spPr>
          <a:xfrm>
            <a:off x="1642110" y="6401435"/>
            <a:ext cx="6022340" cy="275590"/>
          </a:xfrm>
          <a:prstGeom prst="rect">
            <a:avLst/>
          </a:prstGeom>
          <a:noFill/>
        </p:spPr>
        <p:txBody>
          <a:bodyPr wrap="none" rtlCol="0" anchor="t">
            <a:spAutoFit/>
          </a:bodyPr>
          <a:lstStyle/>
          <a:p>
            <a:r>
              <a:rPr lang="en-US" altLang="zh-CN" sz="1200">
                <a:solidFill>
                  <a:schemeClr val="tx1">
                    <a:lumMod val="50000"/>
                    <a:lumOff val="50000"/>
                  </a:schemeClr>
                </a:solidFill>
              </a:rPr>
              <a:t>PS: Positive-time separated    ZS:Zero-time separated     NS: Negative-time separated (10%)</a:t>
            </a:r>
            <a:endParaRPr lang="en-US" altLang="zh-CN" sz="1200">
              <a:solidFill>
                <a:schemeClr val="tx1">
                  <a:lumMod val="50000"/>
                  <a:lumOff val="5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4559935" cy="368300"/>
          </a:xfrm>
          <a:prstGeom prst="rect">
            <a:avLst/>
          </a:prstGeom>
          <a:noFill/>
        </p:spPr>
        <p:txBody>
          <a:bodyPr wrap="none" rtlCol="0" anchor="t">
            <a:spAutoFit/>
          </a:bodyPr>
          <a:lstStyle/>
          <a:p>
            <a:pPr marL="285750" indent="-285750">
              <a:buFont typeface="Wingdings" panose="05000000000000000000" pitchFamily="2" charset="2"/>
              <a:buChar char="p"/>
            </a:pPr>
            <a:r>
              <a:rPr lang="en-US" altLang="zh-CN"/>
              <a:t>C-BiLSTM</a:t>
            </a:r>
            <a:r>
              <a:rPr lang="zh-CN" altLang="en-US"/>
              <a:t>模型分类效果（</a:t>
            </a:r>
            <a:r>
              <a:rPr lang="en-US" altLang="zh-CN"/>
              <a:t>CNN+Bi-LSTM</a:t>
            </a:r>
            <a:r>
              <a:rPr lang="zh-CN" altLang="en-US"/>
              <a:t>）</a:t>
            </a:r>
            <a:endParaRPr lang="zh-CN" altLang="en-US"/>
          </a:p>
        </p:txBody>
      </p:sp>
      <p:graphicFrame>
        <p:nvGraphicFramePr>
          <p:cNvPr id="11" name="图表 10" descr="图表类型: 簇状柱形图。 “L2TP PS”，“L2TP ZS”，“L2TP NS”按“序列长度”排列&#10;&#10;已自动生成说明"/>
          <p:cNvGraphicFramePr/>
          <p:nvPr/>
        </p:nvGraphicFramePr>
        <p:xfrm>
          <a:off x="385445" y="2250440"/>
          <a:ext cx="4032250" cy="193929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 name="图表 11" descr="图表类型: 簇状柱形图。 “IPSec PS”，“IPSec ZS”，“IPSec NS”按“序列长度”排列&#10;&#10;已自动生成说明"/>
          <p:cNvGraphicFramePr/>
          <p:nvPr/>
        </p:nvGraphicFramePr>
        <p:xfrm>
          <a:off x="4995545" y="2250440"/>
          <a:ext cx="3519805" cy="18802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descr="图表类型: 簇状柱形图。 “SSL PS”，“SSL ZS”，“SSL NS”按“序列长度”排列&#10;&#10;已自动生成说明"/>
          <p:cNvGraphicFramePr/>
          <p:nvPr/>
        </p:nvGraphicFramePr>
        <p:xfrm>
          <a:off x="494030" y="4378960"/>
          <a:ext cx="3815080" cy="1908175"/>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1797685" y="2501900"/>
            <a:ext cx="569595" cy="337185"/>
          </a:xfrm>
          <a:prstGeom prst="rect">
            <a:avLst/>
          </a:prstGeom>
          <a:noFill/>
        </p:spPr>
        <p:txBody>
          <a:bodyPr wrap="none" rtlCol="0" anchor="t">
            <a:spAutoFit/>
          </a:bodyPr>
          <a:lstStyle/>
          <a:p>
            <a:r>
              <a:rPr lang="en-US" altLang="zh-CN" sz="1600" b="1">
                <a:solidFill>
                  <a:srgbClr val="FF0000"/>
                </a:solidFill>
              </a:rPr>
              <a:t>90%</a:t>
            </a:r>
            <a:endParaRPr lang="en-US" altLang="zh-CN" sz="1600" b="1">
              <a:solidFill>
                <a:srgbClr val="FF0000"/>
              </a:solidFill>
            </a:endParaRPr>
          </a:p>
        </p:txBody>
      </p:sp>
      <p:sp>
        <p:nvSpPr>
          <p:cNvPr id="10" name="文本框 9"/>
          <p:cNvSpPr txBox="1"/>
          <p:nvPr/>
        </p:nvSpPr>
        <p:spPr>
          <a:xfrm>
            <a:off x="6312535" y="2432050"/>
            <a:ext cx="569595" cy="337185"/>
          </a:xfrm>
          <a:prstGeom prst="rect">
            <a:avLst/>
          </a:prstGeom>
          <a:noFill/>
        </p:spPr>
        <p:txBody>
          <a:bodyPr wrap="none" rtlCol="0" anchor="t">
            <a:spAutoFit/>
          </a:bodyPr>
          <a:lstStyle/>
          <a:p>
            <a:r>
              <a:rPr lang="en-US" altLang="zh-CN" sz="1600" b="1">
                <a:solidFill>
                  <a:srgbClr val="FF0000"/>
                </a:solidFill>
              </a:rPr>
              <a:t>95%</a:t>
            </a:r>
            <a:endParaRPr lang="en-US" altLang="zh-CN" sz="1600" b="1">
              <a:solidFill>
                <a:srgbClr val="FF0000"/>
              </a:solidFill>
            </a:endParaRPr>
          </a:p>
        </p:txBody>
      </p:sp>
      <p:sp>
        <p:nvSpPr>
          <p:cNvPr id="8" name="文本框 7"/>
          <p:cNvSpPr txBox="1"/>
          <p:nvPr/>
        </p:nvSpPr>
        <p:spPr>
          <a:xfrm>
            <a:off x="2113915" y="4540250"/>
            <a:ext cx="569595" cy="337185"/>
          </a:xfrm>
          <a:prstGeom prst="rect">
            <a:avLst/>
          </a:prstGeom>
          <a:noFill/>
        </p:spPr>
        <p:txBody>
          <a:bodyPr wrap="none" rtlCol="0" anchor="t">
            <a:spAutoFit/>
          </a:bodyPr>
          <a:lstStyle/>
          <a:p>
            <a:r>
              <a:rPr lang="en-US" altLang="zh-CN" sz="1600" b="1">
                <a:solidFill>
                  <a:srgbClr val="FF0000"/>
                </a:solidFill>
              </a:rPr>
              <a:t>98%</a:t>
            </a:r>
            <a:endParaRPr lang="en-US" altLang="zh-CN" sz="1600" b="1">
              <a:solidFill>
                <a:srgbClr val="FF0000"/>
              </a:solidFill>
            </a:endParaRPr>
          </a:p>
        </p:txBody>
      </p:sp>
      <p:graphicFrame>
        <p:nvGraphicFramePr>
          <p:cNvPr id="9" name="图表 8"/>
          <p:cNvGraphicFramePr/>
          <p:nvPr/>
        </p:nvGraphicFramePr>
        <p:xfrm>
          <a:off x="5076825" y="4378960"/>
          <a:ext cx="3783965" cy="2015490"/>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p:cNvSpPr txBox="1"/>
          <p:nvPr/>
        </p:nvSpPr>
        <p:spPr>
          <a:xfrm>
            <a:off x="6684010" y="4631055"/>
            <a:ext cx="569595" cy="337185"/>
          </a:xfrm>
          <a:prstGeom prst="rect">
            <a:avLst/>
          </a:prstGeom>
          <a:noFill/>
        </p:spPr>
        <p:txBody>
          <a:bodyPr wrap="none" rtlCol="0" anchor="t">
            <a:spAutoFit/>
          </a:bodyPr>
          <a:lstStyle/>
          <a:p>
            <a:r>
              <a:rPr lang="en-US" altLang="zh-CN" sz="1600" b="1">
                <a:solidFill>
                  <a:srgbClr val="FF0000"/>
                </a:solidFill>
              </a:rPr>
              <a:t>98%</a:t>
            </a:r>
            <a:endParaRPr lang="en-US" altLang="zh-CN" sz="1600" b="1">
              <a:solidFill>
                <a:srgbClr val="FF0000"/>
              </a:solidFill>
            </a:endParaRPr>
          </a:p>
        </p:txBody>
      </p:sp>
      <p:sp>
        <p:nvSpPr>
          <p:cNvPr id="16" name="文本框 15"/>
          <p:cNvSpPr txBox="1"/>
          <p:nvPr/>
        </p:nvSpPr>
        <p:spPr>
          <a:xfrm>
            <a:off x="1642110" y="6401435"/>
            <a:ext cx="6022340" cy="275590"/>
          </a:xfrm>
          <a:prstGeom prst="rect">
            <a:avLst/>
          </a:prstGeom>
          <a:noFill/>
        </p:spPr>
        <p:txBody>
          <a:bodyPr wrap="none" rtlCol="0" anchor="t">
            <a:spAutoFit/>
          </a:bodyPr>
          <a:lstStyle/>
          <a:p>
            <a:r>
              <a:rPr lang="en-US" altLang="zh-CN" sz="1200">
                <a:solidFill>
                  <a:schemeClr val="tx1">
                    <a:lumMod val="50000"/>
                    <a:lumOff val="50000"/>
                  </a:schemeClr>
                </a:solidFill>
              </a:rPr>
              <a:t>PS: Positive-time separated    ZS:Zero-time separated     NS: Negative-time separated (10%)</a:t>
            </a:r>
            <a:endParaRPr lang="en-US" altLang="zh-CN" sz="1200">
              <a:solidFill>
                <a:schemeClr val="tx1">
                  <a:lumMod val="50000"/>
                  <a:lumOff val="5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39362"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134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4637405" cy="696595"/>
          </a:xfrm>
          <a:prstGeom prst="rect">
            <a:avLst/>
          </a:prstGeom>
          <a:noFill/>
        </p:spPr>
        <p:txBody>
          <a:bodyPr wrap="none" rtlCol="0" anchor="t">
            <a:spAutoFit/>
          </a:bodyPr>
          <a:lstStyle/>
          <a:p>
            <a:pPr marL="285750" indent="-285750">
              <a:buFont typeface="Wingdings" panose="05000000000000000000" pitchFamily="2" charset="2"/>
              <a:buChar char="p"/>
            </a:pPr>
            <a:r>
              <a:rPr lang="zh-CN" altLang="en-US">
                <a:solidFill>
                  <a:srgbClr val="C00000"/>
                </a:solidFill>
              </a:rPr>
              <a:t>公开数据集上的测试结果</a:t>
            </a:r>
            <a:endParaRPr lang="zh-CN" altLang="en-US">
              <a:solidFill>
                <a:srgbClr val="C00000"/>
              </a:solidFill>
            </a:endParaRPr>
          </a:p>
          <a:p>
            <a:pPr marL="742950" lvl="1" indent="-285750" fontAlgn="auto">
              <a:spcBef>
                <a:spcPts val="400"/>
              </a:spcBef>
              <a:buFont typeface="Wingdings" panose="05000000000000000000" charset="0"/>
              <a:buChar char="p"/>
            </a:pPr>
            <a:r>
              <a:rPr lang="en-US" altLang="zh-CN">
                <a:solidFill>
                  <a:schemeClr val="tx1"/>
                </a:solidFill>
              </a:rPr>
              <a:t>C-BiGRU</a:t>
            </a:r>
            <a:r>
              <a:rPr lang="zh-CN" altLang="en-US">
                <a:solidFill>
                  <a:schemeClr val="tx1"/>
                </a:solidFill>
              </a:rPr>
              <a:t>模型分类效果（</a:t>
            </a:r>
            <a:r>
              <a:rPr lang="en-US" altLang="zh-CN">
                <a:solidFill>
                  <a:schemeClr val="tx1"/>
                </a:solidFill>
              </a:rPr>
              <a:t>CNN+Bi-GRU)</a:t>
            </a:r>
            <a:endParaRPr lang="zh-CN" altLang="en-US"/>
          </a:p>
        </p:txBody>
      </p:sp>
      <p:graphicFrame>
        <p:nvGraphicFramePr>
          <p:cNvPr id="8" name="表格 7"/>
          <p:cNvGraphicFramePr/>
          <p:nvPr>
            <p:custDataLst>
              <p:tags r:id="rId1"/>
            </p:custDataLst>
          </p:nvPr>
        </p:nvGraphicFramePr>
        <p:xfrm>
          <a:off x="1661795" y="2580005"/>
          <a:ext cx="5819775" cy="3614420"/>
        </p:xfrm>
        <a:graphic>
          <a:graphicData uri="http://schemas.openxmlformats.org/drawingml/2006/table">
            <a:tbl>
              <a:tblPr firstRow="1" bandRow="1">
                <a:tableStyleId>{5C22544A-7EE6-4342-B048-85BDC9FD1C3A}</a:tableStyleId>
              </a:tblPr>
              <a:tblGrid>
                <a:gridCol w="707390"/>
                <a:gridCol w="824865"/>
                <a:gridCol w="821690"/>
                <a:gridCol w="897255"/>
                <a:gridCol w="875030"/>
                <a:gridCol w="853440"/>
                <a:gridCol w="840105"/>
              </a:tblGrid>
              <a:tr h="396240">
                <a:tc rowSpan="2">
                  <a:txBody>
                    <a:bodyPr/>
                    <a:lstStyle/>
                    <a:p>
                      <a:pPr>
                        <a:buNone/>
                      </a:pPr>
                      <a:endParaRPr lang="zh-CN" altLang="en-US" sz="1000"/>
                    </a:p>
                    <a:p>
                      <a:pPr>
                        <a:buNone/>
                      </a:pPr>
                      <a:r>
                        <a:rPr lang="zh-CN" altLang="en-US" sz="1000"/>
                        <a:t>序列长度</a:t>
                      </a:r>
                      <a:endParaRPr lang="en-US" altLang="zh-CN" sz="1000"/>
                    </a:p>
                  </a:txBody>
                  <a:tcPr/>
                </a:tc>
                <a:tc gridSpan="3">
                  <a:txBody>
                    <a:bodyPr/>
                    <a:lstStyle/>
                    <a:p>
                      <a:pPr algn="ctr">
                        <a:buNone/>
                      </a:pPr>
                      <a:r>
                        <a:rPr lang="en-US" altLang="zh-CN" sz="1000">
                          <a:sym typeface="+mn-ea"/>
                        </a:rPr>
                        <a:t>USENIX2014</a:t>
                      </a:r>
                      <a:endParaRPr lang="en-US" altLang="zh-CN" sz="1000"/>
                    </a:p>
                    <a:p>
                      <a:pPr algn="ctr">
                        <a:buNone/>
                      </a:pPr>
                      <a:endParaRPr lang="en-US" altLang="zh-CN" sz="1000"/>
                    </a:p>
                  </a:txBody>
                  <a:tcPr/>
                </a:tc>
                <a:tc hMerge="1">
                  <a:tcPr/>
                </a:tc>
                <a:tc hMerge="1">
                  <a:tcPr/>
                </a:tc>
                <a:tc gridSpan="3">
                  <a:txBody>
                    <a:bodyPr/>
                    <a:lstStyle/>
                    <a:p>
                      <a:pPr algn="ctr">
                        <a:buNone/>
                      </a:pPr>
                      <a:r>
                        <a:rPr lang="en-US" altLang="zh-CN" sz="1000">
                          <a:sym typeface="+mn-ea"/>
                        </a:rPr>
                        <a:t>USENIX2017</a:t>
                      </a:r>
                      <a:endParaRPr lang="en-US" altLang="zh-CN" sz="1000"/>
                    </a:p>
                    <a:p>
                      <a:pPr algn="ctr">
                        <a:buNone/>
                      </a:pPr>
                      <a:endParaRPr lang="en-US" altLang="zh-CN" sz="1000"/>
                    </a:p>
                  </a:txBody>
                  <a:tcPr/>
                </a:tc>
                <a:tc hMerge="1">
                  <a:tcPr/>
                </a:tc>
                <a:tc hMerge="1">
                  <a:tcPr/>
                </a:tc>
              </a:tr>
              <a:tr h="487045">
                <a:tc vMerge="1">
                  <a:tcPr/>
                </a:tc>
                <a:tc>
                  <a:txBody>
                    <a:bodyPr/>
                    <a:lstStyle/>
                    <a:p>
                      <a:pPr algn="ctr">
                        <a:buNone/>
                      </a:pPr>
                      <a:r>
                        <a:rPr lang="zh-CN" altLang="en-US" sz="1000"/>
                        <a:t>正时间分离</a:t>
                      </a:r>
                      <a:endParaRPr lang="zh-CN" altLang="en-US" sz="1000"/>
                    </a:p>
                  </a:txBody>
                  <a:tcPr/>
                </a:tc>
                <a:tc>
                  <a:txBody>
                    <a:bodyPr/>
                    <a:lstStyle/>
                    <a:p>
                      <a:pPr algn="ctr">
                        <a:buNone/>
                      </a:pPr>
                      <a:r>
                        <a:rPr lang="zh-CN" altLang="en-US" sz="1000"/>
                        <a:t>零时间分离</a:t>
                      </a:r>
                      <a:endParaRPr lang="zh-CN" altLang="en-US" sz="1000"/>
                    </a:p>
                  </a:txBody>
                  <a:tcPr/>
                </a:tc>
                <a:tc>
                  <a:txBody>
                    <a:bodyPr/>
                    <a:lstStyle/>
                    <a:p>
                      <a:pPr algn="ctr">
                        <a:buNone/>
                      </a:pPr>
                      <a:r>
                        <a:rPr lang="zh-CN" altLang="en-US" sz="1000"/>
                        <a:t>负时间分离（</a:t>
                      </a:r>
                      <a:r>
                        <a:rPr lang="en-US" altLang="zh-CN" sz="1000"/>
                        <a:t>10%)</a:t>
                      </a:r>
                      <a:r>
                        <a:rPr lang="en-US" altLang="zh-CN" sz="1000" baseline="30000"/>
                        <a:t>1</a:t>
                      </a:r>
                      <a:endParaRPr lang="en-US" altLang="zh-CN" sz="1000" baseline="30000"/>
                    </a:p>
                  </a:txBody>
                  <a:tcPr/>
                </a:tc>
                <a:tc>
                  <a:txBody>
                    <a:bodyPr/>
                    <a:lstStyle/>
                    <a:p>
                      <a:pPr algn="ctr">
                        <a:buNone/>
                      </a:pPr>
                      <a:r>
                        <a:rPr lang="zh-CN" altLang="en-US" sz="1000"/>
                        <a:t>正时间分离</a:t>
                      </a:r>
                      <a:endParaRPr lang="zh-CN" altLang="en-US" sz="1000"/>
                    </a:p>
                  </a:txBody>
                  <a:tcPr/>
                </a:tc>
                <a:tc>
                  <a:txBody>
                    <a:bodyPr/>
                    <a:lstStyle/>
                    <a:p>
                      <a:pPr algn="ctr">
                        <a:buNone/>
                      </a:pPr>
                      <a:r>
                        <a:rPr lang="zh-CN" altLang="en-US" sz="1000"/>
                        <a:t>零时间分离</a:t>
                      </a:r>
                      <a:endParaRPr lang="zh-CN" altLang="en-US" sz="1000"/>
                    </a:p>
                  </a:txBody>
                  <a:tcPr/>
                </a:tc>
                <a:tc>
                  <a:txBody>
                    <a:bodyPr/>
                    <a:lstStyle/>
                    <a:p>
                      <a:pPr>
                        <a:buNone/>
                      </a:pPr>
                      <a:r>
                        <a:rPr lang="zh-CN" altLang="en-US" sz="1000"/>
                        <a:t>负时间分离</a:t>
                      </a:r>
                      <a:endParaRPr lang="zh-CN" altLang="en-US" sz="1000"/>
                    </a:p>
                    <a:p>
                      <a:pPr algn="ctr">
                        <a:buNone/>
                      </a:pPr>
                      <a:r>
                        <a:rPr lang="en-US" altLang="zh-CN" sz="1000"/>
                        <a:t>(10%)</a:t>
                      </a:r>
                      <a:endParaRPr lang="en-US" altLang="zh-CN" sz="1000" baseline="30000"/>
                    </a:p>
                  </a:txBody>
                  <a:tcPr/>
                </a:tc>
              </a:tr>
              <a:tr h="250190">
                <a:tc>
                  <a:txBody>
                    <a:bodyPr/>
                    <a:lstStyle/>
                    <a:p>
                      <a:pPr>
                        <a:buNone/>
                      </a:pPr>
                      <a:r>
                        <a:rPr lang="en-US" altLang="zh-CN" sz="1000"/>
                        <a:t>1000</a:t>
                      </a:r>
                      <a:endParaRPr lang="en-US" altLang="zh-CN" sz="1000"/>
                    </a:p>
                  </a:txBody>
                  <a:tcPr/>
                </a:tc>
                <a:tc>
                  <a:txBody>
                    <a:bodyPr/>
                    <a:lstStyle/>
                    <a:p>
                      <a:pPr>
                        <a:buNone/>
                      </a:pPr>
                      <a:r>
                        <a:rPr lang="en-US" altLang="zh-CN" sz="1000"/>
                        <a:t>0.86</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0.86</a:t>
                      </a:r>
                      <a:endParaRPr lang="en-US" altLang="zh-CN" sz="1000"/>
                    </a:p>
                  </a:txBody>
                  <a:tcPr/>
                </a:tc>
                <a:tc>
                  <a:txBody>
                    <a:bodyPr/>
                    <a:lstStyle/>
                    <a:p>
                      <a:pPr>
                        <a:buNone/>
                      </a:pPr>
                      <a:r>
                        <a:rPr lang="en-US" altLang="zh-CN" sz="1000"/>
                        <a:t>0.80</a:t>
                      </a:r>
                      <a:endParaRPr lang="en-US" altLang="zh-CN" sz="1000"/>
                    </a:p>
                  </a:txBody>
                  <a:tcPr/>
                </a:tc>
                <a:tc>
                  <a:txBody>
                    <a:bodyPr/>
                    <a:lstStyle/>
                    <a:p>
                      <a:pPr>
                        <a:buNone/>
                      </a:pPr>
                      <a:r>
                        <a:rPr lang="en-US" altLang="zh-CN" sz="1000"/>
                        <a:t>0.80</a:t>
                      </a:r>
                      <a:endParaRPr lang="en-US" altLang="zh-CN" sz="1000"/>
                    </a:p>
                  </a:txBody>
                  <a:tcPr/>
                </a:tc>
                <a:tc>
                  <a:txBody>
                    <a:bodyPr/>
                    <a:lstStyle/>
                    <a:p>
                      <a:pPr>
                        <a:buNone/>
                      </a:pPr>
                      <a:r>
                        <a:rPr lang="en-US" altLang="zh-CN" sz="1000"/>
                        <a:t>0.77</a:t>
                      </a:r>
                      <a:endParaRPr lang="en-US" altLang="zh-CN" sz="1000"/>
                    </a:p>
                  </a:txBody>
                  <a:tcPr/>
                </a:tc>
              </a:tr>
              <a:tr h="243840">
                <a:tc>
                  <a:txBody>
                    <a:bodyPr/>
                    <a:lstStyle/>
                    <a:p>
                      <a:pPr>
                        <a:buNone/>
                      </a:pPr>
                      <a:r>
                        <a:rPr lang="en-US" altLang="zh-CN" sz="1000"/>
                        <a:t>1200</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0.86</a:t>
                      </a:r>
                      <a:endParaRPr lang="en-US" altLang="zh-CN" sz="1000"/>
                    </a:p>
                  </a:txBody>
                  <a:tcPr/>
                </a:tc>
                <a:tc>
                  <a:txBody>
                    <a:bodyPr/>
                    <a:lstStyle/>
                    <a:p>
                      <a:pPr>
                        <a:buNone/>
                      </a:pPr>
                      <a:r>
                        <a:rPr lang="en-US" altLang="zh-CN" sz="1000"/>
                        <a:t>0.80</a:t>
                      </a:r>
                      <a:endParaRPr lang="en-US" altLang="zh-CN" sz="1000"/>
                    </a:p>
                  </a:txBody>
                  <a:tcPr/>
                </a:tc>
                <a:tc>
                  <a:txBody>
                    <a:bodyPr/>
                    <a:lstStyle/>
                    <a:p>
                      <a:pPr>
                        <a:buNone/>
                      </a:pPr>
                      <a:r>
                        <a:rPr lang="en-US" altLang="zh-CN" sz="1000"/>
                        <a:t>0.80</a:t>
                      </a:r>
                      <a:endParaRPr lang="en-US" altLang="zh-CN" sz="1000"/>
                    </a:p>
                  </a:txBody>
                  <a:tcPr/>
                </a:tc>
                <a:tc>
                  <a:txBody>
                    <a:bodyPr/>
                    <a:lstStyle/>
                    <a:p>
                      <a:pPr>
                        <a:buNone/>
                      </a:pPr>
                      <a:r>
                        <a:rPr lang="en-US" altLang="zh-CN" sz="1000"/>
                        <a:t>0.77</a:t>
                      </a:r>
                      <a:endParaRPr lang="en-US" altLang="zh-CN" sz="1000"/>
                    </a:p>
                  </a:txBody>
                  <a:tcPr/>
                </a:tc>
              </a:tr>
              <a:tr h="243840">
                <a:tc>
                  <a:txBody>
                    <a:bodyPr/>
                    <a:lstStyle/>
                    <a:p>
                      <a:pPr>
                        <a:buNone/>
                      </a:pPr>
                      <a:r>
                        <a:rPr lang="en-US" altLang="zh-CN" sz="1000"/>
                        <a:t>1400</a:t>
                      </a:r>
                      <a:endParaRPr lang="en-US" altLang="zh-CN" sz="1000"/>
                    </a:p>
                  </a:txBody>
                  <a:tcPr/>
                </a:tc>
                <a:tc>
                  <a:txBody>
                    <a:bodyPr/>
                    <a:lstStyle/>
                    <a:p>
                      <a:pPr>
                        <a:buNone/>
                      </a:pPr>
                      <a:r>
                        <a:rPr lang="en-US" altLang="zh-CN" sz="1000"/>
                        <a:t>0.89</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0.81</a:t>
                      </a:r>
                      <a:endParaRPr lang="en-US" altLang="zh-CN" sz="1000"/>
                    </a:p>
                  </a:txBody>
                  <a:tcPr/>
                </a:tc>
                <a:tc>
                  <a:txBody>
                    <a:bodyPr/>
                    <a:lstStyle/>
                    <a:p>
                      <a:pPr>
                        <a:buNone/>
                      </a:pPr>
                      <a:r>
                        <a:rPr lang="en-US" altLang="zh-CN" sz="1000"/>
                        <a:t>0.83</a:t>
                      </a:r>
                      <a:endParaRPr lang="en-US" altLang="zh-CN" sz="1000"/>
                    </a:p>
                  </a:txBody>
                  <a:tcPr/>
                </a:tc>
                <a:tc>
                  <a:txBody>
                    <a:bodyPr/>
                    <a:lstStyle/>
                    <a:p>
                      <a:pPr algn="l">
                        <a:buClrTx/>
                        <a:buSzTx/>
                        <a:buFontTx/>
                        <a:buNone/>
                      </a:pPr>
                      <a:r>
                        <a:rPr lang="en-US" altLang="zh-CN" sz="1000"/>
                        <a:t>0.82</a:t>
                      </a:r>
                      <a:endParaRPr lang="en-US" altLang="zh-CN" sz="1000"/>
                    </a:p>
                  </a:txBody>
                  <a:tcPr/>
                </a:tc>
              </a:tr>
              <a:tr h="260350">
                <a:tc>
                  <a:txBody>
                    <a:bodyPr/>
                    <a:lstStyle/>
                    <a:p>
                      <a:pPr>
                        <a:buNone/>
                      </a:pPr>
                      <a:r>
                        <a:rPr lang="en-US" altLang="zh-CN" sz="1000"/>
                        <a:t>1600</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0.83</a:t>
                      </a:r>
                      <a:endParaRPr lang="en-US" altLang="zh-CN" sz="1000"/>
                    </a:p>
                  </a:txBody>
                  <a:tcPr/>
                </a:tc>
                <a:tc>
                  <a:txBody>
                    <a:bodyPr/>
                    <a:lstStyle/>
                    <a:p>
                      <a:pPr>
                        <a:buNone/>
                      </a:pPr>
                      <a:r>
                        <a:rPr lang="en-US" altLang="zh-CN" sz="1000"/>
                        <a:t>0.83</a:t>
                      </a:r>
                      <a:endParaRPr lang="en-US" altLang="zh-CN" sz="1000"/>
                    </a:p>
                  </a:txBody>
                  <a:tcPr/>
                </a:tc>
                <a:tc>
                  <a:txBody>
                    <a:bodyPr/>
                    <a:lstStyle/>
                    <a:p>
                      <a:pPr algn="l">
                        <a:buClrTx/>
                        <a:buSzTx/>
                        <a:buFontTx/>
                        <a:buNone/>
                      </a:pPr>
                      <a:r>
                        <a:rPr lang="en-US" altLang="zh-CN" sz="1000"/>
                        <a:t>0.82</a:t>
                      </a:r>
                      <a:endParaRPr lang="en-US" altLang="zh-CN" sz="1000"/>
                    </a:p>
                  </a:txBody>
                  <a:tcPr/>
                </a:tc>
              </a:tr>
              <a:tr h="246380">
                <a:tc>
                  <a:txBody>
                    <a:bodyPr/>
                    <a:lstStyle/>
                    <a:p>
                      <a:pPr>
                        <a:buNone/>
                      </a:pPr>
                      <a:r>
                        <a:rPr lang="en-US" altLang="zh-CN" sz="1000"/>
                        <a:t>1800</a:t>
                      </a:r>
                      <a:endParaRPr lang="en-US" altLang="zh-CN" sz="1000"/>
                    </a:p>
                  </a:txBody>
                  <a:tcPr/>
                </a:tc>
                <a:tc>
                  <a:txBody>
                    <a:bodyPr/>
                    <a:lstStyle/>
                    <a:p>
                      <a:pPr>
                        <a:buNone/>
                      </a:pPr>
                      <a:r>
                        <a:rPr lang="en-US" altLang="zh-CN" sz="1000"/>
                        <a:t>0.89</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0.84</a:t>
                      </a:r>
                      <a:endParaRPr lang="en-US" altLang="zh-CN" sz="1000"/>
                    </a:p>
                  </a:txBody>
                  <a:tcPr/>
                </a:tc>
                <a:tc>
                  <a:txBody>
                    <a:bodyPr/>
                    <a:lstStyle/>
                    <a:p>
                      <a:pPr algn="l">
                        <a:buClrTx/>
                        <a:buSzTx/>
                        <a:buFontTx/>
                        <a:buNone/>
                      </a:pPr>
                      <a:r>
                        <a:rPr lang="en-US" altLang="zh-CN" sz="1000"/>
                        <a:t>0.83</a:t>
                      </a:r>
                      <a:endParaRPr lang="en-US" altLang="zh-CN" sz="1000"/>
                    </a:p>
                  </a:txBody>
                  <a:tcPr/>
                </a:tc>
                <a:tc>
                  <a:txBody>
                    <a:bodyPr/>
                    <a:lstStyle/>
                    <a:p>
                      <a:pPr algn="l">
                        <a:buClrTx/>
                        <a:buSzTx/>
                        <a:buFontTx/>
                        <a:buNone/>
                      </a:pPr>
                      <a:r>
                        <a:rPr lang="en-US" altLang="zh-CN" sz="1000"/>
                        <a:t>0.82</a:t>
                      </a:r>
                      <a:endParaRPr lang="en-US" altLang="zh-CN" sz="1000"/>
                    </a:p>
                  </a:txBody>
                  <a:tcPr/>
                </a:tc>
              </a:tr>
              <a:tr h="260985">
                <a:tc>
                  <a:txBody>
                    <a:bodyPr/>
                    <a:lstStyle/>
                    <a:p>
                      <a:pPr>
                        <a:buNone/>
                      </a:pPr>
                      <a:r>
                        <a:rPr lang="en-US" altLang="zh-CN" sz="1000"/>
                        <a:t>2000</a:t>
                      </a:r>
                      <a:endParaRPr lang="en-US" altLang="zh-CN" sz="1000"/>
                    </a:p>
                  </a:txBody>
                  <a:tcPr/>
                </a:tc>
                <a:tc>
                  <a:txBody>
                    <a:bodyPr/>
                    <a:lstStyle/>
                    <a:p>
                      <a:pPr>
                        <a:buNone/>
                      </a:pPr>
                      <a:r>
                        <a:rPr lang="en-US" altLang="zh-CN" sz="1000" dirty="0"/>
                        <a:t>0.90</a:t>
                      </a:r>
                      <a:endParaRPr lang="en-US" altLang="zh-CN" sz="1000" dirty="0"/>
                    </a:p>
                  </a:txBody>
                  <a:tcPr/>
                </a:tc>
                <a:tc>
                  <a:txBody>
                    <a:bodyPr/>
                    <a:lstStyle/>
                    <a:p>
                      <a:pPr>
                        <a:buNone/>
                      </a:pPr>
                      <a:r>
                        <a:rPr lang="en-US" altLang="zh-CN" sz="1000" dirty="0"/>
                        <a:t>0.90</a:t>
                      </a:r>
                      <a:endParaRPr lang="en-US" altLang="zh-CN" sz="1000" dirty="0"/>
                    </a:p>
                  </a:txBody>
                  <a:tcPr/>
                </a:tc>
                <a:tc>
                  <a:txBody>
                    <a:bodyPr/>
                    <a:lstStyle/>
                    <a:p>
                      <a:pPr>
                        <a:buNone/>
                      </a:pPr>
                      <a:r>
                        <a:rPr lang="en-US" altLang="zh-CN" sz="1000" dirty="0"/>
                        <a:t>0.91</a:t>
                      </a:r>
                      <a:endParaRPr lang="en-US" altLang="zh-CN" sz="1000" dirty="0"/>
                    </a:p>
                  </a:txBody>
                  <a:tcPr/>
                </a:tc>
                <a:tc>
                  <a:txBody>
                    <a:bodyPr/>
                    <a:lstStyle/>
                    <a:p>
                      <a:pPr>
                        <a:buNone/>
                      </a:pPr>
                      <a:r>
                        <a:rPr lang="en-US" altLang="zh-CN" sz="1000" dirty="0"/>
                        <a:t>0.81</a:t>
                      </a:r>
                      <a:endParaRPr lang="en-US" altLang="zh-CN" sz="1000" dirty="0"/>
                    </a:p>
                  </a:txBody>
                  <a:tcPr/>
                </a:tc>
                <a:tc>
                  <a:txBody>
                    <a:bodyPr/>
                    <a:lstStyle/>
                    <a:p>
                      <a:pPr algn="l">
                        <a:buClrTx/>
                        <a:buSzTx/>
                        <a:buFontTx/>
                        <a:buNone/>
                      </a:pPr>
                      <a:r>
                        <a:rPr lang="en-US" altLang="zh-CN" sz="1000" dirty="0"/>
                        <a:t>0.82</a:t>
                      </a:r>
                      <a:endParaRPr lang="en-US" altLang="zh-CN" sz="1000" dirty="0"/>
                    </a:p>
                  </a:txBody>
                  <a:tcPr/>
                </a:tc>
                <a:tc>
                  <a:txBody>
                    <a:bodyPr/>
                    <a:lstStyle/>
                    <a:p>
                      <a:pPr algn="l">
                        <a:buClrTx/>
                        <a:buSzTx/>
                        <a:buFontTx/>
                        <a:buNone/>
                      </a:pPr>
                      <a:r>
                        <a:rPr lang="en-US" altLang="zh-CN" sz="1000" dirty="0"/>
                        <a:t>0.84</a:t>
                      </a:r>
                      <a:endParaRPr lang="en-US" altLang="zh-CN" sz="1000" dirty="0"/>
                    </a:p>
                  </a:txBody>
                  <a:tcPr/>
                </a:tc>
              </a:tr>
              <a:tr h="243840">
                <a:tc>
                  <a:txBody>
                    <a:bodyPr/>
                    <a:lstStyle/>
                    <a:p>
                      <a:pPr>
                        <a:buNone/>
                      </a:pPr>
                      <a:r>
                        <a:rPr lang="en-US" altLang="zh-CN" sz="1000"/>
                        <a:t>2200</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0.85</a:t>
                      </a:r>
                      <a:endParaRPr lang="en-US" altLang="zh-CN" sz="1000"/>
                    </a:p>
                  </a:txBody>
                  <a:tcPr/>
                </a:tc>
                <a:tc>
                  <a:txBody>
                    <a:bodyPr/>
                    <a:lstStyle/>
                    <a:p>
                      <a:pPr>
                        <a:buNone/>
                      </a:pPr>
                      <a:r>
                        <a:rPr lang="en-US" altLang="zh-CN" sz="1000" dirty="0"/>
                        <a:t>0.82</a:t>
                      </a:r>
                      <a:endParaRPr lang="en-US" altLang="zh-CN" sz="1000" dirty="0"/>
                    </a:p>
                  </a:txBody>
                  <a:tcPr/>
                </a:tc>
                <a:tc>
                  <a:txBody>
                    <a:bodyPr/>
                    <a:lstStyle/>
                    <a:p>
                      <a:pPr algn="l">
                        <a:buClrTx/>
                        <a:buSzTx/>
                        <a:buFontTx/>
                        <a:buNone/>
                      </a:pPr>
                      <a:r>
                        <a:rPr lang="en-US" altLang="zh-CN" sz="1000" dirty="0"/>
                        <a:t>0.87</a:t>
                      </a:r>
                      <a:endParaRPr lang="en-US" altLang="zh-CN" sz="1000" dirty="0"/>
                    </a:p>
                  </a:txBody>
                  <a:tcPr/>
                </a:tc>
              </a:tr>
              <a:tr h="250190">
                <a:tc>
                  <a:txBody>
                    <a:bodyPr/>
                    <a:lstStyle/>
                    <a:p>
                      <a:pPr>
                        <a:buNone/>
                      </a:pPr>
                      <a:r>
                        <a:rPr lang="en-US" altLang="zh-CN" sz="1000"/>
                        <a:t>2400</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0.84</a:t>
                      </a:r>
                      <a:endParaRPr lang="en-US" altLang="zh-CN" sz="1000"/>
                    </a:p>
                  </a:txBody>
                  <a:tcPr/>
                </a:tc>
                <a:tc>
                  <a:txBody>
                    <a:bodyPr/>
                    <a:lstStyle/>
                    <a:p>
                      <a:pPr>
                        <a:buNone/>
                      </a:pPr>
                      <a:r>
                        <a:rPr lang="en-US" altLang="zh-CN" sz="1000"/>
                        <a:t>0.86</a:t>
                      </a:r>
                      <a:endParaRPr lang="en-US" altLang="zh-CN" sz="1000"/>
                    </a:p>
                  </a:txBody>
                  <a:tcPr/>
                </a:tc>
                <a:tc>
                  <a:txBody>
                    <a:bodyPr/>
                    <a:lstStyle/>
                    <a:p>
                      <a:pPr algn="l">
                        <a:buClrTx/>
                        <a:buSzTx/>
                        <a:buFontTx/>
                        <a:buNone/>
                      </a:pPr>
                      <a:r>
                        <a:rPr lang="en-US" altLang="zh-CN" sz="1000"/>
                        <a:t>0.86</a:t>
                      </a:r>
                      <a:endParaRPr lang="en-US" altLang="zh-CN" sz="1000"/>
                    </a:p>
                  </a:txBody>
                  <a:tcPr/>
                </a:tc>
              </a:tr>
              <a:tr h="243840">
                <a:tc>
                  <a:txBody>
                    <a:bodyPr/>
                    <a:lstStyle/>
                    <a:p>
                      <a:pPr>
                        <a:buNone/>
                      </a:pPr>
                      <a:r>
                        <a:rPr lang="en-US" altLang="zh-CN" sz="1000"/>
                        <a:t>2600</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0.93</a:t>
                      </a:r>
                      <a:endParaRPr lang="en-US" altLang="zh-CN" sz="1000"/>
                    </a:p>
                  </a:txBody>
                  <a:tcPr/>
                </a:tc>
                <a:tc>
                  <a:txBody>
                    <a:bodyPr/>
                    <a:lstStyle/>
                    <a:p>
                      <a:pPr>
                        <a:buNone/>
                      </a:pPr>
                      <a:r>
                        <a:rPr lang="en-US" altLang="zh-CN" sz="1000"/>
                        <a:t>0.86</a:t>
                      </a:r>
                      <a:endParaRPr lang="en-US" altLang="zh-CN" sz="1000"/>
                    </a:p>
                  </a:txBody>
                  <a:tcPr/>
                </a:tc>
                <a:tc>
                  <a:txBody>
                    <a:bodyPr/>
                    <a:lstStyle/>
                    <a:p>
                      <a:pPr>
                        <a:buNone/>
                      </a:pPr>
                      <a:r>
                        <a:rPr lang="en-US" altLang="zh-CN" sz="1000"/>
                        <a:t>0.86</a:t>
                      </a:r>
                      <a:endParaRPr lang="en-US" altLang="zh-CN" sz="1000"/>
                    </a:p>
                  </a:txBody>
                  <a:tcPr/>
                </a:tc>
                <a:tc>
                  <a:txBody>
                    <a:bodyPr/>
                    <a:lstStyle/>
                    <a:p>
                      <a:pPr algn="l">
                        <a:buClrTx/>
                        <a:buSzTx/>
                        <a:buFontTx/>
                        <a:buNone/>
                      </a:pPr>
                      <a:r>
                        <a:rPr lang="en-US" altLang="zh-CN" sz="1000"/>
                        <a:t>0.86</a:t>
                      </a:r>
                      <a:endParaRPr lang="en-US" altLang="zh-CN" sz="1000"/>
                    </a:p>
                  </a:txBody>
                  <a:tcPr/>
                </a:tc>
              </a:tr>
              <a:tr h="212725">
                <a:tc>
                  <a:txBody>
                    <a:bodyPr/>
                    <a:lstStyle/>
                    <a:p>
                      <a:pPr>
                        <a:buNone/>
                      </a:pPr>
                      <a:r>
                        <a:rPr lang="en-US" altLang="zh-CN" sz="1000"/>
                        <a:t>2800</a:t>
                      </a:r>
                      <a:endParaRPr lang="en-US" altLang="zh-CN" sz="1000"/>
                    </a:p>
                  </a:txBody>
                  <a:tcPr/>
                </a:tc>
                <a:tc>
                  <a:txBody>
                    <a:bodyPr/>
                    <a:lstStyle/>
                    <a:p>
                      <a:pPr>
                        <a:buNone/>
                      </a:pPr>
                      <a:r>
                        <a:rPr lang="en-US" altLang="zh-CN" sz="1000"/>
                        <a:t>0.93</a:t>
                      </a:r>
                      <a:endParaRPr lang="en-US" altLang="zh-CN" sz="1000"/>
                    </a:p>
                  </a:txBody>
                  <a:tcPr/>
                </a:tc>
                <a:tc>
                  <a:txBody>
                    <a:bodyPr/>
                    <a:lstStyle/>
                    <a:p>
                      <a:pPr>
                        <a:buNone/>
                      </a:pPr>
                      <a:r>
                        <a:rPr lang="en-US" altLang="zh-CN" sz="1000"/>
                        <a:t>0.93</a:t>
                      </a:r>
                      <a:endParaRPr lang="en-US" altLang="zh-CN" sz="1000"/>
                    </a:p>
                  </a:txBody>
                  <a:tcPr/>
                </a:tc>
                <a:tc>
                  <a:txBody>
                    <a:bodyPr/>
                    <a:lstStyle/>
                    <a:p>
                      <a:pPr>
                        <a:buNone/>
                      </a:pPr>
                      <a:r>
                        <a:rPr lang="en-US" altLang="zh-CN" sz="1000"/>
                        <a:t>0.94</a:t>
                      </a:r>
                      <a:endParaRPr lang="en-US" altLang="zh-CN" sz="1000"/>
                    </a:p>
                  </a:txBody>
                  <a:tcPr/>
                </a:tc>
                <a:tc>
                  <a:txBody>
                    <a:bodyPr/>
                    <a:lstStyle/>
                    <a:p>
                      <a:pPr>
                        <a:buNone/>
                      </a:pPr>
                      <a:r>
                        <a:rPr lang="en-US" altLang="zh-CN" sz="1000"/>
                        <a:t>0.86</a:t>
                      </a:r>
                      <a:endParaRPr lang="en-US" altLang="zh-CN" sz="1000"/>
                    </a:p>
                  </a:txBody>
                  <a:tcPr/>
                </a:tc>
                <a:tc>
                  <a:txBody>
                    <a:bodyPr/>
                    <a:lstStyle/>
                    <a:p>
                      <a:pPr>
                        <a:buNone/>
                      </a:pPr>
                      <a:r>
                        <a:rPr lang="en-US" altLang="zh-CN" sz="1000"/>
                        <a:t>0.82</a:t>
                      </a:r>
                      <a:endParaRPr lang="en-US" altLang="zh-CN" sz="1000"/>
                    </a:p>
                  </a:txBody>
                  <a:tcPr/>
                </a:tc>
                <a:tc>
                  <a:txBody>
                    <a:bodyPr/>
                    <a:lstStyle/>
                    <a:p>
                      <a:pPr algn="l">
                        <a:buClrTx/>
                        <a:buSzTx/>
                        <a:buFontTx/>
                        <a:buNone/>
                      </a:pPr>
                      <a:r>
                        <a:rPr lang="en-US" altLang="zh-CN" sz="1000"/>
                        <a:t>0.85</a:t>
                      </a:r>
                      <a:endParaRPr lang="en-US" altLang="zh-CN" sz="1000"/>
                    </a:p>
                  </a:txBody>
                  <a:tcPr/>
                </a:tc>
              </a:tr>
              <a:tr h="212725">
                <a:tc>
                  <a:txBody>
                    <a:bodyPr/>
                    <a:lstStyle/>
                    <a:p>
                      <a:pPr>
                        <a:buNone/>
                      </a:pPr>
                      <a:r>
                        <a:rPr lang="en-US" altLang="zh-CN" sz="1000"/>
                        <a:t>3000</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0.95</a:t>
                      </a:r>
                      <a:endParaRPr lang="en-US" altLang="zh-CN" sz="1000"/>
                    </a:p>
                  </a:txBody>
                  <a:tcPr/>
                </a:tc>
                <a:tc>
                  <a:txBody>
                    <a:bodyPr/>
                    <a:lstStyle/>
                    <a:p>
                      <a:pPr>
                        <a:buNone/>
                      </a:pPr>
                      <a:r>
                        <a:rPr lang="en-US" altLang="zh-CN" sz="1000"/>
                        <a:t>0.95</a:t>
                      </a:r>
                      <a:endParaRPr lang="en-US" altLang="zh-CN" sz="1000"/>
                    </a:p>
                  </a:txBody>
                  <a:tcPr/>
                </a:tc>
                <a:tc>
                  <a:txBody>
                    <a:bodyPr/>
                    <a:lstStyle/>
                    <a:p>
                      <a:pPr>
                        <a:buNone/>
                      </a:pPr>
                      <a:r>
                        <a:rPr lang="en-US" altLang="zh-CN" sz="1000"/>
                        <a:t>0.85</a:t>
                      </a:r>
                      <a:endParaRPr lang="en-US" altLang="zh-CN" sz="1000"/>
                    </a:p>
                  </a:txBody>
                  <a:tcPr/>
                </a:tc>
                <a:tc>
                  <a:txBody>
                    <a:bodyPr/>
                    <a:lstStyle/>
                    <a:p>
                      <a:pPr>
                        <a:buNone/>
                      </a:pPr>
                      <a:r>
                        <a:rPr lang="en-US" altLang="zh-CN" sz="1000"/>
                        <a:t>0.88</a:t>
                      </a:r>
                      <a:endParaRPr lang="en-US" altLang="zh-CN" sz="1000"/>
                    </a:p>
                  </a:txBody>
                  <a:tcPr/>
                </a:tc>
                <a:tc>
                  <a:txBody>
                    <a:bodyPr/>
                    <a:lstStyle/>
                    <a:p>
                      <a:pPr algn="l">
                        <a:buClrTx/>
                        <a:buSzTx/>
                        <a:buFontTx/>
                        <a:buNone/>
                      </a:pPr>
                      <a:r>
                        <a:rPr lang="en-US" altLang="zh-CN" sz="1000" dirty="0"/>
                        <a:t>0.87</a:t>
                      </a:r>
                      <a:endParaRPr lang="en-US" altLang="zh-CN" sz="1000" dirty="0"/>
                    </a:p>
                  </a:txBody>
                  <a:tcPr/>
                </a:tc>
              </a:tr>
            </a:tbl>
          </a:graphicData>
        </a:graphic>
      </p:graphicFrame>
      <p:sp>
        <p:nvSpPr>
          <p:cNvPr id="6" name="文本框 5"/>
          <p:cNvSpPr txBox="1"/>
          <p:nvPr/>
        </p:nvSpPr>
        <p:spPr>
          <a:xfrm>
            <a:off x="915035" y="6356350"/>
            <a:ext cx="7473315" cy="306705"/>
          </a:xfrm>
          <a:prstGeom prst="rect">
            <a:avLst/>
          </a:prstGeom>
          <a:noFill/>
        </p:spPr>
        <p:txBody>
          <a:bodyPr wrap="none" rtlCol="0" anchor="t">
            <a:spAutoFit/>
          </a:bodyPr>
          <a:lstStyle/>
          <a:p>
            <a:r>
              <a:rPr lang="en-US" altLang="zh-CN" sz="1400">
                <a:solidFill>
                  <a:srgbClr val="C00000"/>
                </a:solidFill>
              </a:rPr>
              <a:t>C-BiGRU</a:t>
            </a:r>
            <a:r>
              <a:rPr lang="zh-CN" altLang="en-US" sz="1400">
                <a:solidFill>
                  <a:srgbClr val="C00000"/>
                </a:solidFill>
              </a:rPr>
              <a:t>模型在</a:t>
            </a:r>
            <a:r>
              <a:rPr lang="en-US" altLang="zh-CN" sz="1400">
                <a:solidFill>
                  <a:srgbClr val="C00000"/>
                </a:solidFill>
              </a:rPr>
              <a:t>Tor-2014</a:t>
            </a:r>
            <a:r>
              <a:rPr lang="zh-CN" altLang="en-US" sz="1400">
                <a:solidFill>
                  <a:srgbClr val="C00000"/>
                </a:solidFill>
              </a:rPr>
              <a:t>和</a:t>
            </a:r>
            <a:r>
              <a:rPr lang="en-US" altLang="zh-CN" sz="1400">
                <a:solidFill>
                  <a:srgbClr val="C00000"/>
                </a:solidFill>
              </a:rPr>
              <a:t>Tor-2017</a:t>
            </a:r>
            <a:r>
              <a:rPr lang="zh-CN" altLang="en-US" sz="1400">
                <a:solidFill>
                  <a:srgbClr val="C00000"/>
                </a:solidFill>
              </a:rPr>
              <a:t>公开数据集三种类型的混合流量上取得了很好的识别效果。</a:t>
            </a:r>
            <a:endParaRPr lang="zh-CN" altLang="en-US" sz="1400">
              <a:solidFill>
                <a:srgbClr val="C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39362"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研究内容二：</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隧道内混合网络行为的精细化识别</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矩形 2"/>
          <p:cNvSpPr/>
          <p:nvPr/>
        </p:nvSpPr>
        <p:spPr>
          <a:xfrm>
            <a:off x="688013" y="1412614"/>
            <a:ext cx="7056784" cy="337185"/>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mn-ea"/>
              </a:rPr>
              <a:t>基于</a:t>
            </a:r>
            <a:r>
              <a:rPr lang="en-US" altLang="zh-CN" sz="1600" dirty="0">
                <a:latin typeface="微软雅黑" panose="020B0503020204020204" pitchFamily="34" charset="-122"/>
                <a:ea typeface="微软雅黑" panose="020B0503020204020204" pitchFamily="34" charset="-122"/>
                <a:sym typeface="+mn-ea"/>
              </a:rPr>
              <a:t>CRNN</a:t>
            </a:r>
            <a:r>
              <a:rPr lang="zh-CN" altLang="en-US" sz="1600" dirty="0">
                <a:latin typeface="微软雅黑" panose="020B0503020204020204" pitchFamily="34" charset="-122"/>
                <a:ea typeface="微软雅黑" panose="020B0503020204020204" pitchFamily="34" charset="-122"/>
                <a:sym typeface="+mn-ea"/>
              </a:rPr>
              <a:t>模型的分割方法</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7705" y="1816100"/>
            <a:ext cx="2983230" cy="993775"/>
          </a:xfrm>
          <a:prstGeom prst="rect">
            <a:avLst/>
          </a:prstGeom>
          <a:noFill/>
        </p:spPr>
        <p:txBody>
          <a:bodyPr wrap="none" rtlCol="0" anchor="t">
            <a:spAutoFit/>
          </a:bodyPr>
          <a:lstStyle/>
          <a:p>
            <a:pPr marL="285750" indent="-285750">
              <a:buFont typeface="Wingdings" panose="05000000000000000000" pitchFamily="2" charset="2"/>
              <a:buChar char="p"/>
            </a:pPr>
            <a:r>
              <a:rPr lang="zh-CN" altLang="en-US">
                <a:solidFill>
                  <a:srgbClr val="C00000"/>
                </a:solidFill>
              </a:rPr>
              <a:t>不同重叠率下识别的结果</a:t>
            </a:r>
            <a:endParaRPr lang="zh-CN" altLang="en-US">
              <a:solidFill>
                <a:srgbClr val="C00000"/>
              </a:solidFill>
            </a:endParaRPr>
          </a:p>
          <a:p>
            <a:pPr marL="742950" lvl="1" indent="-285750" fontAlgn="auto">
              <a:spcBef>
                <a:spcPts val="400"/>
              </a:spcBef>
              <a:spcAft>
                <a:spcPts val="400"/>
              </a:spcAft>
              <a:buFont typeface="Wingdings" panose="05000000000000000000" pitchFamily="2" charset="2"/>
              <a:buChar char="p"/>
            </a:pPr>
            <a:r>
              <a:rPr lang="en-US" altLang="zh-CN">
                <a:solidFill>
                  <a:srgbClr val="C00000"/>
                </a:solidFill>
              </a:rPr>
              <a:t>C-BiGRU</a:t>
            </a:r>
            <a:r>
              <a:rPr lang="zh-CN" altLang="en-US">
                <a:solidFill>
                  <a:srgbClr val="C00000"/>
                </a:solidFill>
              </a:rPr>
              <a:t>模型</a:t>
            </a:r>
            <a:endParaRPr lang="zh-CN" altLang="en-US">
              <a:solidFill>
                <a:srgbClr val="C00000"/>
              </a:solidFill>
            </a:endParaRPr>
          </a:p>
          <a:p>
            <a:pPr marL="1200150" lvl="2" indent="-285750">
              <a:buFont typeface="Wingdings" panose="05000000000000000000" pitchFamily="2" charset="2"/>
              <a:buChar char="p"/>
            </a:pPr>
            <a:r>
              <a:rPr lang="zh-CN" altLang="en-US" sz="1600">
                <a:solidFill>
                  <a:srgbClr val="C00000"/>
                </a:solidFill>
              </a:rPr>
              <a:t>序列长度</a:t>
            </a:r>
            <a:r>
              <a:rPr lang="en-US" altLang="zh-CN" sz="1600">
                <a:solidFill>
                  <a:srgbClr val="C00000"/>
                </a:solidFill>
              </a:rPr>
              <a:t>2000</a:t>
            </a:r>
            <a:endParaRPr lang="en-US" altLang="zh-CN" sz="1600">
              <a:solidFill>
                <a:srgbClr val="C00000"/>
              </a:solidFill>
            </a:endParaRPr>
          </a:p>
        </p:txBody>
      </p:sp>
      <p:graphicFrame>
        <p:nvGraphicFramePr>
          <p:cNvPr id="8" name="表格 7"/>
          <p:cNvGraphicFramePr/>
          <p:nvPr>
            <p:custDataLst>
              <p:tags r:id="rId1"/>
            </p:custDataLst>
          </p:nvPr>
        </p:nvGraphicFramePr>
        <p:xfrm>
          <a:off x="1544955" y="2896235"/>
          <a:ext cx="5819775" cy="2395855"/>
        </p:xfrm>
        <a:graphic>
          <a:graphicData uri="http://schemas.openxmlformats.org/drawingml/2006/table">
            <a:tbl>
              <a:tblPr firstRow="1" bandRow="1">
                <a:tableStyleId>{5C22544A-7EE6-4342-B048-85BDC9FD1C3A}</a:tableStyleId>
              </a:tblPr>
              <a:tblGrid>
                <a:gridCol w="707390"/>
                <a:gridCol w="824865"/>
                <a:gridCol w="821690"/>
                <a:gridCol w="897255"/>
                <a:gridCol w="875030"/>
                <a:gridCol w="853440"/>
                <a:gridCol w="840105"/>
              </a:tblGrid>
              <a:tr h="396240">
                <a:tc rowSpan="2">
                  <a:txBody>
                    <a:bodyPr/>
                    <a:lstStyle/>
                    <a:p>
                      <a:pPr>
                        <a:buNone/>
                      </a:pPr>
                      <a:endParaRPr lang="zh-CN" altLang="en-US" sz="1000"/>
                    </a:p>
                    <a:p>
                      <a:pPr>
                        <a:buNone/>
                      </a:pPr>
                      <a:r>
                        <a:rPr lang="zh-CN" altLang="en-US" sz="1000"/>
                        <a:t>隧道类型</a:t>
                      </a:r>
                      <a:r>
                        <a:rPr lang="en-US" altLang="zh-CN" sz="1000"/>
                        <a:t>\</a:t>
                      </a:r>
                      <a:r>
                        <a:rPr lang="zh-CN" altLang="en-US" sz="1000"/>
                        <a:t>准确率</a:t>
                      </a:r>
                      <a:endParaRPr lang="zh-CN" altLang="en-US" sz="1000"/>
                    </a:p>
                  </a:txBody>
                  <a:tcPr/>
                </a:tc>
                <a:tc gridSpan="6">
                  <a:txBody>
                    <a:bodyPr/>
                    <a:lstStyle/>
                    <a:p>
                      <a:pPr algn="ctr">
                        <a:buNone/>
                      </a:pPr>
                      <a:r>
                        <a:rPr lang="zh-CN" altLang="en-US" sz="1000">
                          <a:sym typeface="+mn-ea"/>
                        </a:rPr>
                        <a:t>重叠率</a:t>
                      </a:r>
                      <a:endParaRPr lang="zh-CN" altLang="en-US" sz="1000">
                        <a:sym typeface="+mn-ea"/>
                      </a:endParaRPr>
                    </a:p>
                  </a:txBody>
                  <a:tcPr/>
                </a:tc>
                <a:tc hMerge="1">
                  <a:tcPr/>
                </a:tc>
                <a:tc hMerge="1">
                  <a:tcPr/>
                </a:tc>
                <a:tc hMerge="1">
                  <a:tcPr/>
                </a:tc>
                <a:tc hMerge="1">
                  <a:tcPr/>
                </a:tc>
                <a:tc hMerge="1">
                  <a:tcPr/>
                </a:tc>
              </a:tr>
              <a:tr h="487045">
                <a:tc vMerge="1">
                  <a:tcPr/>
                </a:tc>
                <a:tc>
                  <a:txBody>
                    <a:bodyPr/>
                    <a:lstStyle/>
                    <a:p>
                      <a:pPr algn="ctr">
                        <a:buNone/>
                      </a:pPr>
                      <a:r>
                        <a:rPr lang="en-US" altLang="zh-CN" sz="1000"/>
                        <a:t>15%</a:t>
                      </a:r>
                      <a:endParaRPr lang="en-US" altLang="zh-CN" sz="1000"/>
                    </a:p>
                  </a:txBody>
                  <a:tcPr/>
                </a:tc>
                <a:tc>
                  <a:txBody>
                    <a:bodyPr/>
                    <a:lstStyle/>
                    <a:p>
                      <a:pPr algn="ctr">
                        <a:buNone/>
                      </a:pPr>
                      <a:r>
                        <a:rPr lang="en-US" altLang="zh-CN" sz="1000"/>
                        <a:t>20%</a:t>
                      </a:r>
                      <a:endParaRPr lang="en-US" altLang="zh-CN" sz="1000"/>
                    </a:p>
                  </a:txBody>
                  <a:tcPr/>
                </a:tc>
                <a:tc>
                  <a:txBody>
                    <a:bodyPr/>
                    <a:lstStyle/>
                    <a:p>
                      <a:pPr algn="ctr">
                        <a:buNone/>
                      </a:pPr>
                      <a:r>
                        <a:rPr lang="en-US" sz="1000"/>
                        <a:t>25%</a:t>
                      </a:r>
                      <a:endParaRPr lang="en-US" sz="1000" baseline="30000"/>
                    </a:p>
                  </a:txBody>
                  <a:tcPr/>
                </a:tc>
                <a:tc>
                  <a:txBody>
                    <a:bodyPr/>
                    <a:lstStyle/>
                    <a:p>
                      <a:pPr algn="ctr">
                        <a:buNone/>
                      </a:pPr>
                      <a:r>
                        <a:rPr lang="en-US" altLang="zh-CN" sz="1000"/>
                        <a:t>30%</a:t>
                      </a:r>
                      <a:endParaRPr lang="en-US" altLang="zh-CN" sz="1000"/>
                    </a:p>
                  </a:txBody>
                  <a:tcPr/>
                </a:tc>
                <a:tc>
                  <a:txBody>
                    <a:bodyPr/>
                    <a:lstStyle/>
                    <a:p>
                      <a:pPr algn="ctr">
                        <a:buNone/>
                      </a:pPr>
                      <a:r>
                        <a:rPr lang="en-US" altLang="zh-CN" sz="1000"/>
                        <a:t>35%</a:t>
                      </a:r>
                      <a:endParaRPr lang="en-US" altLang="zh-CN" sz="1000"/>
                    </a:p>
                  </a:txBody>
                  <a:tcPr/>
                </a:tc>
                <a:tc>
                  <a:txBody>
                    <a:bodyPr/>
                    <a:lstStyle/>
                    <a:p>
                      <a:pPr>
                        <a:buNone/>
                      </a:pPr>
                      <a:r>
                        <a:rPr lang="en-US" altLang="zh-CN" sz="1000">
                          <a:sym typeface="+mn-ea"/>
                        </a:rPr>
                        <a:t>40%</a:t>
                      </a:r>
                      <a:endParaRPr lang="en-US" altLang="zh-CN" sz="1000"/>
                    </a:p>
                    <a:p>
                      <a:pPr>
                        <a:buNone/>
                      </a:pPr>
                      <a:endParaRPr lang="en-US" altLang="zh-CN" sz="1000" baseline="30000"/>
                    </a:p>
                  </a:txBody>
                  <a:tcPr/>
                </a:tc>
              </a:tr>
              <a:tr h="243840">
                <a:tc>
                  <a:txBody>
                    <a:bodyPr/>
                    <a:lstStyle/>
                    <a:p>
                      <a:pPr>
                        <a:buNone/>
                      </a:pPr>
                      <a:r>
                        <a:rPr lang="en-US" altLang="zh-CN" sz="1000"/>
                        <a:t>SSH</a:t>
                      </a:r>
                      <a:endParaRPr lang="en-US" altLang="zh-CN" sz="1000"/>
                    </a:p>
                  </a:txBody>
                  <a:tcPr/>
                </a:tc>
                <a:tc>
                  <a:txBody>
                    <a:bodyPr/>
                    <a:lstStyle/>
                    <a:p>
                      <a:pPr>
                        <a:buNone/>
                      </a:pPr>
                      <a:r>
                        <a:rPr lang="en-US" altLang="zh-CN" sz="1000"/>
                        <a:t>0.97</a:t>
                      </a:r>
                      <a:endParaRPr lang="en-US" altLang="zh-CN" sz="1000"/>
                    </a:p>
                  </a:txBody>
                  <a:tcPr/>
                </a:tc>
                <a:tc>
                  <a:txBody>
                    <a:bodyPr/>
                    <a:lstStyle/>
                    <a:p>
                      <a:pPr>
                        <a:buNone/>
                      </a:pPr>
                      <a:r>
                        <a:rPr lang="en-US" altLang="zh-CN" sz="1000"/>
                        <a:t>0.97</a:t>
                      </a:r>
                      <a:endParaRPr lang="en-US" altLang="zh-CN" sz="1000"/>
                    </a:p>
                  </a:txBody>
                  <a:tcPr/>
                </a:tc>
                <a:tc>
                  <a:txBody>
                    <a:bodyPr/>
                    <a:lstStyle/>
                    <a:p>
                      <a:pPr>
                        <a:buNone/>
                      </a:pPr>
                      <a:r>
                        <a:rPr lang="en-US" altLang="zh-CN" sz="1000"/>
                        <a:t>0.96</a:t>
                      </a:r>
                      <a:endParaRPr lang="en-US" altLang="zh-CN" sz="1000"/>
                    </a:p>
                  </a:txBody>
                  <a:tcPr/>
                </a:tc>
                <a:tc>
                  <a:txBody>
                    <a:bodyPr/>
                    <a:lstStyle/>
                    <a:p>
                      <a:pPr>
                        <a:buNone/>
                      </a:pPr>
                      <a:r>
                        <a:rPr lang="en-US" altLang="zh-CN" sz="1000"/>
                        <a:t>0.94</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0.89</a:t>
                      </a:r>
                      <a:endParaRPr lang="en-US" altLang="zh-CN" sz="1000"/>
                    </a:p>
                  </a:txBody>
                  <a:tcPr/>
                </a:tc>
              </a:tr>
              <a:tr h="243840">
                <a:tc>
                  <a:txBody>
                    <a:bodyPr/>
                    <a:lstStyle/>
                    <a:p>
                      <a:pPr>
                        <a:buNone/>
                      </a:pPr>
                      <a:r>
                        <a:rPr lang="en-US" altLang="zh-CN" sz="1000"/>
                        <a:t>OPenVPN</a:t>
                      </a:r>
                      <a:endParaRPr lang="en-US" altLang="zh-CN" sz="1000"/>
                    </a:p>
                  </a:txBody>
                  <a:tcPr/>
                </a:tc>
                <a:tc>
                  <a:txBody>
                    <a:bodyPr/>
                    <a:lstStyle/>
                    <a:p>
                      <a:pPr>
                        <a:buNone/>
                      </a:pPr>
                      <a:r>
                        <a:rPr lang="en-US" altLang="zh-CN" sz="1000"/>
                        <a:t>0.97</a:t>
                      </a:r>
                      <a:endParaRPr lang="en-US" altLang="zh-CN" sz="1000"/>
                    </a:p>
                  </a:txBody>
                  <a:tcPr/>
                </a:tc>
                <a:tc>
                  <a:txBody>
                    <a:bodyPr/>
                    <a:lstStyle/>
                    <a:p>
                      <a:pPr>
                        <a:buNone/>
                      </a:pPr>
                      <a:r>
                        <a:rPr lang="en-US" altLang="zh-CN" sz="1000"/>
                        <a:t>0.95</a:t>
                      </a:r>
                      <a:endParaRPr lang="en-US" altLang="zh-CN" sz="1000"/>
                    </a:p>
                  </a:txBody>
                  <a:tcPr/>
                </a:tc>
                <a:tc>
                  <a:txBody>
                    <a:bodyPr/>
                    <a:lstStyle/>
                    <a:p>
                      <a:pPr>
                        <a:buNone/>
                      </a:pPr>
                      <a:r>
                        <a:rPr lang="en-US" altLang="zh-CN" sz="1000"/>
                        <a:t>0.94</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0.88</a:t>
                      </a:r>
                      <a:endParaRPr lang="en-US" altLang="zh-CN" sz="1000"/>
                    </a:p>
                  </a:txBody>
                  <a:tcPr/>
                </a:tc>
              </a:tr>
              <a:tr h="243840">
                <a:tc>
                  <a:txBody>
                    <a:bodyPr/>
                    <a:lstStyle/>
                    <a:p>
                      <a:pPr>
                        <a:buNone/>
                      </a:pPr>
                      <a:r>
                        <a:rPr lang="en-US" altLang="zh-CN" sz="1000"/>
                        <a:t>IPSec</a:t>
                      </a:r>
                      <a:endParaRPr lang="en-US" altLang="zh-CN" sz="1000"/>
                    </a:p>
                  </a:txBody>
                  <a:tcPr/>
                </a:tc>
                <a:tc>
                  <a:txBody>
                    <a:bodyPr/>
                    <a:lstStyle/>
                    <a:p>
                      <a:pPr>
                        <a:buNone/>
                      </a:pPr>
                      <a:r>
                        <a:rPr lang="en-US" altLang="zh-CN" sz="1000"/>
                        <a:t>0.95</a:t>
                      </a:r>
                      <a:endParaRPr lang="en-US" altLang="zh-CN" sz="1000"/>
                    </a:p>
                  </a:txBody>
                  <a:tcPr/>
                </a:tc>
                <a:tc>
                  <a:txBody>
                    <a:bodyPr/>
                    <a:lstStyle/>
                    <a:p>
                      <a:pPr>
                        <a:buNone/>
                      </a:pPr>
                      <a:r>
                        <a:rPr lang="en-US" altLang="zh-CN" sz="1000"/>
                        <a:t>0.93</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0.92</a:t>
                      </a:r>
                      <a:endParaRPr lang="en-US" altLang="zh-CN" sz="1000"/>
                    </a:p>
                  </a:txBody>
                  <a:tcPr/>
                </a:tc>
                <a:tc>
                  <a:txBody>
                    <a:bodyPr/>
                    <a:lstStyle/>
                    <a:p>
                      <a:pPr>
                        <a:buNone/>
                      </a:pPr>
                      <a:r>
                        <a:rPr lang="en-US" altLang="zh-CN" sz="1000"/>
                        <a:t>0.89</a:t>
                      </a:r>
                      <a:endParaRPr lang="en-US" altLang="zh-CN" sz="1000"/>
                    </a:p>
                  </a:txBody>
                  <a:tcPr/>
                </a:tc>
                <a:tc>
                  <a:txBody>
                    <a:bodyPr/>
                    <a:lstStyle/>
                    <a:p>
                      <a:pPr algn="l">
                        <a:buClrTx/>
                        <a:buSzTx/>
                        <a:buFontTx/>
                        <a:buNone/>
                      </a:pPr>
                      <a:r>
                        <a:rPr lang="en-US" altLang="zh-CN" sz="1000"/>
                        <a:t>0.88</a:t>
                      </a:r>
                      <a:endParaRPr lang="en-US" altLang="zh-CN" sz="1000"/>
                    </a:p>
                  </a:txBody>
                  <a:tcPr/>
                </a:tc>
              </a:tr>
              <a:tr h="260350">
                <a:tc>
                  <a:txBody>
                    <a:bodyPr/>
                    <a:lstStyle/>
                    <a:p>
                      <a:pPr>
                        <a:buNone/>
                      </a:pPr>
                      <a:r>
                        <a:rPr lang="en-US" altLang="zh-CN" sz="1000"/>
                        <a:t>L2TP</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0.90</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0.87</a:t>
                      </a:r>
                      <a:endParaRPr lang="en-US" altLang="zh-CN" sz="1000"/>
                    </a:p>
                  </a:txBody>
                  <a:tcPr/>
                </a:tc>
                <a:tc>
                  <a:txBody>
                    <a:bodyPr/>
                    <a:lstStyle/>
                    <a:p>
                      <a:pPr algn="l">
                        <a:buClrTx/>
                        <a:buSzTx/>
                        <a:buFontTx/>
                        <a:buNone/>
                      </a:pPr>
                      <a:r>
                        <a:rPr lang="en-US" altLang="zh-CN" sz="1000"/>
                        <a:t>0.87</a:t>
                      </a:r>
                      <a:endParaRPr lang="en-US" altLang="zh-CN" sz="1000"/>
                    </a:p>
                  </a:txBody>
                  <a:tcPr/>
                </a:tc>
              </a:tr>
              <a:tr h="260350">
                <a:tc>
                  <a:txBody>
                    <a:bodyPr/>
                    <a:lstStyle/>
                    <a:p>
                      <a:pPr>
                        <a:buNone/>
                      </a:pPr>
                      <a:r>
                        <a:rPr lang="en-US" altLang="zh-CN" sz="1000"/>
                        <a:t>Tor</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0.91</a:t>
                      </a:r>
                      <a:endParaRPr lang="en-US" altLang="zh-CN" sz="1000"/>
                    </a:p>
                  </a:txBody>
                  <a:tcPr/>
                </a:tc>
                <a:tc>
                  <a:txBody>
                    <a:bodyPr/>
                    <a:lstStyle/>
                    <a:p>
                      <a:pPr>
                        <a:buNone/>
                      </a:pPr>
                      <a:r>
                        <a:rPr lang="en-US" altLang="zh-CN" sz="1000"/>
                        <a:t>0.89</a:t>
                      </a:r>
                      <a:endParaRPr lang="en-US" altLang="zh-CN" sz="1000"/>
                    </a:p>
                  </a:txBody>
                  <a:tcPr/>
                </a:tc>
                <a:tc>
                  <a:txBody>
                    <a:bodyPr/>
                    <a:lstStyle/>
                    <a:p>
                      <a:pPr>
                        <a:buNone/>
                      </a:pPr>
                      <a:r>
                        <a:rPr lang="en-US" altLang="zh-CN" sz="1000"/>
                        <a:t>0.88</a:t>
                      </a:r>
                      <a:endParaRPr lang="en-US" altLang="zh-CN" sz="1000"/>
                    </a:p>
                  </a:txBody>
                  <a:tcPr/>
                </a:tc>
                <a:tc>
                  <a:txBody>
                    <a:bodyPr/>
                    <a:lstStyle/>
                    <a:p>
                      <a:pPr>
                        <a:buNone/>
                      </a:pPr>
                      <a:r>
                        <a:rPr lang="en-US" altLang="zh-CN" sz="1000"/>
                        <a:t>0.88</a:t>
                      </a:r>
                      <a:endParaRPr lang="en-US" altLang="zh-CN" sz="1000"/>
                    </a:p>
                  </a:txBody>
                  <a:tcPr/>
                </a:tc>
                <a:tc>
                  <a:txBody>
                    <a:bodyPr/>
                    <a:lstStyle/>
                    <a:p>
                      <a:pPr algn="l">
                        <a:buClrTx/>
                        <a:buSzTx/>
                        <a:buFontTx/>
                        <a:buNone/>
                      </a:pPr>
                      <a:r>
                        <a:rPr lang="en-US" altLang="zh-CN" sz="1000"/>
                        <a:t>0.86</a:t>
                      </a:r>
                      <a:endParaRPr lang="en-US" altLang="zh-CN" sz="1000"/>
                    </a:p>
                  </a:txBody>
                  <a:tcPr/>
                </a:tc>
              </a:tr>
              <a:tr h="260350">
                <a:tc>
                  <a:txBody>
                    <a:bodyPr/>
                    <a:lstStyle/>
                    <a:p>
                      <a:pPr>
                        <a:buNone/>
                      </a:pPr>
                      <a:r>
                        <a:rPr lang="en-US" altLang="zh-CN" sz="1000"/>
                        <a:t>Tor-2017</a:t>
                      </a:r>
                      <a:endParaRPr lang="en-US" altLang="zh-CN" sz="1000"/>
                    </a:p>
                  </a:txBody>
                  <a:tcPr/>
                </a:tc>
                <a:tc>
                  <a:txBody>
                    <a:bodyPr/>
                    <a:lstStyle/>
                    <a:p>
                      <a:pPr>
                        <a:buNone/>
                      </a:pPr>
                      <a:r>
                        <a:rPr lang="en-US" altLang="zh-CN" sz="1000"/>
                        <a:t>0.83</a:t>
                      </a:r>
                      <a:endParaRPr lang="en-US" altLang="zh-CN" sz="1000"/>
                    </a:p>
                  </a:txBody>
                  <a:tcPr/>
                </a:tc>
                <a:tc>
                  <a:txBody>
                    <a:bodyPr/>
                    <a:lstStyle/>
                    <a:p>
                      <a:pPr>
                        <a:buNone/>
                      </a:pPr>
                      <a:r>
                        <a:rPr lang="en-US" altLang="zh-CN" sz="1000"/>
                        <a:t>0.82</a:t>
                      </a:r>
                      <a:endParaRPr lang="en-US" altLang="zh-CN" sz="1000"/>
                    </a:p>
                  </a:txBody>
                  <a:tcPr/>
                </a:tc>
                <a:tc>
                  <a:txBody>
                    <a:bodyPr/>
                    <a:lstStyle/>
                    <a:p>
                      <a:pPr>
                        <a:buNone/>
                      </a:pPr>
                      <a:r>
                        <a:rPr lang="en-US" altLang="zh-CN" sz="1000"/>
                        <a:t>0.82</a:t>
                      </a:r>
                      <a:endParaRPr lang="en-US" altLang="zh-CN" sz="1000"/>
                    </a:p>
                  </a:txBody>
                  <a:tcPr/>
                </a:tc>
                <a:tc>
                  <a:txBody>
                    <a:bodyPr/>
                    <a:lstStyle/>
                    <a:p>
                      <a:pPr>
                        <a:buNone/>
                      </a:pPr>
                      <a:r>
                        <a:rPr lang="en-US" altLang="zh-CN" sz="1000"/>
                        <a:t>0.80</a:t>
                      </a:r>
                      <a:endParaRPr lang="en-US" altLang="zh-CN" sz="1000"/>
                    </a:p>
                  </a:txBody>
                  <a:tcPr/>
                </a:tc>
                <a:tc>
                  <a:txBody>
                    <a:bodyPr/>
                    <a:lstStyle/>
                    <a:p>
                      <a:pPr>
                        <a:buNone/>
                      </a:pPr>
                      <a:r>
                        <a:rPr lang="en-US" altLang="zh-CN" sz="1000"/>
                        <a:t>0.77</a:t>
                      </a:r>
                      <a:endParaRPr lang="en-US" altLang="zh-CN" sz="1000"/>
                    </a:p>
                  </a:txBody>
                  <a:tcPr/>
                </a:tc>
                <a:tc>
                  <a:txBody>
                    <a:bodyPr/>
                    <a:lstStyle/>
                    <a:p>
                      <a:pPr algn="l">
                        <a:buClrTx/>
                        <a:buSzTx/>
                        <a:buFontTx/>
                        <a:buNone/>
                      </a:pPr>
                      <a:r>
                        <a:rPr lang="en-US" altLang="zh-CN" sz="1000"/>
                        <a:t>0.73</a:t>
                      </a:r>
                      <a:endParaRPr lang="en-US" altLang="zh-CN" sz="1000"/>
                    </a:p>
                  </a:txBody>
                  <a:tcPr/>
                </a:tc>
              </a:tr>
            </a:tbl>
          </a:graphicData>
        </a:graphic>
      </p:graphicFrame>
      <p:sp>
        <p:nvSpPr>
          <p:cNvPr id="6" name="文本框 5"/>
          <p:cNvSpPr txBox="1"/>
          <p:nvPr/>
        </p:nvSpPr>
        <p:spPr>
          <a:xfrm>
            <a:off x="1340485" y="5676900"/>
            <a:ext cx="7368540" cy="521970"/>
          </a:xfrm>
          <a:prstGeom prst="rect">
            <a:avLst/>
          </a:prstGeom>
          <a:noFill/>
        </p:spPr>
        <p:txBody>
          <a:bodyPr wrap="square" rtlCol="0" anchor="t">
            <a:spAutoFit/>
          </a:bodyPr>
          <a:lstStyle/>
          <a:p>
            <a:r>
              <a:rPr lang="zh-CN" altLang="en-US" sz="1400">
                <a:solidFill>
                  <a:srgbClr val="C00000"/>
                </a:solidFill>
              </a:rPr>
              <a:t>随着负时间分离应用重叠率的增加，</a:t>
            </a:r>
            <a:r>
              <a:rPr lang="en-US" altLang="zh-CN" sz="1400">
                <a:solidFill>
                  <a:srgbClr val="C00000"/>
                </a:solidFill>
              </a:rPr>
              <a:t>C-BiGRU</a:t>
            </a:r>
            <a:r>
              <a:rPr lang="zh-CN" altLang="en-US" sz="1400">
                <a:solidFill>
                  <a:srgbClr val="C00000"/>
                </a:solidFill>
              </a:rPr>
              <a:t>模型在四种隧道数据集上略有下降，但整体上识别率还是保持在</a:t>
            </a:r>
            <a:r>
              <a:rPr lang="en-US" altLang="zh-CN" sz="1400">
                <a:solidFill>
                  <a:srgbClr val="C00000"/>
                </a:solidFill>
              </a:rPr>
              <a:t>87%</a:t>
            </a:r>
            <a:r>
              <a:rPr lang="zh-CN" altLang="en-US" sz="1400">
                <a:solidFill>
                  <a:srgbClr val="C00000"/>
                </a:solidFill>
              </a:rPr>
              <a:t>以上，表现出很好的泛化能力。</a:t>
            </a:r>
            <a:endParaRPr lang="zh-CN" altLang="en-US" sz="1400">
              <a:solidFill>
                <a:srgbClr val="C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20" name="矩形 19"/>
          <p:cNvSpPr/>
          <p:nvPr/>
        </p:nvSpPr>
        <p:spPr bwMode="auto">
          <a:xfrm>
            <a:off x="826135" y="1685925"/>
            <a:ext cx="2829560" cy="2203450"/>
          </a:xfrm>
          <a:prstGeom prst="rect">
            <a:avLst/>
          </a:prstGeom>
          <a:no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1" name="矩形 20"/>
          <p:cNvSpPr/>
          <p:nvPr/>
        </p:nvSpPr>
        <p:spPr bwMode="auto">
          <a:xfrm>
            <a:off x="5427980" y="1660525"/>
            <a:ext cx="2813050" cy="2228850"/>
          </a:xfrm>
          <a:prstGeom prst="rect">
            <a:avLst/>
          </a:prstGeom>
          <a:no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2" name="文本框 21"/>
          <p:cNvSpPr txBox="1"/>
          <p:nvPr/>
        </p:nvSpPr>
        <p:spPr>
          <a:xfrm>
            <a:off x="4065837" y="2561095"/>
            <a:ext cx="969818" cy="769441"/>
          </a:xfrm>
          <a:prstGeom prst="rect">
            <a:avLst/>
          </a:prstGeom>
          <a:noFill/>
          <a:ln>
            <a:noFill/>
          </a:ln>
        </p:spPr>
        <p:txBody>
          <a:bodyPr wrap="square" rtlCol="0">
            <a:spAutoFit/>
          </a:bodyPr>
          <a:lstStyle/>
          <a:p>
            <a:pPr algn="ctr"/>
            <a:r>
              <a:rPr lang="en-US" altLang="zh-CN" sz="4400" dirty="0">
                <a:solidFill>
                  <a:srgbClr val="35ADCE"/>
                </a:solidFill>
                <a:latin typeface="Arial" panose="020B0604020202020204" pitchFamily="34" charset="0"/>
                <a:ea typeface="黑体" panose="02010609060101010101" pitchFamily="49" charset="-122"/>
              </a:rPr>
              <a:t>VS</a:t>
            </a:r>
            <a:endParaRPr lang="zh-CN" altLang="en-US" sz="4000" dirty="0">
              <a:solidFill>
                <a:srgbClr val="35ADCE"/>
              </a:solidFill>
              <a:latin typeface="Arial" panose="020B0604020202020204" pitchFamily="34" charset="0"/>
              <a:ea typeface="黑体" panose="02010609060101010101" pitchFamily="49" charset="-122"/>
            </a:endParaRPr>
          </a:p>
        </p:txBody>
      </p:sp>
      <p:sp>
        <p:nvSpPr>
          <p:cNvPr id="23" name="文本框 22"/>
          <p:cNvSpPr txBox="1"/>
          <p:nvPr/>
        </p:nvSpPr>
        <p:spPr>
          <a:xfrm>
            <a:off x="1236980" y="2438400"/>
            <a:ext cx="2416175" cy="1373505"/>
          </a:xfrm>
          <a:prstGeom prst="rect">
            <a:avLst/>
          </a:prstGeom>
          <a:noFill/>
        </p:spPr>
        <p:txBody>
          <a:bodyPr wrap="square" rtlCol="0">
            <a:spAutoFit/>
          </a:bodyPr>
          <a:lstStyle/>
          <a:p>
            <a:pPr marL="285750" indent="-285750">
              <a:lnSpc>
                <a:spcPts val="2500"/>
              </a:lnSpc>
              <a:buFont typeface="Wingdings" panose="05000000000000000000" pitchFamily="2" charset="2"/>
              <a:buChar char="ü"/>
            </a:pP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可解释性强</a:t>
            </a:r>
            <a:endParaRPr lang="zh-CN" altLang="en-US"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方法简单高效</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现有模型可用</a:t>
            </a:r>
            <a:endParaRPr lang="zh-CN" altLang="en-US" sz="1600" dirty="0">
              <a:solidFill>
                <a:srgbClr val="C00000"/>
              </a:solidFill>
              <a:latin typeface="Arial" panose="020B0604020202020204" pitchFamily="34" charset="0"/>
              <a:ea typeface="黑体" panose="02010609060101010101" pitchFamily="49" charset="-122"/>
            </a:endParaRPr>
          </a:p>
        </p:txBody>
      </p:sp>
      <p:sp>
        <p:nvSpPr>
          <p:cNvPr id="24" name="文本框 23"/>
          <p:cNvSpPr txBox="1"/>
          <p:nvPr/>
        </p:nvSpPr>
        <p:spPr>
          <a:xfrm>
            <a:off x="5964115" y="2423571"/>
            <a:ext cx="2072300" cy="1373505"/>
          </a:xfrm>
          <a:prstGeom prst="rect">
            <a:avLst/>
          </a:prstGeom>
          <a:noFill/>
        </p:spPr>
        <p:txBody>
          <a:bodyPr wrap="square" rtlCol="0">
            <a:spAutoFit/>
          </a:bodyPr>
          <a:lstStyle/>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处理速度更快</a:t>
            </a:r>
            <a:endParaRPr lang="zh-CN" altLang="en-US"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识别精度更高</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自动学习特征</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模型泛化性强</a:t>
            </a:r>
            <a:endParaRPr lang="en-US" altLang="zh-CN" sz="1600" dirty="0">
              <a:solidFill>
                <a:srgbClr val="C00000"/>
              </a:solidFill>
              <a:latin typeface="Arial" panose="020B0604020202020204" pitchFamily="34" charset="0"/>
              <a:ea typeface="黑体" panose="02010609060101010101" pitchFamily="49" charset="-122"/>
            </a:endParaRPr>
          </a:p>
        </p:txBody>
      </p:sp>
      <p:sp>
        <p:nvSpPr>
          <p:cNvPr id="25" name="文本框 24"/>
          <p:cNvSpPr txBox="1"/>
          <p:nvPr/>
        </p:nvSpPr>
        <p:spPr>
          <a:xfrm>
            <a:off x="1034415" y="1828800"/>
            <a:ext cx="2414270" cy="697883"/>
          </a:xfrm>
          <a:prstGeom prst="rect">
            <a:avLst/>
          </a:prstGeom>
          <a:noFill/>
        </p:spPr>
        <p:txBody>
          <a:bodyPr wrap="square" rtlCol="0">
            <a:spAutoFit/>
          </a:bodyPr>
          <a:lstStyle/>
          <a:p>
            <a:pPr algn="ctr">
              <a:lnSpc>
                <a:spcPts val="2500"/>
              </a:lnSpc>
              <a:spcAft>
                <a:spcPts val="1000"/>
              </a:spcAft>
            </a:pPr>
            <a:r>
              <a:rPr lang="zh-CN" altLang="en-US" sz="1600" b="1" dirty="0">
                <a:solidFill>
                  <a:srgbClr val="005BAC"/>
                </a:solidFill>
                <a:latin typeface="Arial" panose="020B0604020202020204" pitchFamily="34" charset="0"/>
                <a:ea typeface="黑体" panose="02010609060101010101" pitchFamily="49" charset="-122"/>
              </a:rPr>
              <a:t>基于分割决策的隧道混合流识别方法</a:t>
            </a:r>
            <a:endParaRPr lang="en-US" altLang="zh-CN" sz="1600" b="1" dirty="0">
              <a:solidFill>
                <a:srgbClr val="005BAC"/>
              </a:solidFill>
              <a:latin typeface="Arial" panose="020B0604020202020204" pitchFamily="34" charset="0"/>
              <a:ea typeface="黑体" panose="02010609060101010101" pitchFamily="49" charset="-122"/>
            </a:endParaRPr>
          </a:p>
        </p:txBody>
      </p:sp>
      <p:sp>
        <p:nvSpPr>
          <p:cNvPr id="26" name="文本框 25"/>
          <p:cNvSpPr txBox="1"/>
          <p:nvPr/>
        </p:nvSpPr>
        <p:spPr>
          <a:xfrm>
            <a:off x="5676552" y="1768557"/>
            <a:ext cx="2423907" cy="697883"/>
          </a:xfrm>
          <a:prstGeom prst="rect">
            <a:avLst/>
          </a:prstGeom>
          <a:noFill/>
        </p:spPr>
        <p:txBody>
          <a:bodyPr wrap="square" rtlCol="0">
            <a:spAutoFit/>
          </a:bodyPr>
          <a:lstStyle/>
          <a:p>
            <a:pPr algn="ctr">
              <a:lnSpc>
                <a:spcPts val="2500"/>
              </a:lnSpc>
              <a:spcAft>
                <a:spcPts val="1000"/>
              </a:spcAft>
            </a:pPr>
            <a:r>
              <a:rPr lang="zh-CN" altLang="en-US" sz="1600" b="1" dirty="0">
                <a:solidFill>
                  <a:srgbClr val="005BAC"/>
                </a:solidFill>
                <a:latin typeface="Arial" panose="020B0604020202020204" pitchFamily="34" charset="0"/>
                <a:ea typeface="黑体" panose="02010609060101010101" pitchFamily="49" charset="-122"/>
              </a:rPr>
              <a:t>基于</a:t>
            </a:r>
            <a:r>
              <a:rPr lang="en-US" altLang="zh-CN" sz="1600" b="1" dirty="0">
                <a:solidFill>
                  <a:srgbClr val="005BAC"/>
                </a:solidFill>
                <a:latin typeface="Arial" panose="020B0604020202020204" pitchFamily="34" charset="0"/>
                <a:ea typeface="黑体" panose="02010609060101010101" pitchFamily="49" charset="-122"/>
              </a:rPr>
              <a:t>CRNN</a:t>
            </a:r>
            <a:r>
              <a:rPr lang="zh-CN" altLang="en-US" sz="1600" b="1" dirty="0">
                <a:solidFill>
                  <a:srgbClr val="005BAC"/>
                </a:solidFill>
                <a:latin typeface="Arial" panose="020B0604020202020204" pitchFamily="34" charset="0"/>
                <a:ea typeface="黑体" panose="02010609060101010101" pitchFamily="49" charset="-122"/>
              </a:rPr>
              <a:t>的隧道混合流量识别方法</a:t>
            </a:r>
            <a:endParaRPr lang="en-US" altLang="zh-CN" sz="1600" b="1" dirty="0">
              <a:solidFill>
                <a:srgbClr val="005BAC"/>
              </a:solidFill>
              <a:latin typeface="Arial" panose="020B0604020202020204" pitchFamily="34" charset="0"/>
              <a:ea typeface="黑体" panose="02010609060101010101" pitchFamily="49" charset="-122"/>
            </a:endParaRPr>
          </a:p>
        </p:txBody>
      </p:sp>
      <p:cxnSp>
        <p:nvCxnSpPr>
          <p:cNvPr id="4" name="直接箭头连接符 3"/>
          <p:cNvCxnSpPr>
            <a:stCxn id="20" idx="2"/>
            <a:endCxn id="17" idx="0"/>
          </p:cNvCxnSpPr>
          <p:nvPr/>
        </p:nvCxnSpPr>
        <p:spPr>
          <a:xfrm>
            <a:off x="2241171" y="3889094"/>
            <a:ext cx="2240280" cy="1035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21" idx="2"/>
            <a:endCxn id="17" idx="0"/>
          </p:cNvCxnSpPr>
          <p:nvPr/>
        </p:nvCxnSpPr>
        <p:spPr>
          <a:xfrm flipH="1">
            <a:off x="4481359" y="3889094"/>
            <a:ext cx="2353310" cy="1035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969406" y="4925159"/>
            <a:ext cx="5024184" cy="1137606"/>
            <a:chOff x="2193563" y="4950493"/>
            <a:chExt cx="4885967" cy="1282325"/>
          </a:xfrm>
          <a:solidFill>
            <a:srgbClr val="FFFEFF"/>
          </a:solidFill>
        </p:grpSpPr>
        <p:sp>
          <p:nvSpPr>
            <p:cNvPr id="17" name="矩形 16"/>
            <p:cNvSpPr/>
            <p:nvPr/>
          </p:nvSpPr>
          <p:spPr bwMode="auto">
            <a:xfrm>
              <a:off x="2193563" y="4950493"/>
              <a:ext cx="4885967" cy="1282325"/>
            </a:xfrm>
            <a:prstGeom prst="rect">
              <a:avLst/>
            </a:prstGeom>
            <a:grp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2211721" y="5010670"/>
              <a:ext cx="4849649" cy="1186764"/>
            </a:xfrm>
            <a:prstGeom prst="rect">
              <a:avLst/>
            </a:prstGeom>
            <a:grpFill/>
          </p:spPr>
          <p:txBody>
            <a:bodyPr wrap="square" rtlCol="0">
              <a:spAutoFit/>
            </a:bodyPr>
            <a:lstStyle/>
            <a:p>
              <a:pPr algn="just">
                <a:lnSpc>
                  <a:spcPts val="2500"/>
                </a:lnSpc>
                <a:spcAft>
                  <a:spcPts val="1000"/>
                </a:spcAft>
              </a:pPr>
              <a:r>
                <a:rPr lang="zh-CN" altLang="en-US" sz="1600" dirty="0">
                  <a:solidFill>
                    <a:srgbClr val="005BAC"/>
                  </a:solidFill>
                  <a:latin typeface="Arial" panose="020B0604020202020204" pitchFamily="34" charset="0"/>
                  <a:ea typeface="黑体" panose="02010609060101010101" pitchFamily="49" charset="-122"/>
                </a:rPr>
                <a:t>结合两种隧道混合流识别方法，开发原型系统。结合不同类型隧道混合流量特点和两种方法的优点，对不同类型的隧道混合数据进行选择性处理。</a:t>
              </a:r>
              <a:endParaRPr lang="zh-CN" altLang="en-US" sz="1600" dirty="0">
                <a:solidFill>
                  <a:srgbClr val="005BAC"/>
                </a:solidFill>
                <a:latin typeface="Arial" panose="020B0604020202020204" pitchFamily="34" charset="0"/>
                <a:ea typeface="黑体" panose="02010609060101010101" pitchFamily="49" charset="-122"/>
              </a:endParaRPr>
            </a:p>
          </p:txBody>
        </p:sp>
      </p:grpSp>
      <p:sp>
        <p:nvSpPr>
          <p:cNvPr id="29" name="文本框 28"/>
          <p:cNvSpPr txBox="1"/>
          <p:nvPr/>
        </p:nvSpPr>
        <p:spPr>
          <a:xfrm>
            <a:off x="206924" y="1011567"/>
            <a:ext cx="8556595" cy="369332"/>
          </a:xfrm>
          <a:prstGeom prst="rect">
            <a:avLst/>
          </a:prstGeom>
          <a:noFill/>
        </p:spPr>
        <p:txBody>
          <a:bodyPr wrap="square" rtlCol="0">
            <a:spAutoFit/>
          </a:bodyPr>
          <a:lstStyle/>
          <a:p>
            <a:r>
              <a:rPr lang="zh-CN" altLang="en-US" b="1" dirty="0">
                <a:solidFill>
                  <a:srgbClr val="C00000"/>
                </a:solidFill>
              </a:rPr>
              <a:t>总结</a:t>
            </a:r>
            <a:endParaRPr lang="zh-CN" altLang="en-US" b="1" dirty="0">
              <a:solidFill>
                <a:srgbClr val="C00000"/>
              </a:solidFill>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9750" y="1680845"/>
            <a:ext cx="7554595" cy="1604645"/>
          </a:xfrm>
          <a:prstGeom prst="rect">
            <a:avLst/>
          </a:prstGeom>
          <a:noFill/>
        </p:spPr>
        <p:txBody>
          <a:bodyPr wrap="square" rtlCol="0" anchor="t">
            <a:spAutoFit/>
          </a:bodyPr>
          <a:lstStyle/>
          <a:p>
            <a:pPr marL="285750" indent="-285750" algn="just">
              <a:lnSpc>
                <a:spcPts val="2500"/>
              </a:lnSpc>
              <a:spcAft>
                <a:spcPts val="1000"/>
              </a:spcAft>
              <a:buFont typeface="Wingdings" panose="05000000000000000000" charset="0"/>
              <a:buChar char="p"/>
            </a:pPr>
            <a:r>
              <a:rPr lang="zh-CN" altLang="en-US"/>
              <a:t>目标：实现实验室环境下隧道混合流量的精细化识别</a:t>
            </a:r>
            <a:endParaRPr lang="zh-CN" altLang="en-US"/>
          </a:p>
          <a:p>
            <a:pPr marL="742950" lvl="1" indent="-285750" algn="just" fontAlgn="auto">
              <a:lnSpc>
                <a:spcPts val="2500"/>
              </a:lnSpc>
              <a:spcAft>
                <a:spcPts val="400"/>
              </a:spcAft>
              <a:buFont typeface="Wingdings" panose="05000000000000000000" charset="0"/>
              <a:buChar char="p"/>
            </a:pPr>
            <a:r>
              <a:rPr lang="zh-CN" altLang="en-US" b="1">
                <a:solidFill>
                  <a:srgbClr val="FF0000"/>
                </a:solidFill>
              </a:rPr>
              <a:t>流量捕获</a:t>
            </a:r>
            <a:endParaRPr lang="zh-CN" altLang="en-US" b="1">
              <a:solidFill>
                <a:srgbClr val="FF0000"/>
              </a:solidFill>
            </a:endParaRPr>
          </a:p>
          <a:p>
            <a:pPr marL="1200150" lvl="2" indent="-285750" algn="just" fontAlgn="auto">
              <a:lnSpc>
                <a:spcPts val="2500"/>
              </a:lnSpc>
              <a:spcAft>
                <a:spcPts val="400"/>
              </a:spcAft>
              <a:buFont typeface="Wingdings" panose="05000000000000000000" charset="0"/>
              <a:buChar char="p"/>
            </a:pPr>
            <a:r>
              <a:rPr lang="zh-CN" altLang="en-US" sz="1600"/>
              <a:t>实验室环境下搭建</a:t>
            </a:r>
            <a:r>
              <a:rPr lang="en-US" altLang="zh-CN" sz="1600"/>
              <a:t>IPSec</a:t>
            </a:r>
            <a:r>
              <a:rPr lang="zh-CN" altLang="en-US" sz="1600"/>
              <a:t>、</a:t>
            </a:r>
            <a:r>
              <a:rPr lang="en-US" altLang="zh-CN" sz="1600"/>
              <a:t>OpenVPN</a:t>
            </a:r>
            <a:r>
              <a:rPr lang="zh-CN" altLang="en-US" sz="1600"/>
              <a:t>、</a:t>
            </a:r>
            <a:r>
              <a:rPr lang="en-US" altLang="zh-CN" sz="1600"/>
              <a:t>L2TP</a:t>
            </a:r>
            <a:r>
              <a:rPr lang="zh-CN" altLang="en-US" sz="1600"/>
              <a:t>等隧道，捕获隧道流量。</a:t>
            </a:r>
            <a:endParaRPr lang="zh-CN" altLang="en-US" sz="1600"/>
          </a:p>
          <a:p>
            <a:pPr lvl="2" indent="0" algn="just">
              <a:lnSpc>
                <a:spcPts val="2500"/>
              </a:lnSpc>
              <a:spcAft>
                <a:spcPts val="1000"/>
              </a:spcAft>
              <a:buFont typeface="Wingdings" panose="05000000000000000000" charset="0"/>
              <a:buNone/>
            </a:pPr>
            <a:endParaRPr lang="zh-CN" altLang="en-US" sz="1600"/>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pic>
        <p:nvPicPr>
          <p:cNvPr id="3" name="图片 2"/>
          <p:cNvPicPr>
            <a:picLocks noChangeAspect="1"/>
          </p:cNvPicPr>
          <p:nvPr>
            <p:custDataLst>
              <p:tags r:id="rId1"/>
            </p:custDataLst>
          </p:nvPr>
        </p:nvPicPr>
        <p:blipFill>
          <a:blip r:embed="rId2"/>
          <a:stretch>
            <a:fillRect/>
          </a:stretch>
        </p:blipFill>
        <p:spPr>
          <a:xfrm>
            <a:off x="1085850" y="2838450"/>
            <a:ext cx="7108825" cy="2167255"/>
          </a:xfrm>
          <a:prstGeom prst="rect">
            <a:avLst/>
          </a:prstGeom>
        </p:spPr>
      </p:pic>
      <p:sp>
        <p:nvSpPr>
          <p:cNvPr id="6" name="文本框 5"/>
          <p:cNvSpPr txBox="1"/>
          <p:nvPr/>
        </p:nvSpPr>
        <p:spPr>
          <a:xfrm>
            <a:off x="1026795" y="5093335"/>
            <a:ext cx="7227570" cy="1383665"/>
          </a:xfrm>
          <a:prstGeom prst="rect">
            <a:avLst/>
          </a:prstGeom>
          <a:noFill/>
        </p:spPr>
        <p:txBody>
          <a:bodyPr wrap="square" rtlCol="0" anchor="t">
            <a:spAutoFit/>
          </a:bodyPr>
          <a:p>
            <a:pPr marL="285750" indent="-285750" fontAlgn="auto">
              <a:lnSpc>
                <a:spcPct val="150000"/>
              </a:lnSpc>
              <a:buFont typeface="Wingdings" panose="05000000000000000000" charset="0"/>
              <a:buChar char="l"/>
            </a:pPr>
            <a:r>
              <a:rPr lang="zh-CN" altLang="en-US" sz="1400"/>
              <a:t>有时间间隔访问的流量：又称正时间分离应用流量，是指用户在访问应用的时候存在一定的空闲时间间隔。</a:t>
            </a:r>
            <a:endParaRPr lang="zh-CN" altLang="en-US" sz="1400"/>
          </a:p>
          <a:p>
            <a:pPr marL="285750" indent="-285750" fontAlgn="auto">
              <a:lnSpc>
                <a:spcPct val="150000"/>
              </a:lnSpc>
              <a:buFont typeface="Wingdings" panose="05000000000000000000" charset="0"/>
              <a:buChar char="l"/>
            </a:pPr>
            <a:r>
              <a:rPr lang="zh-CN" altLang="en-US" sz="1400"/>
              <a:t>无时间间隔访问的流量：包括零时间分离应用流量和负时间分离应用流量，是指用户访问应用的时候没有存在空闲时间间隔。</a:t>
            </a:r>
            <a:endParaRPr lang="zh-CN"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3937" y="1133884"/>
            <a:ext cx="530915" cy="677108"/>
          </a:xfrm>
          <a:prstGeom prst="rect">
            <a:avLst/>
          </a:prstGeom>
          <a:noFill/>
        </p:spPr>
        <p:txBody>
          <a:bodyPr wrap="none" rtlCol="0">
            <a:spAutoFit/>
          </a:bodyPr>
          <a:lstStyle/>
          <a:p>
            <a:endParaRPr kumimoji="1" lang="en-US" altLang="zh-CN" dirty="0">
              <a:latin typeface="+mn-ea"/>
            </a:endParaRPr>
          </a:p>
          <a:p>
            <a:pPr marL="342900" indent="-342900">
              <a:buFont typeface="Arial" panose="020B0604020202020204" pitchFamily="34" charset="0"/>
              <a:buChar char="•"/>
            </a:pPr>
            <a:endParaRPr kumimoji="1" lang="zh-CN" altLang="en-US" sz="2000" dirty="0"/>
          </a:p>
        </p:txBody>
      </p:sp>
      <p:sp>
        <p:nvSpPr>
          <p:cNvPr id="28" name="文本框 27"/>
          <p:cNvSpPr txBox="1"/>
          <p:nvPr/>
        </p:nvSpPr>
        <p:spPr>
          <a:xfrm>
            <a:off x="727459" y="1395517"/>
            <a:ext cx="7456647" cy="2950359"/>
          </a:xfrm>
          <a:prstGeom prst="rect">
            <a:avLst/>
          </a:prstGeom>
          <a:noFill/>
        </p:spPr>
        <p:txBody>
          <a:bodyPr wrap="square">
            <a:spAutoFit/>
          </a:bodyPr>
          <a:lstStyle/>
          <a:p>
            <a:pPr marL="285750" indent="-285750">
              <a:lnSpc>
                <a:spcPct val="150000"/>
              </a:lnSpc>
              <a:buSzPct val="90000"/>
              <a:buFont typeface="Wingdings" panose="05000000000000000000" pitchFamily="2" charset="2"/>
              <a:buChar char="p"/>
            </a:pPr>
            <a:r>
              <a:rPr lang="zh-CN" altLang="en-US" sz="1600" b="1" i="0" dirty="0">
                <a:solidFill>
                  <a:srgbClr val="333333"/>
                </a:solidFill>
                <a:effectLst/>
                <a:latin typeface="+mn-ea"/>
              </a:rPr>
              <a:t>隧道技术</a:t>
            </a:r>
            <a:r>
              <a:rPr lang="zh-CN" altLang="en-US" sz="1600" b="0" i="0" dirty="0">
                <a:solidFill>
                  <a:srgbClr val="333333"/>
                </a:solidFill>
                <a:effectLst/>
                <a:latin typeface="+mn-ea"/>
              </a:rPr>
              <a:t>是一种通过使用互联网络的基础设施在网络之间传递数据的方式</a:t>
            </a:r>
            <a:r>
              <a:rPr lang="en-US" altLang="zh-CN" sz="1600" b="0" i="0" baseline="30000" dirty="0">
                <a:solidFill>
                  <a:srgbClr val="333333"/>
                </a:solidFill>
                <a:effectLst/>
                <a:latin typeface="+mn-ea"/>
              </a:rPr>
              <a:t>[1]</a:t>
            </a:r>
            <a:endParaRPr lang="en-US" altLang="zh-CN" sz="1600" baseline="30000" dirty="0">
              <a:solidFill>
                <a:srgbClr val="333333"/>
              </a:solidFill>
              <a:latin typeface="+mn-ea"/>
            </a:endParaRPr>
          </a:p>
          <a:p>
            <a:pPr marL="285750" indent="-285750">
              <a:lnSpc>
                <a:spcPct val="150000"/>
              </a:lnSpc>
              <a:buSzPct val="90000"/>
              <a:buFont typeface="Wingdings" panose="05000000000000000000" pitchFamily="2" charset="2"/>
              <a:buChar char="p"/>
            </a:pPr>
            <a:r>
              <a:rPr lang="zh-CN" altLang="en-US" sz="1600" b="0" i="0" dirty="0">
                <a:solidFill>
                  <a:srgbClr val="333333"/>
                </a:solidFill>
                <a:effectLst/>
                <a:latin typeface="+mn-ea"/>
              </a:rPr>
              <a:t>隧道协议将这些其他协议的数据帧或包重新封装在新的包头中发送。新的包头提供了路由信息，从而使封装的负载数据能够通过互联网络传递。</a:t>
            </a:r>
            <a:endParaRPr lang="en-US" altLang="zh-CN" sz="1600" dirty="0">
              <a:solidFill>
                <a:srgbClr val="333333"/>
              </a:solidFill>
              <a:latin typeface="+mn-ea"/>
            </a:endParaRPr>
          </a:p>
          <a:p>
            <a:pPr marL="285750" indent="-285750">
              <a:lnSpc>
                <a:spcPct val="150000"/>
              </a:lnSpc>
              <a:buSzPct val="90000"/>
              <a:buFont typeface="Wingdings" panose="05000000000000000000" pitchFamily="2" charset="2"/>
              <a:buChar char="p"/>
            </a:pPr>
            <a:r>
              <a:rPr lang="zh-CN" altLang="en-US" sz="1600" i="0" dirty="0">
                <a:solidFill>
                  <a:srgbClr val="333333"/>
                </a:solidFill>
                <a:effectLst/>
                <a:latin typeface="+mn-ea"/>
              </a:rPr>
              <a:t>被</a:t>
            </a:r>
            <a:r>
              <a:rPr lang="zh-CN" altLang="en-US" sz="1600" b="1" i="0" dirty="0">
                <a:solidFill>
                  <a:srgbClr val="333333"/>
                </a:solidFill>
                <a:effectLst/>
                <a:latin typeface="+mn-ea"/>
              </a:rPr>
              <a:t>封装</a:t>
            </a:r>
            <a:r>
              <a:rPr lang="zh-CN" altLang="en-US" sz="1600" b="0" i="0" dirty="0">
                <a:solidFill>
                  <a:srgbClr val="333333"/>
                </a:solidFill>
                <a:effectLst/>
                <a:latin typeface="+mn-ea"/>
              </a:rPr>
              <a:t>的数据包在隧道的两个端点之间通过公共互联网络进行路由。被封装的数据包在公共互联网络上传递时所经过的逻辑路径称为</a:t>
            </a:r>
            <a:r>
              <a:rPr lang="zh-CN" altLang="en-US" sz="1600" b="1" i="0" dirty="0">
                <a:solidFill>
                  <a:srgbClr val="333333"/>
                </a:solidFill>
                <a:effectLst/>
                <a:latin typeface="+mn-ea"/>
              </a:rPr>
              <a:t>隧道</a:t>
            </a:r>
            <a:r>
              <a:rPr lang="zh-CN" altLang="en-US" sz="1600" b="0" i="0" dirty="0">
                <a:solidFill>
                  <a:srgbClr val="333333"/>
                </a:solidFill>
                <a:effectLst/>
                <a:latin typeface="+mn-ea"/>
              </a:rPr>
              <a:t>。一旦到达网络终点，数据将被</a:t>
            </a:r>
            <a:r>
              <a:rPr lang="zh-CN" altLang="en-US" sz="1600" b="1" dirty="0">
                <a:solidFill>
                  <a:srgbClr val="333333"/>
                </a:solidFill>
                <a:effectLst/>
                <a:latin typeface="+mn-ea"/>
              </a:rPr>
              <a:t>解封装</a:t>
            </a:r>
            <a:r>
              <a:rPr lang="zh-CN" altLang="en-US" sz="1600" b="0" i="0" dirty="0">
                <a:solidFill>
                  <a:srgbClr val="333333"/>
                </a:solidFill>
                <a:effectLst/>
                <a:latin typeface="+mn-ea"/>
              </a:rPr>
              <a:t>并转发到最终目的地。</a:t>
            </a:r>
            <a:endParaRPr lang="en-US" altLang="zh-CN" sz="1600" dirty="0">
              <a:solidFill>
                <a:srgbClr val="333333"/>
              </a:solidFill>
              <a:latin typeface="+mn-ea"/>
            </a:endParaRPr>
          </a:p>
          <a:p>
            <a:pPr marL="285750" indent="-285750">
              <a:lnSpc>
                <a:spcPct val="150000"/>
              </a:lnSpc>
              <a:buSzPct val="90000"/>
              <a:buFont typeface="Wingdings" panose="05000000000000000000" pitchFamily="2" charset="2"/>
              <a:buChar char="p"/>
            </a:pPr>
            <a:r>
              <a:rPr lang="zh-CN" altLang="en-US" sz="1600" dirty="0">
                <a:solidFill>
                  <a:srgbClr val="333333"/>
                </a:solidFill>
                <a:latin typeface="+mn-ea"/>
              </a:rPr>
              <a:t>隧道技术是指包括</a:t>
            </a:r>
            <a:r>
              <a:rPr lang="zh-CN" altLang="en-US" sz="1600" b="1" dirty="0">
                <a:solidFill>
                  <a:srgbClr val="333333"/>
                </a:solidFill>
                <a:latin typeface="+mn-ea"/>
              </a:rPr>
              <a:t>数据封装</a:t>
            </a:r>
            <a:r>
              <a:rPr lang="zh-CN" altLang="en-US" sz="1600" dirty="0">
                <a:solidFill>
                  <a:srgbClr val="333333"/>
                </a:solidFill>
                <a:latin typeface="+mn-ea"/>
              </a:rPr>
              <a:t>、</a:t>
            </a:r>
            <a:r>
              <a:rPr lang="zh-CN" altLang="en-US" sz="1600" b="1" dirty="0">
                <a:solidFill>
                  <a:srgbClr val="333333"/>
                </a:solidFill>
                <a:latin typeface="+mn-ea"/>
              </a:rPr>
              <a:t>传输</a:t>
            </a:r>
            <a:r>
              <a:rPr lang="zh-CN" altLang="en-US" sz="1600" dirty="0">
                <a:solidFill>
                  <a:srgbClr val="333333"/>
                </a:solidFill>
                <a:latin typeface="+mn-ea"/>
              </a:rPr>
              <a:t>和</a:t>
            </a:r>
            <a:r>
              <a:rPr lang="zh-CN" altLang="en-US" sz="1600" b="1" dirty="0">
                <a:solidFill>
                  <a:srgbClr val="333333"/>
                </a:solidFill>
                <a:latin typeface="+mn-ea"/>
              </a:rPr>
              <a:t>解封装</a:t>
            </a:r>
            <a:r>
              <a:rPr lang="zh-CN" altLang="en-US" sz="1600" dirty="0">
                <a:solidFill>
                  <a:srgbClr val="333333"/>
                </a:solidFill>
                <a:latin typeface="+mn-ea"/>
              </a:rPr>
              <a:t>在内的全过程</a:t>
            </a:r>
            <a:r>
              <a:rPr lang="zh-CN" altLang="en-US" sz="1600" dirty="0">
                <a:solidFill>
                  <a:srgbClr val="333333"/>
                </a:solidFill>
                <a:latin typeface="Arial" panose="020B0604020202020204" pitchFamily="34" charset="0"/>
              </a:rPr>
              <a:t>。</a:t>
            </a:r>
            <a:endParaRPr lang="en-US" altLang="zh-CN" sz="1600" dirty="0">
              <a:solidFill>
                <a:srgbClr val="333333"/>
              </a:solidFill>
              <a:latin typeface="Arial" panose="020B0604020202020204" pitchFamily="34" charset="0"/>
            </a:endParaRPr>
          </a:p>
          <a:p>
            <a:pPr marL="285750" indent="-285750">
              <a:lnSpc>
                <a:spcPct val="150000"/>
              </a:lnSpc>
              <a:buFont typeface="Wingdings" panose="05000000000000000000" pitchFamily="2" charset="2"/>
              <a:buChar char="p"/>
            </a:pPr>
            <a:endParaRPr lang="en-US" altLang="zh-CN" sz="1400" dirty="0">
              <a:solidFill>
                <a:srgbClr val="333333"/>
              </a:solidFill>
              <a:latin typeface="黑体" panose="02010609060101010101" pitchFamily="49" charset="-122"/>
              <a:ea typeface="黑体" panose="02010609060101010101" pitchFamily="49" charset="-122"/>
            </a:endParaRPr>
          </a:p>
        </p:txBody>
      </p:sp>
      <p:grpSp>
        <p:nvGrpSpPr>
          <p:cNvPr id="58" name="组合 57"/>
          <p:cNvGrpSpPr/>
          <p:nvPr/>
        </p:nvGrpSpPr>
        <p:grpSpPr>
          <a:xfrm>
            <a:off x="935650" y="4352634"/>
            <a:ext cx="7057866" cy="2167360"/>
            <a:chOff x="205224" y="3343803"/>
            <a:chExt cx="8827717" cy="3288662"/>
          </a:xfrm>
        </p:grpSpPr>
        <p:sp>
          <p:nvSpPr>
            <p:cNvPr id="7" name="矩形 6"/>
            <p:cNvSpPr/>
            <p:nvPr/>
          </p:nvSpPr>
          <p:spPr bwMode="auto">
            <a:xfrm>
              <a:off x="287524" y="4230035"/>
              <a:ext cx="720080" cy="216024"/>
            </a:xfrm>
            <a:prstGeom prst="rect">
              <a:avLst/>
            </a:prstGeom>
            <a:solidFill>
              <a:schemeClr val="tx2">
                <a:lumMod val="20000"/>
                <a:lumOff val="8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37" name="文本框 36"/>
            <p:cNvSpPr txBox="1"/>
            <p:nvPr/>
          </p:nvSpPr>
          <p:spPr>
            <a:xfrm>
              <a:off x="205224" y="4618850"/>
              <a:ext cx="841517" cy="82923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数据包</a:t>
              </a:r>
              <a:endParaRPr kumimoji="1" lang="en-US" altLang="zh-CN" sz="1200" dirty="0">
                <a:latin typeface="黑体" panose="02010609060101010101" pitchFamily="49" charset="-122"/>
                <a:ea typeface="黑体" panose="02010609060101010101" pitchFamily="49" charset="-122"/>
              </a:endParaRPr>
            </a:p>
            <a:p>
              <a:r>
                <a:rPr kumimoji="1" lang="zh-CN" altLang="en-US" sz="1200" dirty="0">
                  <a:latin typeface="黑体" panose="02010609060101010101" pitchFamily="49" charset="-122"/>
                  <a:ea typeface="黑体" panose="02010609060101010101" pitchFamily="49" charset="-122"/>
                </a:rPr>
                <a:t>（净荷</a:t>
              </a:r>
              <a:r>
                <a:rPr kumimoji="1" lang="zh-CN" altLang="en-US" sz="1100" dirty="0">
                  <a:latin typeface="黑体" panose="02010609060101010101" pitchFamily="49" charset="-122"/>
                  <a:ea typeface="黑体" panose="02010609060101010101" pitchFamily="49" charset="-122"/>
                </a:rPr>
                <a:t>）</a:t>
              </a:r>
              <a:endParaRPr kumimoji="1" lang="en-US" altLang="zh-CN" sz="11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kumimoji="1" lang="zh-CN" altLang="en-US" sz="2000" dirty="0"/>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3292" y="4095556"/>
              <a:ext cx="576064" cy="576064"/>
            </a:xfrm>
            <a:prstGeom prst="rect">
              <a:avLst/>
            </a:prstGeom>
          </p:spPr>
        </p:pic>
        <p:sp>
          <p:nvSpPr>
            <p:cNvPr id="38" name="文本框 37"/>
            <p:cNvSpPr txBox="1"/>
            <p:nvPr/>
          </p:nvSpPr>
          <p:spPr>
            <a:xfrm>
              <a:off x="1282574" y="3657273"/>
              <a:ext cx="1184156" cy="29852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隧道启动节点</a:t>
              </a:r>
              <a:endParaRPr kumimoji="1" lang="en-US" altLang="zh-CN" sz="1200" dirty="0">
                <a:latin typeface="黑体" panose="02010609060101010101" pitchFamily="49" charset="-122"/>
                <a:ea typeface="黑体" panose="02010609060101010101" pitchFamily="49" charset="-122"/>
              </a:endParaRPr>
            </a:p>
          </p:txBody>
        </p:sp>
        <p:grpSp>
          <p:nvGrpSpPr>
            <p:cNvPr id="48" name="组合 47"/>
            <p:cNvGrpSpPr/>
            <p:nvPr/>
          </p:nvGrpSpPr>
          <p:grpSpPr>
            <a:xfrm>
              <a:off x="2513185" y="3774052"/>
              <a:ext cx="4167025" cy="1202433"/>
              <a:chOff x="2908776" y="3691860"/>
              <a:chExt cx="4167025" cy="1202433"/>
            </a:xfrm>
          </p:grpSpPr>
          <p:cxnSp>
            <p:nvCxnSpPr>
              <p:cNvPr id="12" name="直接连接符 11"/>
              <p:cNvCxnSpPr/>
              <p:nvPr/>
            </p:nvCxnSpPr>
            <p:spPr>
              <a:xfrm>
                <a:off x="2987824" y="4037469"/>
                <a:ext cx="4032448"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3" idx="4"/>
              </p:cNvCxnSpPr>
              <p:nvPr/>
            </p:nvCxnSpPr>
            <p:spPr>
              <a:xfrm>
                <a:off x="2987824" y="4386775"/>
                <a:ext cx="3979965"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bwMode="auto">
              <a:xfrm>
                <a:off x="2908776" y="4026756"/>
                <a:ext cx="216024" cy="360019"/>
              </a:xfrm>
              <a:prstGeom prst="ellipse">
                <a:avLst/>
              </a:prstGeom>
              <a:solidFill>
                <a:srgbClr val="97BDE3"/>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43" name="椭圆 42"/>
              <p:cNvSpPr/>
              <p:nvPr/>
            </p:nvSpPr>
            <p:spPr bwMode="auto">
              <a:xfrm>
                <a:off x="6859777" y="4026756"/>
                <a:ext cx="216024" cy="360019"/>
              </a:xfrm>
              <a:prstGeom prst="ellipse">
                <a:avLst/>
              </a:prstGeom>
              <a:solidFill>
                <a:srgbClr val="97BDE3"/>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7" name="思想气泡: 云 16"/>
              <p:cNvSpPr/>
              <p:nvPr/>
            </p:nvSpPr>
            <p:spPr bwMode="auto">
              <a:xfrm>
                <a:off x="3779912" y="3691860"/>
                <a:ext cx="2352125" cy="1202433"/>
              </a:xfrm>
              <a:prstGeom prst="cloudCallout">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dirty="0"/>
              </a:p>
            </p:txBody>
          </p:sp>
          <p:grpSp>
            <p:nvGrpSpPr>
              <p:cNvPr id="26" name="组合 25"/>
              <p:cNvGrpSpPr/>
              <p:nvPr/>
            </p:nvGrpSpPr>
            <p:grpSpPr>
              <a:xfrm>
                <a:off x="4174553" y="4104110"/>
                <a:ext cx="1152128" cy="216024"/>
                <a:chOff x="4222680" y="5101906"/>
                <a:chExt cx="1152128" cy="216024"/>
              </a:xfrm>
            </p:grpSpPr>
            <p:sp>
              <p:nvSpPr>
                <p:cNvPr id="45" name="矩形 44"/>
                <p:cNvSpPr/>
                <p:nvPr/>
              </p:nvSpPr>
              <p:spPr bwMode="auto">
                <a:xfrm>
                  <a:off x="4654728" y="5101906"/>
                  <a:ext cx="720080" cy="216024"/>
                </a:xfrm>
                <a:prstGeom prst="rect">
                  <a:avLst/>
                </a:prstGeom>
                <a:solidFill>
                  <a:schemeClr val="tx2">
                    <a:lumMod val="20000"/>
                    <a:lumOff val="8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8" name="矩形 17"/>
                <p:cNvSpPr/>
                <p:nvPr/>
              </p:nvSpPr>
              <p:spPr bwMode="auto">
                <a:xfrm>
                  <a:off x="4222680" y="5101906"/>
                  <a:ext cx="432048" cy="216024"/>
                </a:xfrm>
                <a:prstGeom prst="rect">
                  <a:avLst/>
                </a:prstGeom>
                <a:solidFill>
                  <a:srgbClr val="000000"/>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dirty="0"/>
                </a:p>
              </p:txBody>
            </p:sp>
          </p:grpSp>
          <p:cxnSp>
            <p:nvCxnSpPr>
              <p:cNvPr id="47" name="直接箭头连接符 46"/>
              <p:cNvCxnSpPr/>
              <p:nvPr/>
            </p:nvCxnSpPr>
            <p:spPr>
              <a:xfrm>
                <a:off x="5621753" y="4230035"/>
                <a:ext cx="1020568"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4039" y="4042786"/>
              <a:ext cx="576064" cy="576064"/>
            </a:xfrm>
            <a:prstGeom prst="rect">
              <a:avLst/>
            </a:prstGeom>
          </p:spPr>
        </p:pic>
        <p:sp>
          <p:nvSpPr>
            <p:cNvPr id="51" name="矩形 50"/>
            <p:cNvSpPr/>
            <p:nvPr/>
          </p:nvSpPr>
          <p:spPr bwMode="auto">
            <a:xfrm>
              <a:off x="8230869" y="4230035"/>
              <a:ext cx="720080" cy="216024"/>
            </a:xfrm>
            <a:prstGeom prst="rect">
              <a:avLst/>
            </a:prstGeom>
            <a:solidFill>
              <a:schemeClr val="tx2">
                <a:lumMod val="20000"/>
                <a:lumOff val="80000"/>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2" name="文本框 51"/>
            <p:cNvSpPr txBox="1"/>
            <p:nvPr/>
          </p:nvSpPr>
          <p:spPr>
            <a:xfrm>
              <a:off x="8177719" y="4614365"/>
              <a:ext cx="855222" cy="82923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数据包</a:t>
              </a:r>
              <a:endParaRPr kumimoji="1" lang="en-US" altLang="zh-CN" sz="1200" dirty="0">
                <a:latin typeface="黑体" panose="02010609060101010101" pitchFamily="49" charset="-122"/>
                <a:ea typeface="黑体" panose="02010609060101010101" pitchFamily="49" charset="-122"/>
              </a:endParaRPr>
            </a:p>
            <a:p>
              <a:r>
                <a:rPr kumimoji="1" lang="zh-CN" altLang="en-US" sz="1200" dirty="0">
                  <a:latin typeface="黑体" panose="02010609060101010101" pitchFamily="49" charset="-122"/>
                  <a:ea typeface="黑体" panose="02010609060101010101" pitchFamily="49" charset="-122"/>
                </a:rPr>
                <a:t>（净荷）</a:t>
              </a:r>
              <a:endParaRPr kumimoji="1" lang="en-US" altLang="zh-CN" sz="12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kumimoji="1" lang="zh-CN" altLang="en-US" sz="2000" dirty="0"/>
            </a:p>
          </p:txBody>
        </p:sp>
        <p:cxnSp>
          <p:nvCxnSpPr>
            <p:cNvPr id="53" name="直接连接符 52"/>
            <p:cNvCxnSpPr/>
            <p:nvPr/>
          </p:nvCxnSpPr>
          <p:spPr>
            <a:xfrm flipH="1">
              <a:off x="3432251" y="4450870"/>
              <a:ext cx="443603" cy="902160"/>
            </a:xfrm>
            <a:prstGeom prst="line">
              <a:avLst/>
            </a:prstGeom>
            <a:ln w="12700">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06964" y="5480801"/>
              <a:ext cx="855222" cy="29852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隧道首部</a:t>
              </a:r>
              <a:endParaRPr kumimoji="1" lang="en-US" altLang="zh-CN" sz="1200" dirty="0">
                <a:latin typeface="黑体" panose="02010609060101010101" pitchFamily="49" charset="-122"/>
                <a:ea typeface="黑体" panose="02010609060101010101" pitchFamily="49" charset="-122"/>
              </a:endParaRPr>
            </a:p>
          </p:txBody>
        </p:sp>
        <p:cxnSp>
          <p:nvCxnSpPr>
            <p:cNvPr id="57" name="直接连接符 56"/>
            <p:cNvCxnSpPr/>
            <p:nvPr/>
          </p:nvCxnSpPr>
          <p:spPr>
            <a:xfrm>
              <a:off x="4581486" y="4434265"/>
              <a:ext cx="492909" cy="938772"/>
            </a:xfrm>
            <a:prstGeom prst="line">
              <a:avLst/>
            </a:prstGeom>
            <a:ln w="12700">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773852" y="5480801"/>
              <a:ext cx="855222" cy="29852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隧道净荷</a:t>
              </a:r>
              <a:endParaRPr kumimoji="1" lang="en-US" altLang="zh-CN" sz="1200" dirty="0">
                <a:latin typeface="黑体" panose="02010609060101010101" pitchFamily="49" charset="-122"/>
                <a:ea typeface="黑体" panose="02010609060101010101" pitchFamily="49" charset="-122"/>
              </a:endParaRPr>
            </a:p>
          </p:txBody>
        </p:sp>
        <p:sp>
          <p:nvSpPr>
            <p:cNvPr id="60" name="文本框 59"/>
            <p:cNvSpPr txBox="1"/>
            <p:nvPr/>
          </p:nvSpPr>
          <p:spPr>
            <a:xfrm>
              <a:off x="6799993" y="3621493"/>
              <a:ext cx="1184156" cy="29852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隧道终结节点</a:t>
              </a:r>
              <a:endParaRPr kumimoji="1" lang="en-US" altLang="zh-CN" sz="1200" dirty="0">
                <a:latin typeface="黑体" panose="02010609060101010101" pitchFamily="49" charset="-122"/>
                <a:ea typeface="黑体" panose="02010609060101010101" pitchFamily="49" charset="-122"/>
              </a:endParaRPr>
            </a:p>
          </p:txBody>
        </p:sp>
        <p:sp>
          <p:nvSpPr>
            <p:cNvPr id="61" name="文本框 60"/>
            <p:cNvSpPr txBox="1"/>
            <p:nvPr/>
          </p:nvSpPr>
          <p:spPr>
            <a:xfrm>
              <a:off x="4079522" y="3343803"/>
              <a:ext cx="855222" cy="298525"/>
            </a:xfrm>
            <a:prstGeom prst="rect">
              <a:avLst/>
            </a:prstGeom>
            <a:noFill/>
          </p:spPr>
          <p:txBody>
            <a:bodyPr wrap="none" rtlCol="0">
              <a:spAutoFit/>
            </a:bodyPr>
            <a:lstStyle/>
            <a:p>
              <a:pPr algn="ctr"/>
              <a:r>
                <a:rPr kumimoji="1" lang="zh-CN" altLang="en-US" sz="1200" dirty="0">
                  <a:latin typeface="黑体" panose="02010609060101010101" pitchFamily="49" charset="-122"/>
                  <a:ea typeface="黑体" panose="02010609060101010101" pitchFamily="49" charset="-122"/>
                </a:rPr>
                <a:t>分组网络</a:t>
              </a:r>
              <a:endParaRPr kumimoji="1" lang="en-US" altLang="zh-CN" sz="1200" dirty="0">
                <a:latin typeface="黑体" panose="02010609060101010101" pitchFamily="49" charset="-122"/>
                <a:ea typeface="黑体" panose="02010609060101010101" pitchFamily="49" charset="-122"/>
              </a:endParaRPr>
            </a:p>
          </p:txBody>
        </p:sp>
        <p:sp>
          <p:nvSpPr>
            <p:cNvPr id="62" name="文本框 61"/>
            <p:cNvSpPr txBox="1"/>
            <p:nvPr/>
          </p:nvSpPr>
          <p:spPr>
            <a:xfrm>
              <a:off x="3825697" y="6165457"/>
              <a:ext cx="1802875" cy="467008"/>
            </a:xfrm>
            <a:prstGeom prst="rect">
              <a:avLst/>
            </a:prstGeom>
            <a:noFill/>
          </p:spPr>
          <p:txBody>
            <a:bodyPr wrap="none" rtlCol="0">
              <a:spAutoFit/>
            </a:bodyPr>
            <a:lstStyle/>
            <a:p>
              <a:pPr algn="ctr"/>
              <a:r>
                <a:rPr kumimoji="1" lang="zh-CN" altLang="en-US" sz="1400" dirty="0">
                  <a:solidFill>
                    <a:schemeClr val="tx2"/>
                  </a:solidFill>
                </a:rPr>
                <a:t>隧道的基本组成</a:t>
              </a:r>
              <a:endParaRPr kumimoji="1" lang="en-US" altLang="zh-CN" sz="1400" dirty="0">
                <a:solidFill>
                  <a:schemeClr val="tx2"/>
                </a:solidFill>
              </a:endParaRPr>
            </a:p>
          </p:txBody>
        </p:sp>
      </p:grpSp>
      <p:sp>
        <p:nvSpPr>
          <p:cNvPr id="66" name="标题 1"/>
          <p:cNvSpPr>
            <a:spLocks noGrp="1"/>
          </p:cNvSpPr>
          <p:nvPr>
            <p:ph type="title"/>
          </p:nvPr>
        </p:nvSpPr>
        <p:spPr>
          <a:xfrm>
            <a:off x="179512" y="142852"/>
            <a:ext cx="6972320" cy="582594"/>
          </a:xfrm>
        </p:spPr>
        <p:txBody>
          <a:bodyPr/>
          <a:lstStyle/>
          <a:p>
            <a:r>
              <a:rPr lang="zh-CN" altLang="en-US" dirty="0"/>
              <a:t>开展本课题研究的意义</a:t>
            </a:r>
            <a:endParaRPr lang="zh-CN" altLang="en-US" sz="2600" b="1" dirty="0"/>
          </a:p>
        </p:txBody>
      </p:sp>
      <p:sp>
        <p:nvSpPr>
          <p:cNvPr id="30" name="文本框 29"/>
          <p:cNvSpPr txBox="1"/>
          <p:nvPr/>
        </p:nvSpPr>
        <p:spPr>
          <a:xfrm>
            <a:off x="419055" y="925992"/>
            <a:ext cx="1107996" cy="369332"/>
          </a:xfrm>
          <a:prstGeom prst="rect">
            <a:avLst/>
          </a:prstGeom>
          <a:noFill/>
        </p:spPr>
        <p:txBody>
          <a:bodyPr wrap="none" rtlCol="0">
            <a:spAutoFit/>
          </a:bodyPr>
          <a:lstStyle/>
          <a:p>
            <a:r>
              <a:rPr kumimoji="1" lang="zh-CN" altLang="en-US" b="1" dirty="0">
                <a:latin typeface="黑体" panose="02010609060101010101" pitchFamily="49" charset="-122"/>
                <a:ea typeface="黑体" panose="02010609060101010101" pitchFamily="49" charset="-122"/>
              </a:rPr>
              <a:t>隧道技术</a:t>
            </a:r>
            <a:endParaRPr kumimoji="1" lang="en-US" altLang="zh-CN" b="1"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0"/>
          </p:nvPr>
        </p:nvSpPr>
        <p:spPr/>
        <p:txBody>
          <a:bodyPr/>
          <a:lstStyle/>
          <a:p>
            <a:fld id="{591D6305-F633-4AF1-BE5A-E32AE39AA646}" type="slidenum">
              <a:rPr lang="zh-CN" altLang="en-US" smtClean="0"/>
            </a:fld>
            <a:endParaRPr lang="zh-CN" altLang="en-US" dirty="0"/>
          </a:p>
        </p:txBody>
      </p:sp>
      <p:sp>
        <p:nvSpPr>
          <p:cNvPr id="32" name="文本框 31"/>
          <p:cNvSpPr txBox="1"/>
          <p:nvPr/>
        </p:nvSpPr>
        <p:spPr>
          <a:xfrm>
            <a:off x="3245401" y="6217287"/>
            <a:ext cx="695739" cy="307777"/>
          </a:xfrm>
          <a:prstGeom prst="rect">
            <a:avLst/>
          </a:prstGeom>
          <a:noFill/>
        </p:spPr>
        <p:txBody>
          <a:bodyPr wrap="square">
            <a:spAutoFit/>
          </a:bodyPr>
          <a:lstStyle/>
          <a:p>
            <a:r>
              <a:rPr lang="zh-CN" altLang="en-US" sz="1400" dirty="0">
                <a:solidFill>
                  <a:schemeClr val="tx2"/>
                </a:solidFill>
                <a:latin typeface="黑体" panose="02010609060101010101" pitchFamily="49" charset="-122"/>
                <a:ea typeface="黑体" panose="02010609060101010101" pitchFamily="49" charset="-122"/>
              </a:rPr>
              <a:t>图</a:t>
            </a:r>
            <a:r>
              <a:rPr lang="en-US" altLang="zh-CN" sz="1400" dirty="0">
                <a:solidFill>
                  <a:schemeClr val="tx2"/>
                </a:solidFill>
                <a:latin typeface="黑体" panose="02010609060101010101" pitchFamily="49" charset="-122"/>
                <a:ea typeface="黑体" panose="02010609060101010101" pitchFamily="49" charset="-122"/>
              </a:rPr>
              <a:t>1</a:t>
            </a:r>
            <a:endParaRPr lang="zh-CN" altLang="en-US" sz="1400"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9750" y="1680845"/>
            <a:ext cx="7554595" cy="2422525"/>
          </a:xfrm>
          <a:prstGeom prst="rect">
            <a:avLst/>
          </a:prstGeom>
          <a:noFill/>
        </p:spPr>
        <p:txBody>
          <a:bodyPr wrap="square" rtlCol="0" anchor="t">
            <a:spAutoFit/>
          </a:bodyPr>
          <a:lstStyle/>
          <a:p>
            <a:pPr marL="285750" indent="-285750" algn="just">
              <a:lnSpc>
                <a:spcPts val="2500"/>
              </a:lnSpc>
              <a:spcAft>
                <a:spcPts val="1000"/>
              </a:spcAft>
              <a:buFont typeface="Wingdings" panose="05000000000000000000" charset="0"/>
              <a:buChar char="p"/>
            </a:pPr>
            <a:r>
              <a:rPr lang="zh-CN" altLang="en-US"/>
              <a:t>目标：实现实验室环境下隧道混合流量的精细化识别</a:t>
            </a:r>
            <a:endParaRPr lang="zh-CN" altLang="en-US"/>
          </a:p>
          <a:p>
            <a:pPr marL="742950" lvl="1" indent="-285750" algn="just" fontAlgn="auto">
              <a:lnSpc>
                <a:spcPts val="2500"/>
              </a:lnSpc>
              <a:spcAft>
                <a:spcPts val="400"/>
              </a:spcAft>
              <a:buClrTx/>
              <a:buSzTx/>
              <a:buFont typeface="Wingdings" panose="05000000000000000000" charset="0"/>
              <a:buChar char="p"/>
            </a:pPr>
            <a:r>
              <a:rPr lang="en-US" altLang="zh-CN" sz="1800" b="1">
                <a:solidFill>
                  <a:srgbClr val="FF0000"/>
                </a:solidFill>
              </a:rPr>
              <a:t>Burst</a:t>
            </a:r>
            <a:r>
              <a:rPr lang="zh-CN" altLang="en-US" sz="1800" b="1">
                <a:solidFill>
                  <a:srgbClr val="FF0000"/>
                </a:solidFill>
              </a:rPr>
              <a:t>切割</a:t>
            </a:r>
            <a:endParaRPr lang="zh-CN" altLang="en-US" sz="1800" b="1">
              <a:solidFill>
                <a:srgbClr val="FF0000"/>
              </a:solidFill>
            </a:endParaRPr>
          </a:p>
          <a:p>
            <a:pPr marL="1200150" lvl="2" indent="-285750" algn="just" fontAlgn="auto">
              <a:lnSpc>
                <a:spcPts val="2500"/>
              </a:lnSpc>
              <a:spcAft>
                <a:spcPts val="400"/>
              </a:spcAft>
              <a:buFont typeface="Wingdings" panose="05000000000000000000" charset="0"/>
              <a:buChar char="p"/>
            </a:pPr>
            <a:r>
              <a:rPr lang="zh-CN" altLang="en-US" sz="1600"/>
              <a:t>按照</a:t>
            </a:r>
            <a:r>
              <a:rPr lang="en-US" altLang="zh-CN" sz="1600"/>
              <a:t>burst</a:t>
            </a:r>
            <a:r>
              <a:rPr lang="zh-CN" altLang="en-US" sz="1600"/>
              <a:t>进行切割，如果两个数据包的时间间隔超过时间间隔阈值，则属于两个不同的</a:t>
            </a:r>
            <a:r>
              <a:rPr lang="en-US" altLang="zh-CN" sz="1600"/>
              <a:t>Burst</a:t>
            </a:r>
            <a:r>
              <a:rPr lang="zh-CN" altLang="en-US" sz="1600"/>
              <a:t>流量。</a:t>
            </a:r>
            <a:endParaRPr lang="en-US" altLang="zh-CN" sz="1600"/>
          </a:p>
          <a:p>
            <a:pPr lvl="2" indent="0" algn="just" fontAlgn="auto">
              <a:lnSpc>
                <a:spcPct val="150000"/>
              </a:lnSpc>
              <a:spcAft>
                <a:spcPts val="1000"/>
              </a:spcAft>
              <a:buFont typeface="Wingdings" panose="05000000000000000000" charset="0"/>
              <a:buNone/>
            </a:pPr>
            <a:endParaRPr lang="zh-CN" altLang="en-US" sz="1600"/>
          </a:p>
          <a:p>
            <a:pPr lvl="2" indent="0" algn="just">
              <a:lnSpc>
                <a:spcPts val="2500"/>
              </a:lnSpc>
              <a:spcAft>
                <a:spcPts val="1000"/>
              </a:spcAft>
              <a:buFont typeface="Wingdings" panose="05000000000000000000" charset="0"/>
              <a:buNone/>
            </a:pPr>
            <a:endParaRPr lang="zh-CN" altLang="en-US" sz="1600"/>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grpSp>
        <p:nvGrpSpPr>
          <p:cNvPr id="38" name="组合 37"/>
          <p:cNvGrpSpPr/>
          <p:nvPr/>
        </p:nvGrpSpPr>
        <p:grpSpPr>
          <a:xfrm>
            <a:off x="714375" y="3529965"/>
            <a:ext cx="7713980" cy="2369185"/>
            <a:chOff x="1125" y="5559"/>
            <a:chExt cx="12148" cy="3731"/>
          </a:xfrm>
        </p:grpSpPr>
        <p:cxnSp>
          <p:nvCxnSpPr>
            <p:cNvPr id="33" name="直接连接符 32"/>
            <p:cNvCxnSpPr/>
            <p:nvPr/>
          </p:nvCxnSpPr>
          <p:spPr>
            <a:xfrm flipH="1">
              <a:off x="8869" y="6149"/>
              <a:ext cx="7" cy="2263"/>
            </a:xfrm>
            <a:prstGeom prst="line">
              <a:avLst/>
            </a:prstGeom>
            <a:ln w="127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254" y="6159"/>
              <a:ext cx="7" cy="2263"/>
            </a:xfrm>
            <a:prstGeom prst="line">
              <a:avLst/>
            </a:prstGeom>
            <a:ln w="127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125" y="6918"/>
              <a:ext cx="12148" cy="2372"/>
              <a:chOff x="1125" y="6918"/>
              <a:chExt cx="12148" cy="2372"/>
            </a:xfrm>
          </p:grpSpPr>
          <p:grpSp>
            <p:nvGrpSpPr>
              <p:cNvPr id="31" name="组合 30"/>
              <p:cNvGrpSpPr/>
              <p:nvPr/>
            </p:nvGrpSpPr>
            <p:grpSpPr>
              <a:xfrm>
                <a:off x="1125" y="6918"/>
                <a:ext cx="12149" cy="2372"/>
                <a:chOff x="1100" y="7391"/>
                <a:chExt cx="12149" cy="2372"/>
              </a:xfrm>
            </p:grpSpPr>
            <p:cxnSp>
              <p:nvCxnSpPr>
                <p:cNvPr id="120" name="直线连接符 119"/>
                <p:cNvCxnSpPr/>
                <p:nvPr/>
              </p:nvCxnSpPr>
              <p:spPr>
                <a:xfrm>
                  <a:off x="3639" y="8242"/>
                  <a:ext cx="9610" cy="0"/>
                </a:xfrm>
                <a:prstGeom prst="line">
                  <a:avLst/>
                </a:prstGeom>
                <a:ln w="25400">
                  <a:bevel/>
                  <a:headEnd type="none"/>
                  <a:tailEnd type="none"/>
                </a:ln>
              </p:spPr>
              <p:style>
                <a:lnRef idx="1">
                  <a:schemeClr val="dk1"/>
                </a:lnRef>
                <a:fillRef idx="0">
                  <a:schemeClr val="dk1"/>
                </a:fillRef>
                <a:effectRef idx="0">
                  <a:schemeClr val="dk1"/>
                </a:effectRef>
                <a:fontRef idx="minor">
                  <a:schemeClr val="tx1"/>
                </a:fontRef>
              </p:style>
            </p:cxnSp>
            <p:sp>
              <p:nvSpPr>
                <p:cNvPr id="143" name="流程图: 多文档 1"/>
                <p:cNvSpPr/>
                <p:nvPr/>
              </p:nvSpPr>
              <p:spPr bwMode="auto">
                <a:xfrm>
                  <a:off x="1100" y="7429"/>
                  <a:ext cx="1458" cy="810"/>
                </a:xfrm>
                <a:prstGeom prst="flowChartMultidocument">
                  <a:avLst/>
                </a:prstGeom>
                <a:solidFill>
                  <a:schemeClr val="accent1">
                    <a:lumMod val="20000"/>
                    <a:lumOff val="80000"/>
                  </a:schemeClr>
                </a:solidFill>
                <a:ln w="0" cap="flat">
                  <a:solidFill>
                    <a:schemeClr val="tx2">
                      <a:lumMod val="40000"/>
                      <a:lumOff val="60000"/>
                    </a:schemeClr>
                  </a:solidFill>
                  <a:prstDash val="solid"/>
                  <a:round/>
                </a:ln>
              </p:spPr>
              <p:txBody>
                <a:bodyPr vert="horz" wrap="square" lIns="91440" tIns="45720" rIns="91440" bIns="45720" numCol="1" rtlCol="0" anchor="t" anchorCtr="0" compatLnSpc="1"/>
                <a:lstStyle/>
                <a:p>
                  <a:pPr algn="ctr"/>
                  <a:r>
                    <a:rPr lang="en-US" altLang="zh-CN" sz="1400" dirty="0">
                      <a:latin typeface="Calibri" panose="020F0502020204030204" charset="0"/>
                      <a:cs typeface="Calibri" panose="020F0502020204030204" charset="0"/>
                    </a:rPr>
                    <a:t>flow</a:t>
                  </a:r>
                  <a:endParaRPr lang="zh-CN" altLang="en-US" sz="1400" dirty="0">
                    <a:latin typeface="Calibri" panose="020F0502020204030204" charset="0"/>
                    <a:cs typeface="Calibri" panose="020F0502020204030204" charset="0"/>
                  </a:endParaRPr>
                </a:p>
              </p:txBody>
            </p:sp>
            <p:grpSp>
              <p:nvGrpSpPr>
                <p:cNvPr id="30" name="组合 29"/>
                <p:cNvGrpSpPr/>
                <p:nvPr/>
              </p:nvGrpSpPr>
              <p:grpSpPr>
                <a:xfrm>
                  <a:off x="3418" y="7391"/>
                  <a:ext cx="9831" cy="691"/>
                  <a:chOff x="3418" y="7391"/>
                  <a:chExt cx="9831" cy="691"/>
                </a:xfrm>
              </p:grpSpPr>
              <p:sp>
                <p:nvSpPr>
                  <p:cNvPr id="144" name="文档 143"/>
                  <p:cNvSpPr/>
                  <p:nvPr/>
                </p:nvSpPr>
                <p:spPr>
                  <a:xfrm>
                    <a:off x="3418" y="7391"/>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45" name="文档 144"/>
                  <p:cNvSpPr/>
                  <p:nvPr/>
                </p:nvSpPr>
                <p:spPr>
                  <a:xfrm>
                    <a:off x="4827" y="7391"/>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46" name="文档 145"/>
                  <p:cNvSpPr/>
                  <p:nvPr/>
                </p:nvSpPr>
                <p:spPr>
                  <a:xfrm>
                    <a:off x="6236" y="7391"/>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48" name="文档 147"/>
                  <p:cNvSpPr/>
                  <p:nvPr/>
                </p:nvSpPr>
                <p:spPr>
                  <a:xfrm>
                    <a:off x="7597" y="7391"/>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49" name="文档 148"/>
                  <p:cNvSpPr/>
                  <p:nvPr/>
                </p:nvSpPr>
                <p:spPr>
                  <a:xfrm>
                    <a:off x="9236" y="7391"/>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51" name="文档 150"/>
                  <p:cNvSpPr/>
                  <p:nvPr/>
                </p:nvSpPr>
                <p:spPr>
                  <a:xfrm>
                    <a:off x="10619" y="7402"/>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152" name="文档 151"/>
                  <p:cNvSpPr/>
                  <p:nvPr/>
                </p:nvSpPr>
                <p:spPr>
                  <a:xfrm>
                    <a:off x="12002" y="7402"/>
                    <a:ext cx="1247" cy="680"/>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grpSp>
            <p:grpSp>
              <p:nvGrpSpPr>
                <p:cNvPr id="21" name="组合 20"/>
                <p:cNvGrpSpPr/>
                <p:nvPr/>
              </p:nvGrpSpPr>
              <p:grpSpPr>
                <a:xfrm>
                  <a:off x="3633" y="8513"/>
                  <a:ext cx="9616" cy="1250"/>
                  <a:chOff x="3633" y="8513"/>
                  <a:chExt cx="9616" cy="1250"/>
                </a:xfrm>
              </p:grpSpPr>
              <p:sp>
                <p:nvSpPr>
                  <p:cNvPr id="22" name="左大括号 21"/>
                  <p:cNvSpPr/>
                  <p:nvPr/>
                </p:nvSpPr>
                <p:spPr>
                  <a:xfrm rot="16200000">
                    <a:off x="6008" y="6137"/>
                    <a:ext cx="461" cy="5212"/>
                  </a:xfrm>
                  <a:prstGeom prst="leftBrace">
                    <a:avLst>
                      <a:gd name="adj1" fmla="val 8333"/>
                      <a:gd name="adj2" fmla="val 49573"/>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4" name="左大括号 153"/>
                  <p:cNvSpPr/>
                  <p:nvPr/>
                </p:nvSpPr>
                <p:spPr>
                  <a:xfrm rot="16200000">
                    <a:off x="11022" y="6747"/>
                    <a:ext cx="461" cy="3992"/>
                  </a:xfrm>
                  <a:prstGeom prst="leftBrace">
                    <a:avLst>
                      <a:gd name="adj1" fmla="val 8333"/>
                      <a:gd name="adj2" fmla="val 49573"/>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56" name="文本框 155"/>
                      <p:cNvSpPr txBox="1"/>
                      <p:nvPr/>
                    </p:nvSpPr>
                    <p:spPr>
                      <a:xfrm>
                        <a:off x="5244" y="8885"/>
                        <a:ext cx="1928" cy="7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等线" panose="02010600030101010101" pitchFamily="2" charset="-122"/>
                                    </a:rPr>
                                  </m:ctrlPr>
                                </m:sSubPr>
                                <m:e>
                                  <m:r>
                                    <a:rPr kumimoji="1" lang="en-US" altLang="zh-CN" i="1" smtClean="0">
                                      <a:latin typeface="Cambria Math" panose="02040503050406030204" pitchFamily="18" charset="0"/>
                                      <a:ea typeface="等线" panose="02010600030101010101" pitchFamily="2" charset="-122"/>
                                    </a:rPr>
                                    <m:t>𝐵𝑢𝑟𝑠𝑡</m:t>
                                  </m:r>
                                </m:e>
                                <m:sub>
                                  <m:r>
                                    <a:rPr kumimoji="1" lang="en-US" altLang="zh-CN" i="1">
                                      <a:latin typeface="Cambria Math" panose="02040503050406030204" pitchFamily="18" charset="0"/>
                                      <a:ea typeface="等线" panose="02010600030101010101" pitchFamily="2" charset="-122"/>
                                    </a:rPr>
                                    <m:t>𝑖</m:t>
                                  </m:r>
                                </m:sub>
                              </m:sSub>
                            </m:oMath>
                          </m:oMathPara>
                        </a14:m>
                        <a:endParaRPr kumimoji="1" lang="en-US" altLang="zh-CN" dirty="0">
                          <a:latin typeface="等线" panose="02010600030101010101" pitchFamily="2" charset="-122"/>
                          <a:ea typeface="等线" panose="02010600030101010101" pitchFamily="2" charset="-122"/>
                        </a:endParaRPr>
                      </a:p>
                    </p:txBody>
                  </p:sp>
                </mc:Choice>
                <mc:Fallback>
                  <p:sp>
                    <p:nvSpPr>
                      <p:cNvPr id="156" name="文本框 155"/>
                      <p:cNvSpPr txBox="1">
                        <a:spLocks noRot="1" noChangeAspect="1" noMove="1" noResize="1" noEditPoints="1" noAdjustHandles="1" noChangeArrowheads="1" noChangeShapeType="1" noTextEdit="1"/>
                      </p:cNvSpPr>
                      <p:nvPr/>
                    </p:nvSpPr>
                    <p:spPr>
                      <a:xfrm>
                        <a:off x="5244" y="8885"/>
                        <a:ext cx="1928" cy="798"/>
                      </a:xfrm>
                      <a:prstGeom prst="rect">
                        <a:avLst/>
                      </a:prstGeom>
                      <a:blipFill rotWithShape="1">
                        <a:blip r:embed="rId1"/>
                      </a:blipFill>
                    </p:spPr>
                    <p:txBody>
                      <a:bodyPr/>
                      <a:lstStyle/>
                      <a:p>
                        <a:r>
                          <a:rPr lang="zh-CN" altLang="en-US">
                            <a:noFill/>
                          </a:rPr>
                          <a:t> </a:t>
                        </a:r>
                      </a:p>
                    </p:txBody>
                  </p:sp>
                </mc:Fallback>
              </mc:AlternateContent>
              <p:sp>
                <p:nvSpPr>
                  <p:cNvPr id="157" name="文本框 156"/>
                  <p:cNvSpPr txBox="1"/>
                  <p:nvPr/>
                </p:nvSpPr>
                <p:spPr>
                  <a:xfrm>
                    <a:off x="8409" y="8965"/>
                    <a:ext cx="968" cy="798"/>
                  </a:xfrm>
                  <a:prstGeom prst="rect">
                    <a:avLst/>
                  </a:prstGeom>
                  <a:noFill/>
                </p:spPr>
                <p:txBody>
                  <a:bodyPr wrap="square" rtlCol="0">
                    <a:spAutoFit/>
                  </a:bodyPr>
                  <a:lstStyle/>
                  <a:p>
                    <a:pPr>
                      <a:lnSpc>
                        <a:spcPct val="150000"/>
                      </a:lnSpc>
                    </a:pPr>
                    <a:r>
                      <a:rPr kumimoji="1" lang="en-US" altLang="zh-CN" dirty="0">
                        <a:latin typeface="等线" panose="02010600030101010101" pitchFamily="2" charset="-122"/>
                        <a:ea typeface="等线" panose="02010600030101010101" pitchFamily="2" charset="-122"/>
                      </a:rPr>
                      <a:t>t &gt;</a:t>
                    </a:r>
                    <a:endParaRPr kumimoji="1" lang="en-US" altLang="zh-CN" dirty="0">
                      <a:latin typeface="等线" panose="02010600030101010101" pitchFamily="2" charset="-122"/>
                      <a:ea typeface="等线" panose="02010600030101010101" pitchFamily="2" charset="-122"/>
                    </a:endParaRPr>
                  </a:p>
                </p:txBody>
              </p:sp>
              <mc:AlternateContent xmlns:mc="http://schemas.openxmlformats.org/markup-compatibility/2006">
                <mc:Choice xmlns:a14="http://schemas.microsoft.com/office/drawing/2010/main" Requires="a14">
                  <p:sp>
                    <p:nvSpPr>
                      <p:cNvPr id="158" name="文本框 157"/>
                      <p:cNvSpPr txBox="1"/>
                      <p:nvPr/>
                    </p:nvSpPr>
                    <p:spPr>
                      <a:xfrm>
                        <a:off x="10289" y="8883"/>
                        <a:ext cx="1928" cy="7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等线" panose="02010600030101010101" pitchFamily="2" charset="-122"/>
                                    </a:rPr>
                                  </m:ctrlPr>
                                </m:sSubPr>
                                <m:e>
                                  <m:r>
                                    <a:rPr kumimoji="1" lang="en-US" altLang="zh-CN" i="1" smtClean="0">
                                      <a:latin typeface="Cambria Math" panose="02040503050406030204" pitchFamily="18" charset="0"/>
                                      <a:ea typeface="等线" panose="02010600030101010101" pitchFamily="2" charset="-122"/>
                                    </a:rPr>
                                    <m:t>𝐵𝑢𝑟𝑠𝑡</m:t>
                                  </m:r>
                                </m:e>
                                <m:sub>
                                  <m:r>
                                    <a:rPr kumimoji="1" lang="en-US" altLang="zh-CN" i="1">
                                      <a:latin typeface="Cambria Math" panose="02040503050406030204" pitchFamily="18" charset="0"/>
                                      <a:ea typeface="等线" panose="02010600030101010101" pitchFamily="2" charset="-122"/>
                                    </a:rPr>
                                    <m:t>𝑖</m:t>
                                  </m:r>
                                  <m:r>
                                    <a:rPr kumimoji="1" lang="en-US" altLang="zh-CN" i="1">
                                      <a:latin typeface="Cambria Math" panose="02040503050406030204" pitchFamily="18" charset="0"/>
                                      <a:ea typeface="等线" panose="02010600030101010101" pitchFamily="2" charset="-122"/>
                                    </a:rPr>
                                    <m:t>+</m:t>
                                  </m:r>
                                  <m:r>
                                    <a:rPr kumimoji="1" lang="en-US" altLang="zh-CN" i="1">
                                      <a:latin typeface="Cambria Math" panose="02040503050406030204" pitchFamily="18" charset="0"/>
                                      <a:ea typeface="等线" panose="02010600030101010101" pitchFamily="2" charset="-122"/>
                                    </a:rPr>
                                    <m:t>1</m:t>
                                  </m:r>
                                </m:sub>
                              </m:sSub>
                            </m:oMath>
                          </m:oMathPara>
                        </a14:m>
                        <a:endParaRPr kumimoji="1" lang="en-US" altLang="zh-CN" dirty="0">
                          <a:latin typeface="等线" panose="02010600030101010101" pitchFamily="2" charset="-122"/>
                          <a:ea typeface="等线" panose="02010600030101010101" pitchFamily="2" charset="-122"/>
                        </a:endParaRPr>
                      </a:p>
                    </p:txBody>
                  </p:sp>
                </mc:Choice>
                <mc:Fallback>
                  <p:sp>
                    <p:nvSpPr>
                      <p:cNvPr id="158" name="文本框 157"/>
                      <p:cNvSpPr txBox="1">
                        <a:spLocks noRot="1" noChangeAspect="1" noMove="1" noResize="1" noEditPoints="1" noAdjustHandles="1" noChangeArrowheads="1" noChangeShapeType="1" noTextEdit="1"/>
                      </p:cNvSpPr>
                      <p:nvPr/>
                    </p:nvSpPr>
                    <p:spPr>
                      <a:xfrm>
                        <a:off x="10289" y="8883"/>
                        <a:ext cx="1928" cy="798"/>
                      </a:xfrm>
                      <a:prstGeom prst="rect">
                        <a:avLst/>
                      </a:prstGeom>
                      <a:blipFill rotWithShape="1">
                        <a:blip r:embed="rId2"/>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35" name="文本框 34"/>
                  <p:cNvSpPr txBox="1"/>
                  <p:nvPr/>
                </p:nvSpPr>
                <p:spPr>
                  <a:xfrm>
                    <a:off x="9054" y="8505"/>
                    <a:ext cx="1179" cy="76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等线" panose="02010600030101010101" pitchFamily="2" charset="-122"/>
                                </a:rPr>
                              </m:ctrlPr>
                            </m:sSubPr>
                            <m:e>
                              <m:r>
                                <a:rPr kumimoji="1" lang="en-US" altLang="zh-CN" i="1" smtClean="0">
                                  <a:latin typeface="Cambria Math" panose="02040503050406030204" pitchFamily="18" charset="0"/>
                                  <a:ea typeface="等线" panose="02010600030101010101" pitchFamily="2" charset="-122"/>
                                </a:rPr>
                                <m:t>𝑇</m:t>
                              </m:r>
                            </m:e>
                            <m:sub>
                              <m:r>
                                <m:rPr>
                                  <m:sty m:val="p"/>
                                </m:rPr>
                                <a:rPr kumimoji="1" lang="en-US" altLang="zh-CN" i="1">
                                  <a:latin typeface="Cambria Math" panose="02040503050406030204" pitchFamily="18" charset="0"/>
                                  <a:ea typeface="等线" panose="02010600030101010101" pitchFamily="2" charset="-122"/>
                                </a:rPr>
                                <m:t>split</m:t>
                              </m:r>
                            </m:sub>
                          </m:sSub>
                        </m:oMath>
                      </m:oMathPara>
                    </a14:m>
                    <a:endParaRPr kumimoji="1" lang="en-US" altLang="zh-CN" dirty="0">
                      <a:latin typeface="等线" panose="02010600030101010101" pitchFamily="2" charset="-122"/>
                      <a:ea typeface="等线" panose="02010600030101010101" pitchFamily="2" charset="-122"/>
                    </a:endParaRPr>
                  </a:p>
                </p:txBody>
              </p:sp>
            </mc:Choice>
            <mc:Fallback>
              <p:sp>
                <p:nvSpPr>
                  <p:cNvPr id="35" name="文本框 34"/>
                  <p:cNvSpPr txBox="1">
                    <a:spLocks noRot="1" noChangeAspect="1" noMove="1" noResize="1" noEditPoints="1" noAdjustHandles="1" noChangeArrowheads="1" noChangeShapeType="1" noTextEdit="1"/>
                  </p:cNvSpPr>
                  <p:nvPr/>
                </p:nvSpPr>
                <p:spPr>
                  <a:xfrm>
                    <a:off x="9054" y="8505"/>
                    <a:ext cx="1179" cy="769"/>
                  </a:xfrm>
                  <a:prstGeom prst="rect">
                    <a:avLst/>
                  </a:prstGeom>
                  <a:blipFill rotWithShape="1">
                    <a:blip r:embed="rId3"/>
                  </a:blipFill>
                </p:spPr>
                <p:txBody>
                  <a:bodyPr/>
                  <a:lstStyle/>
                  <a:p>
                    <a:r>
                      <a:rPr lang="zh-CN" altLang="en-US">
                        <a:noFill/>
                      </a:rPr>
                      <a:t> </a:t>
                    </a:r>
                  </a:p>
                </p:txBody>
              </p:sp>
            </mc:Fallback>
          </mc:AlternateContent>
        </p:grpSp>
        <p:sp>
          <p:nvSpPr>
            <p:cNvPr id="36" name="文本框 35"/>
            <p:cNvSpPr txBox="1"/>
            <p:nvPr/>
          </p:nvSpPr>
          <p:spPr>
            <a:xfrm>
              <a:off x="8869" y="5559"/>
              <a:ext cx="968" cy="798"/>
            </a:xfrm>
            <a:prstGeom prst="rect">
              <a:avLst/>
            </a:prstGeom>
            <a:noFill/>
          </p:spPr>
          <p:txBody>
            <a:bodyPr wrap="square" rtlCol="0">
              <a:spAutoFit/>
            </a:bodyPr>
            <a:lstStyle/>
            <a:p>
              <a:pPr>
                <a:lnSpc>
                  <a:spcPct val="150000"/>
                </a:lnSpc>
              </a:pPr>
              <a:r>
                <a:rPr kumimoji="1" lang="en-US" altLang="zh-CN" b="1" dirty="0">
                  <a:solidFill>
                    <a:srgbClr val="FF0000"/>
                  </a:solidFill>
                  <a:latin typeface="等线" panose="02010600030101010101" pitchFamily="2" charset="-122"/>
                  <a:ea typeface="等线" panose="02010600030101010101" pitchFamily="2" charset="-122"/>
                </a:rPr>
                <a:t>t </a:t>
              </a:r>
              <a:endParaRPr kumimoji="1" lang="en-US" altLang="zh-CN" b="1" dirty="0">
                <a:solidFill>
                  <a:srgbClr val="FF0000"/>
                </a:solidFill>
                <a:latin typeface="等线" panose="02010600030101010101" pitchFamily="2" charset="-122"/>
                <a:ea typeface="等线" panose="02010600030101010101" pitchFamily="2" charset="-122"/>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39750" y="1680845"/>
            <a:ext cx="7554595" cy="1604645"/>
          </a:xfrm>
          <a:prstGeom prst="rect">
            <a:avLst/>
          </a:prstGeom>
          <a:noFill/>
        </p:spPr>
        <p:txBody>
          <a:bodyPr wrap="square" rtlCol="0" anchor="t">
            <a:spAutoFit/>
          </a:bodyPr>
          <a:lstStyle/>
          <a:p>
            <a:pPr marL="285750" indent="-285750" algn="just">
              <a:lnSpc>
                <a:spcPts val="2500"/>
              </a:lnSpc>
              <a:spcAft>
                <a:spcPts val="1000"/>
              </a:spcAft>
              <a:buFont typeface="Wingdings" panose="05000000000000000000" charset="0"/>
              <a:buChar char="p"/>
            </a:pPr>
            <a:r>
              <a:rPr lang="zh-CN" altLang="en-US"/>
              <a:t>目标：实现实验室环境下隧道混合流量的精细化识别</a:t>
            </a:r>
            <a:endParaRPr lang="zh-CN" altLang="en-US"/>
          </a:p>
          <a:p>
            <a:pPr marL="742950" lvl="1" indent="-285750" algn="just" fontAlgn="auto">
              <a:lnSpc>
                <a:spcPts val="2500"/>
              </a:lnSpc>
              <a:spcAft>
                <a:spcPts val="400"/>
              </a:spcAft>
              <a:buFont typeface="Wingdings" panose="05000000000000000000" charset="0"/>
              <a:buChar char="p"/>
            </a:pPr>
            <a:r>
              <a:rPr lang="zh-CN" altLang="en-US" b="1">
                <a:solidFill>
                  <a:srgbClr val="FF0000"/>
                </a:solidFill>
              </a:rPr>
              <a:t>分割决策</a:t>
            </a:r>
            <a:endParaRPr lang="zh-CN" altLang="en-US" b="1">
              <a:solidFill>
                <a:srgbClr val="FF0000"/>
              </a:solidFill>
            </a:endParaRPr>
          </a:p>
          <a:p>
            <a:pPr marL="1200150" lvl="2" indent="-285750" algn="just" fontAlgn="auto">
              <a:lnSpc>
                <a:spcPts val="2500"/>
              </a:lnSpc>
              <a:spcAft>
                <a:spcPts val="400"/>
              </a:spcAft>
              <a:buFont typeface="Wingdings" panose="05000000000000000000" charset="0"/>
              <a:buChar char="p"/>
            </a:pPr>
            <a:r>
              <a:rPr lang="en-US" altLang="zh-CN" sz="1600"/>
              <a:t>Burst</a:t>
            </a:r>
            <a:r>
              <a:rPr lang="zh-CN" altLang="en-US" sz="1600"/>
              <a:t>分割后的不同混合流量选择不同的处理流程。</a:t>
            </a:r>
            <a:endParaRPr lang="zh-CN" altLang="en-US" sz="1600"/>
          </a:p>
          <a:p>
            <a:pPr lvl="2" indent="0" algn="just">
              <a:lnSpc>
                <a:spcPts val="2500"/>
              </a:lnSpc>
              <a:spcAft>
                <a:spcPts val="1000"/>
              </a:spcAft>
              <a:buFont typeface="Wingdings" panose="05000000000000000000" charset="0"/>
              <a:buNone/>
            </a:pPr>
            <a:endParaRPr lang="zh-CN" altLang="en-US" sz="1600"/>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grpSp>
        <p:nvGrpSpPr>
          <p:cNvPr id="55" name="组合 54"/>
          <p:cNvGrpSpPr/>
          <p:nvPr/>
        </p:nvGrpSpPr>
        <p:grpSpPr>
          <a:xfrm>
            <a:off x="616585" y="3507105"/>
            <a:ext cx="8051800" cy="1811020"/>
            <a:chOff x="913" y="5665"/>
            <a:chExt cx="12680" cy="2852"/>
          </a:xfrm>
        </p:grpSpPr>
        <p:grpSp>
          <p:nvGrpSpPr>
            <p:cNvPr id="53" name="组合 52"/>
            <p:cNvGrpSpPr/>
            <p:nvPr/>
          </p:nvGrpSpPr>
          <p:grpSpPr>
            <a:xfrm>
              <a:off x="913" y="5665"/>
              <a:ext cx="12680" cy="2853"/>
              <a:chOff x="1068" y="5613"/>
              <a:chExt cx="12680" cy="2853"/>
            </a:xfrm>
          </p:grpSpPr>
          <p:grpSp>
            <p:nvGrpSpPr>
              <p:cNvPr id="3" name="组合 2"/>
              <p:cNvGrpSpPr/>
              <p:nvPr/>
            </p:nvGrpSpPr>
            <p:grpSpPr>
              <a:xfrm>
                <a:off x="1068" y="5744"/>
                <a:ext cx="8159" cy="2683"/>
                <a:chOff x="1519" y="4819"/>
                <a:chExt cx="8159" cy="2683"/>
              </a:xfrm>
            </p:grpSpPr>
            <p:cxnSp>
              <p:nvCxnSpPr>
                <p:cNvPr id="103" name="直线箭头连接符 102"/>
                <p:cNvCxnSpPr/>
                <p:nvPr/>
              </p:nvCxnSpPr>
              <p:spPr>
                <a:xfrm>
                  <a:off x="7069" y="5998"/>
                  <a:ext cx="1928" cy="1361"/>
                </a:xfrm>
                <a:prstGeom prst="straightConnector1">
                  <a:avLst/>
                </a:prstGeom>
                <a:ln w="22225">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519" y="5122"/>
                  <a:ext cx="2745" cy="2380"/>
                  <a:chOff x="2353199" y="3980795"/>
                  <a:chExt cx="1742883" cy="1511508"/>
                </a:xfrm>
              </p:grpSpPr>
              <p:cxnSp>
                <p:nvCxnSpPr>
                  <p:cNvPr id="20" name="直线连接符 14"/>
                  <p:cNvCxnSpPr/>
                  <p:nvPr/>
                </p:nvCxnSpPr>
                <p:spPr>
                  <a:xfrm>
                    <a:off x="2353199" y="4305448"/>
                    <a:ext cx="0" cy="21600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直线连接符 107"/>
                  <p:cNvCxnSpPr/>
                  <p:nvPr/>
                </p:nvCxnSpPr>
                <p:spPr>
                  <a:xfrm>
                    <a:off x="4080397" y="4305448"/>
                    <a:ext cx="0" cy="216000"/>
                  </a:xfrm>
                  <a:prstGeom prst="line">
                    <a:avLst/>
                  </a:prstGeom>
                  <a:ln w="25400"/>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2353200" y="3980795"/>
                    <a:ext cx="1742882" cy="1511508"/>
                    <a:chOff x="2353200" y="3980795"/>
                    <a:chExt cx="1742882" cy="1511508"/>
                  </a:xfrm>
                </p:grpSpPr>
                <p:cxnSp>
                  <p:nvCxnSpPr>
                    <p:cNvPr id="32" name="直线连接符 119"/>
                    <p:cNvCxnSpPr/>
                    <p:nvPr/>
                  </p:nvCxnSpPr>
                  <p:spPr>
                    <a:xfrm>
                      <a:off x="2357438" y="4521448"/>
                      <a:ext cx="1738642" cy="0"/>
                    </a:xfrm>
                    <a:prstGeom prst="line">
                      <a:avLst/>
                    </a:prstGeom>
                    <a:ln w="25400">
                      <a:bevel/>
                      <a:headEnd type="none"/>
                      <a:tailEnd type="none"/>
                    </a:ln>
                  </p:spPr>
                  <p:style>
                    <a:lnRef idx="1">
                      <a:schemeClr val="dk1"/>
                    </a:lnRef>
                    <a:fillRef idx="0">
                      <a:schemeClr val="dk1"/>
                    </a:fillRef>
                    <a:effectRef idx="0">
                      <a:schemeClr val="dk1"/>
                    </a:effectRef>
                    <a:fontRef idx="minor">
                      <a:schemeClr val="tx1"/>
                    </a:fontRef>
                  </p:style>
                </p:cxnSp>
                <p:sp>
                  <p:nvSpPr>
                    <p:cNvPr id="33" name="文档 143"/>
                    <p:cNvSpPr/>
                    <p:nvPr/>
                  </p:nvSpPr>
                  <p:spPr>
                    <a:xfrm>
                      <a:off x="2373100" y="3980795"/>
                      <a:ext cx="791779" cy="431817"/>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34" name="文档 144"/>
                    <p:cNvSpPr/>
                    <p:nvPr/>
                  </p:nvSpPr>
                  <p:spPr>
                    <a:xfrm>
                      <a:off x="3234033" y="3984738"/>
                      <a:ext cx="791779" cy="431817"/>
                    </a:xfrm>
                    <a:prstGeom prst="flowChartDocument">
                      <a:avLst/>
                    </a:prstGeom>
                    <a:solidFill>
                      <a:srgbClr val="DDE1F2"/>
                    </a:solidFill>
                    <a:ln w="9525">
                      <a:solidFill>
                        <a:srgbClr val="A9B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panose="020F0502020204030204" charset="0"/>
                          <a:ea typeface="宋体" panose="02010600030101010101" pitchFamily="2" charset="-122"/>
                          <a:cs typeface="Calibri" panose="020F0502020204030204" charset="0"/>
                        </a:rPr>
                        <a:t>Packet</a:t>
                      </a:r>
                      <a:endParaRPr kumimoji="1" lang="zh-CN" altLang="en-US" dirty="0">
                        <a:latin typeface="Calibri" panose="020F0502020204030204" charset="0"/>
                        <a:cs typeface="Calibri" panose="020F0502020204030204" charset="0"/>
                      </a:endParaRPr>
                    </a:p>
                  </p:txBody>
                </p:sp>
                <p:sp>
                  <p:nvSpPr>
                    <p:cNvPr id="35" name="左大括号 34"/>
                    <p:cNvSpPr/>
                    <p:nvPr/>
                  </p:nvSpPr>
                  <p:spPr>
                    <a:xfrm rot="16200000">
                      <a:off x="3078426" y="3967909"/>
                      <a:ext cx="292430" cy="1742882"/>
                    </a:xfrm>
                    <a:prstGeom prst="leftBrace">
                      <a:avLst>
                        <a:gd name="adj1" fmla="val 8333"/>
                        <a:gd name="adj2" fmla="val 49573"/>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36" name="文本框 35"/>
                        <p:cNvSpPr txBox="1"/>
                        <p:nvPr/>
                      </p:nvSpPr>
                      <p:spPr>
                        <a:xfrm>
                          <a:off x="2606345" y="4985563"/>
                          <a:ext cx="1224440" cy="50674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等线" panose="02010600030101010101" pitchFamily="2" charset="-122"/>
                                      </a:rPr>
                                    </m:ctrlPr>
                                  </m:sSubPr>
                                  <m:e>
                                    <m:r>
                                      <a:rPr kumimoji="1" lang="en-US" altLang="zh-CN" i="1">
                                        <a:latin typeface="Cambria Math" panose="02040503050406030204" pitchFamily="18" charset="0"/>
                                        <a:ea typeface="等线" panose="02010600030101010101" pitchFamily="2" charset="-122"/>
                                      </a:rPr>
                                      <m:t>𝐵𝑢𝑟𝑠𝑡</m:t>
                                    </m:r>
                                  </m:e>
                                  <m:sub>
                                    <m:r>
                                      <a:rPr kumimoji="1" lang="en-US" altLang="zh-CN" i="1">
                                        <a:latin typeface="Cambria Math" panose="02040503050406030204" pitchFamily="18" charset="0"/>
                                        <a:ea typeface="等线" panose="02010600030101010101" pitchFamily="2" charset="-122"/>
                                      </a:rPr>
                                      <m:t>𝑖</m:t>
                                    </m:r>
                                  </m:sub>
                                </m:sSub>
                              </m:oMath>
                            </m:oMathPara>
                          </a14:m>
                          <a:endParaRPr kumimoji="1" lang="en-US" altLang="zh-CN" dirty="0">
                            <a:latin typeface="等线" panose="02010600030101010101" pitchFamily="2" charset="-122"/>
                            <a:ea typeface="等线" panose="02010600030101010101" pitchFamily="2" charset="-122"/>
                          </a:endParaRPr>
                        </a:p>
                      </p:txBody>
                    </p:sp>
                  </mc:Choice>
                  <mc:Fallback>
                    <p:sp>
                      <p:nvSpPr>
                        <p:cNvPr id="36" name="文本框 35"/>
                        <p:cNvSpPr txBox="1">
                          <a:spLocks noRot="1" noChangeAspect="1" noMove="1" noResize="1" noEditPoints="1" noAdjustHandles="1" noChangeArrowheads="1" noChangeShapeType="1" noTextEdit="1"/>
                        </p:cNvSpPr>
                        <p:nvPr/>
                      </p:nvSpPr>
                      <p:spPr>
                        <a:xfrm>
                          <a:off x="2606345" y="4985563"/>
                          <a:ext cx="1224440" cy="506740"/>
                        </a:xfrm>
                        <a:prstGeom prst="rect">
                          <a:avLst/>
                        </a:prstGeom>
                        <a:blipFill rotWithShape="1">
                          <a:blip r:embed="rId1"/>
                        </a:blipFill>
                      </p:spPr>
                      <p:txBody>
                        <a:bodyPr/>
                        <a:lstStyle/>
                        <a:p>
                          <a:r>
                            <a:rPr lang="zh-CN" altLang="en-US">
                              <a:noFill/>
                            </a:rPr>
                            <a:t> </a:t>
                          </a:r>
                        </a:p>
                      </p:txBody>
                    </p:sp>
                  </mc:Fallback>
                </mc:AlternateContent>
              </p:grpSp>
            </p:grpSp>
            <p:cxnSp>
              <p:nvCxnSpPr>
                <p:cNvPr id="37" name="直线箭头连接符 80"/>
                <p:cNvCxnSpPr/>
                <p:nvPr/>
              </p:nvCxnSpPr>
              <p:spPr>
                <a:xfrm flipV="1">
                  <a:off x="7069" y="4819"/>
                  <a:ext cx="1889" cy="1139"/>
                </a:xfrm>
                <a:prstGeom prst="straightConnector1">
                  <a:avLst/>
                </a:prstGeom>
                <a:ln w="222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906" y="4839"/>
                  <a:ext cx="2268" cy="2615"/>
                  <a:chOff x="4331866" y="4842236"/>
                  <a:chExt cx="1440160" cy="1660373"/>
                </a:xfrm>
              </p:grpSpPr>
              <p:pic>
                <p:nvPicPr>
                  <p:cNvPr id="39" name="图形 93" descr="齿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1866" y="4842236"/>
                    <a:ext cx="1440160" cy="1440160"/>
                  </a:xfrm>
                  <a:prstGeom prst="rect">
                    <a:avLst/>
                  </a:prstGeom>
                </p:spPr>
              </p:pic>
              <p:sp>
                <p:nvSpPr>
                  <p:cNvPr id="40" name="文本框 39"/>
                  <p:cNvSpPr txBox="1"/>
                  <p:nvPr/>
                </p:nvSpPr>
                <p:spPr>
                  <a:xfrm>
                    <a:off x="4353814" y="6195912"/>
                    <a:ext cx="1249663" cy="306697"/>
                  </a:xfrm>
                  <a:prstGeom prst="rect">
                    <a:avLst/>
                  </a:prstGeom>
                  <a:noFill/>
                </p:spPr>
                <p:txBody>
                  <a:bodyPr wrap="none" rtlCol="0">
                    <a:spAutoFit/>
                  </a:bodyPr>
                  <a:lstStyle/>
                  <a:p>
                    <a:pPr algn="ctr"/>
                    <a:r>
                      <a:rPr kumimoji="1" lang="zh-CN" altLang="en-US" sz="1400" dirty="0">
                        <a:solidFill>
                          <a:schemeClr val="accent1"/>
                        </a:solidFill>
                        <a:latin typeface="等线" panose="02010600030101010101" pitchFamily="2" charset="-122"/>
                        <a:ea typeface="等线" panose="02010600030101010101" pitchFamily="2" charset="-122"/>
                      </a:rPr>
                      <a:t>分割决策模型</a:t>
                    </a:r>
                    <a:endParaRPr kumimoji="1" lang="zh-CN" altLang="en-US" sz="1400" dirty="0">
                      <a:solidFill>
                        <a:schemeClr val="accent1"/>
                      </a:solidFill>
                      <a:latin typeface="等线" panose="02010600030101010101" pitchFamily="2" charset="-122"/>
                      <a:ea typeface="等线" panose="02010600030101010101" pitchFamily="2" charset="-122"/>
                    </a:endParaRPr>
                  </a:p>
                </p:txBody>
              </p:sp>
            </p:grpSp>
            <p:cxnSp>
              <p:nvCxnSpPr>
                <p:cNvPr id="41" name="直线箭头连接符 95"/>
                <p:cNvCxnSpPr/>
                <p:nvPr/>
              </p:nvCxnSpPr>
              <p:spPr>
                <a:xfrm>
                  <a:off x="7070" y="5998"/>
                  <a:ext cx="2608" cy="44"/>
                </a:xfrm>
                <a:prstGeom prst="straightConnector1">
                  <a:avLst/>
                </a:prstGeom>
                <a:ln w="22225">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106"/>
                <p:cNvCxnSpPr/>
                <p:nvPr/>
              </p:nvCxnSpPr>
              <p:spPr>
                <a:xfrm>
                  <a:off x="4661" y="5902"/>
                  <a:ext cx="588" cy="0"/>
                </a:xfrm>
                <a:prstGeom prst="straightConnector1">
                  <a:avLst/>
                </a:prstGeom>
                <a:ln w="222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rot="19560000">
                <a:off x="6918" y="5885"/>
                <a:ext cx="891" cy="386"/>
              </a:xfrm>
              <a:prstGeom prst="rect">
                <a:avLst/>
              </a:prstGeom>
              <a:noFill/>
            </p:spPr>
            <p:txBody>
              <a:bodyPr wrap="none" rtlCol="0" anchor="t">
                <a:spAutoFit/>
              </a:bodyPr>
              <a:lstStyle/>
              <a:p>
                <a:r>
                  <a:rPr lang="zh-CN" altLang="en-US" sz="1000" b="1">
                    <a:sym typeface="+mn-ea"/>
                  </a:rPr>
                  <a:t>单应用</a:t>
                </a:r>
                <a:endParaRPr lang="zh-CN" altLang="en-US" sz="1000" b="1">
                  <a:sym typeface="+mn-ea"/>
                </a:endParaRPr>
              </a:p>
            </p:txBody>
          </p:sp>
          <p:sp>
            <p:nvSpPr>
              <p:cNvPr id="45" name="文本框 44"/>
              <p:cNvSpPr txBox="1"/>
              <p:nvPr/>
            </p:nvSpPr>
            <p:spPr>
              <a:xfrm>
                <a:off x="7621" y="6512"/>
                <a:ext cx="1293" cy="386"/>
              </a:xfrm>
              <a:prstGeom prst="rect">
                <a:avLst/>
              </a:prstGeom>
              <a:noFill/>
            </p:spPr>
            <p:txBody>
              <a:bodyPr wrap="none" rtlCol="0" anchor="t">
                <a:spAutoFit/>
              </a:bodyPr>
              <a:lstStyle/>
              <a:p>
                <a:r>
                  <a:rPr lang="zh-CN" altLang="en-US" sz="1000" b="1">
                    <a:solidFill>
                      <a:schemeClr val="accent1">
                        <a:lumMod val="75000"/>
                      </a:schemeClr>
                    </a:solidFill>
                  </a:rPr>
                  <a:t>两应用混合</a:t>
                </a:r>
                <a:endParaRPr lang="zh-CN" altLang="en-US" sz="1000" b="1">
                  <a:solidFill>
                    <a:schemeClr val="accent1">
                      <a:lumMod val="75000"/>
                    </a:schemeClr>
                  </a:solidFill>
                </a:endParaRPr>
              </a:p>
            </p:txBody>
          </p:sp>
          <p:sp>
            <p:nvSpPr>
              <p:cNvPr id="47" name="文本框 46"/>
              <p:cNvSpPr txBox="1"/>
              <p:nvPr/>
            </p:nvSpPr>
            <p:spPr>
              <a:xfrm>
                <a:off x="9453" y="6655"/>
                <a:ext cx="2688" cy="434"/>
              </a:xfrm>
              <a:prstGeom prst="rect">
                <a:avLst/>
              </a:prstGeom>
              <a:noFill/>
            </p:spPr>
            <p:txBody>
              <a:bodyPr wrap="none" rtlCol="0" anchor="t">
                <a:spAutoFit/>
              </a:bodyPr>
              <a:lstStyle/>
              <a:p>
                <a:r>
                  <a:rPr lang="zh-CN" altLang="en-US" sz="1200">
                    <a:solidFill>
                      <a:schemeClr val="accent1">
                        <a:lumMod val="75000"/>
                      </a:schemeClr>
                    </a:solidFill>
                  </a:rPr>
                  <a:t>基于首尾段分割的方法</a:t>
                </a:r>
                <a:endParaRPr lang="zh-CN" altLang="en-US" sz="1200">
                  <a:solidFill>
                    <a:schemeClr val="accent1">
                      <a:lumMod val="75000"/>
                    </a:schemeClr>
                  </a:solidFill>
                </a:endParaRPr>
              </a:p>
            </p:txBody>
          </p:sp>
          <p:sp>
            <p:nvSpPr>
              <p:cNvPr id="48" name="文本框 47"/>
              <p:cNvSpPr txBox="1"/>
              <p:nvPr/>
            </p:nvSpPr>
            <p:spPr>
              <a:xfrm>
                <a:off x="8666" y="5613"/>
                <a:ext cx="2208" cy="434"/>
              </a:xfrm>
              <a:prstGeom prst="rect">
                <a:avLst/>
              </a:prstGeom>
              <a:noFill/>
            </p:spPr>
            <p:txBody>
              <a:bodyPr wrap="none" rtlCol="0" anchor="t">
                <a:spAutoFit/>
              </a:bodyPr>
              <a:lstStyle/>
              <a:p>
                <a:r>
                  <a:rPr lang="zh-CN" altLang="en-US" sz="1200">
                    <a:solidFill>
                      <a:schemeClr val="tx1"/>
                    </a:solidFill>
                  </a:rPr>
                  <a:t>隧道流量识别模型</a:t>
                </a:r>
                <a:endParaRPr lang="zh-CN" altLang="en-US" sz="1200">
                  <a:solidFill>
                    <a:schemeClr val="tx1"/>
                  </a:solidFill>
                </a:endParaRPr>
              </a:p>
            </p:txBody>
          </p:sp>
          <p:sp>
            <p:nvSpPr>
              <p:cNvPr id="49" name="文本框 48"/>
              <p:cNvSpPr txBox="1"/>
              <p:nvPr/>
            </p:nvSpPr>
            <p:spPr>
              <a:xfrm rot="1920000">
                <a:off x="7319" y="7320"/>
                <a:ext cx="1293" cy="386"/>
              </a:xfrm>
              <a:prstGeom prst="rect">
                <a:avLst/>
              </a:prstGeom>
              <a:noFill/>
            </p:spPr>
            <p:txBody>
              <a:bodyPr wrap="none" rtlCol="0" anchor="t">
                <a:spAutoFit/>
              </a:bodyPr>
              <a:lstStyle/>
              <a:p>
                <a:r>
                  <a:rPr lang="zh-CN" altLang="en-US" sz="1000" b="1">
                    <a:solidFill>
                      <a:schemeClr val="accent2">
                        <a:lumMod val="75000"/>
                      </a:schemeClr>
                    </a:solidFill>
                  </a:rPr>
                  <a:t>多应用混合</a:t>
                </a:r>
                <a:endParaRPr lang="zh-CN" altLang="en-US" sz="1000" b="1">
                  <a:solidFill>
                    <a:schemeClr val="accent2">
                      <a:lumMod val="75000"/>
                    </a:schemeClr>
                  </a:solidFill>
                </a:endParaRPr>
              </a:p>
            </p:txBody>
          </p:sp>
          <p:sp>
            <p:nvSpPr>
              <p:cNvPr id="50" name="文本框 49"/>
              <p:cNvSpPr txBox="1"/>
              <p:nvPr/>
            </p:nvSpPr>
            <p:spPr>
              <a:xfrm>
                <a:off x="8605" y="8019"/>
                <a:ext cx="2448" cy="434"/>
              </a:xfrm>
              <a:prstGeom prst="rect">
                <a:avLst/>
              </a:prstGeom>
              <a:noFill/>
            </p:spPr>
            <p:txBody>
              <a:bodyPr wrap="none" rtlCol="0" anchor="t">
                <a:spAutoFit/>
              </a:bodyPr>
              <a:lstStyle/>
              <a:p>
                <a:r>
                  <a:rPr lang="zh-CN" altLang="en-US" sz="1200">
                    <a:solidFill>
                      <a:schemeClr val="accent2">
                        <a:lumMod val="75000"/>
                      </a:schemeClr>
                    </a:solidFill>
                  </a:rPr>
                  <a:t>基于两级分割的方法</a:t>
                </a:r>
                <a:endParaRPr lang="zh-CN" altLang="en-US" sz="1200">
                  <a:solidFill>
                    <a:schemeClr val="accent2">
                      <a:lumMod val="75000"/>
                    </a:schemeClr>
                  </a:solidFill>
                </a:endParaRPr>
              </a:p>
            </p:txBody>
          </p:sp>
          <p:cxnSp>
            <p:nvCxnSpPr>
              <p:cNvPr id="51" name="直线箭头连接符 106"/>
              <p:cNvCxnSpPr>
                <a:stCxn id="50" idx="3"/>
              </p:cNvCxnSpPr>
              <p:nvPr/>
            </p:nvCxnSpPr>
            <p:spPr>
              <a:xfrm flipV="1">
                <a:off x="11053" y="8218"/>
                <a:ext cx="961" cy="0"/>
              </a:xfrm>
              <a:prstGeom prst="straightConnector1">
                <a:avLst/>
              </a:prstGeom>
              <a:ln w="22225">
                <a:solidFill>
                  <a:schemeClr val="accent3">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2014" y="8032"/>
                <a:ext cx="1734" cy="434"/>
              </a:xfrm>
              <a:prstGeom prst="rect">
                <a:avLst/>
              </a:prstGeom>
              <a:noFill/>
            </p:spPr>
            <p:txBody>
              <a:bodyPr wrap="none" rtlCol="0" anchor="t">
                <a:spAutoFit/>
              </a:bodyPr>
              <a:lstStyle/>
              <a:p>
                <a:r>
                  <a:rPr lang="zh-CN" altLang="en-US" sz="1200" b="1">
                    <a:solidFill>
                      <a:schemeClr val="accent3">
                        <a:lumMod val="75000"/>
                      </a:schemeClr>
                    </a:solidFill>
                  </a:rPr>
                  <a:t>端到端的方法</a:t>
                </a:r>
                <a:endParaRPr lang="zh-CN" altLang="en-US" sz="1200" b="1">
                  <a:solidFill>
                    <a:schemeClr val="accent3">
                      <a:lumMod val="75000"/>
                    </a:schemeClr>
                  </a:solidFill>
                </a:endParaRPr>
              </a:p>
            </p:txBody>
          </p:sp>
        </p:grpSp>
        <p:sp>
          <p:nvSpPr>
            <p:cNvPr id="54" name="文本框 53"/>
            <p:cNvSpPr txBox="1"/>
            <p:nvPr/>
          </p:nvSpPr>
          <p:spPr>
            <a:xfrm>
              <a:off x="10812" y="7840"/>
              <a:ext cx="1012" cy="362"/>
            </a:xfrm>
            <a:prstGeom prst="rect">
              <a:avLst/>
            </a:prstGeom>
            <a:noFill/>
          </p:spPr>
          <p:txBody>
            <a:bodyPr wrap="none" rtlCol="0" anchor="t">
              <a:spAutoFit/>
            </a:bodyPr>
            <a:lstStyle/>
            <a:p>
              <a:r>
                <a:rPr lang="zh-CN" altLang="en-US" sz="900" b="1">
                  <a:solidFill>
                    <a:schemeClr val="accent3">
                      <a:lumMod val="75000"/>
                    </a:schemeClr>
                  </a:solidFill>
                  <a:sym typeface="+mn-ea"/>
                </a:rPr>
                <a:t>分割失败</a:t>
              </a:r>
              <a:endParaRPr lang="zh-CN" altLang="en-US" sz="900" b="1">
                <a:solidFill>
                  <a:schemeClr val="accent3">
                    <a:lumMod val="75000"/>
                  </a:schemeClr>
                </a:solidFill>
                <a:sym typeface="+mn-ea"/>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259" y="148419"/>
            <a:ext cx="6972320" cy="582594"/>
          </a:xfrm>
        </p:spPr>
        <p:txBody>
          <a:bodyPr/>
          <a:lstStyle/>
          <a:p>
            <a:r>
              <a:rPr lang="zh-CN" altLang="en-US" dirty="0">
                <a:sym typeface="+mn-ea"/>
              </a:rPr>
              <a:t>主要创新</a:t>
            </a:r>
            <a:r>
              <a:rPr lang="en-US" altLang="zh-CN" dirty="0">
                <a:sym typeface="+mn-ea"/>
              </a:rPr>
              <a:t>/</a:t>
            </a:r>
            <a:r>
              <a:rPr lang="zh-CN" altLang="en-US" dirty="0">
                <a:sym typeface="+mn-ea"/>
              </a:rPr>
              <a:t>成果</a:t>
            </a:r>
            <a:endParaRPr lang="zh-CN" altLang="en-US" b="0"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5" name="内容占位符 2"/>
          <p:cNvSpPr txBox="1"/>
          <p:nvPr/>
        </p:nvSpPr>
        <p:spPr>
          <a:xfrm>
            <a:off x="245077" y="97385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Text Box 21"/>
          <p:cNvSpPr txBox="1"/>
          <p:nvPr/>
        </p:nvSpPr>
        <p:spPr>
          <a:xfrm>
            <a:off x="3982872" y="3230289"/>
            <a:ext cx="792480" cy="33718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cxnSp>
        <p:nvCxnSpPr>
          <p:cNvPr id="6" name="直接连接符 5"/>
          <p:cNvCxnSpPr/>
          <p:nvPr/>
        </p:nvCxnSpPr>
        <p:spPr>
          <a:xfrm>
            <a:off x="4838700" y="4517390"/>
            <a:ext cx="25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75285" y="1437640"/>
            <a:ext cx="8575675" cy="5283835"/>
          </a:xfrm>
          <a:prstGeom prst="rect">
            <a:avLst/>
          </a:prstGeom>
          <a:solidFill>
            <a:schemeClr val="bg1"/>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nvGrpSpPr>
          <p:cNvPr id="60" name="组合 59"/>
          <p:cNvGrpSpPr/>
          <p:nvPr/>
        </p:nvGrpSpPr>
        <p:grpSpPr>
          <a:xfrm>
            <a:off x="854710" y="1645285"/>
            <a:ext cx="7539227" cy="4686323"/>
            <a:chOff x="979" y="2467"/>
            <a:chExt cx="11873" cy="7380"/>
          </a:xfrm>
        </p:grpSpPr>
        <p:grpSp>
          <p:nvGrpSpPr>
            <p:cNvPr id="105" name="组合 104"/>
            <p:cNvGrpSpPr/>
            <p:nvPr/>
          </p:nvGrpSpPr>
          <p:grpSpPr>
            <a:xfrm>
              <a:off x="1190" y="2467"/>
              <a:ext cx="11662" cy="7380"/>
              <a:chOff x="420" y="2467"/>
              <a:chExt cx="11662" cy="7380"/>
            </a:xfrm>
          </p:grpSpPr>
          <p:grpSp>
            <p:nvGrpSpPr>
              <p:cNvPr id="104" name="组合 103"/>
              <p:cNvGrpSpPr/>
              <p:nvPr/>
            </p:nvGrpSpPr>
            <p:grpSpPr>
              <a:xfrm>
                <a:off x="1919" y="4024"/>
                <a:ext cx="8866" cy="5461"/>
                <a:chOff x="1919" y="4024"/>
                <a:chExt cx="8866" cy="5461"/>
              </a:xfrm>
            </p:grpSpPr>
            <p:sp>
              <p:nvSpPr>
                <p:cNvPr id="23" name="Text Box 21"/>
                <p:cNvSpPr txBox="1"/>
                <p:nvPr/>
              </p:nvSpPr>
              <p:spPr>
                <a:xfrm>
                  <a:off x="2023" y="4024"/>
                  <a:ext cx="1248" cy="531"/>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sp>
              <p:nvSpPr>
                <p:cNvPr id="24" name="Text Box 21"/>
                <p:cNvSpPr txBox="1"/>
                <p:nvPr/>
              </p:nvSpPr>
              <p:spPr>
                <a:xfrm>
                  <a:off x="1919" y="8954"/>
                  <a:ext cx="1248" cy="531"/>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sp>
              <p:nvSpPr>
                <p:cNvPr id="27" name="Text Box 21"/>
                <p:cNvSpPr txBox="1"/>
                <p:nvPr/>
              </p:nvSpPr>
              <p:spPr>
                <a:xfrm>
                  <a:off x="9537" y="4157"/>
                  <a:ext cx="1248" cy="531"/>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err="1">
                      <a:ln w="22225">
                        <a:solidFill>
                          <a:schemeClr val="accent2"/>
                        </a:solidFill>
                        <a:prstDash val="solid"/>
                      </a:ln>
                      <a:gradFill>
                        <a:gsLst>
                          <a:gs pos="0">
                            <a:srgbClr val="FE4444"/>
                          </a:gs>
                          <a:gs pos="100000">
                            <a:srgbClr val="832B2B"/>
                          </a:gs>
                        </a:gsLst>
                        <a:lin scaled="0"/>
                      </a:gradFill>
                      <a:effectLst/>
                      <a:latin typeface="+mn-ea"/>
                    </a:rPr>
                    <a:t>已</a:t>
                  </a:r>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grpSp>
          <p:grpSp>
            <p:nvGrpSpPr>
              <p:cNvPr id="87" name="组合 86"/>
              <p:cNvGrpSpPr/>
              <p:nvPr/>
            </p:nvGrpSpPr>
            <p:grpSpPr>
              <a:xfrm>
                <a:off x="420" y="2467"/>
                <a:ext cx="11662" cy="7380"/>
                <a:chOff x="420" y="2457"/>
                <a:chExt cx="11662" cy="7380"/>
              </a:xfrm>
            </p:grpSpPr>
            <p:sp>
              <p:nvSpPr>
                <p:cNvPr id="48" name="矩形 47"/>
                <p:cNvSpPr/>
                <p:nvPr/>
              </p:nvSpPr>
              <p:spPr>
                <a:xfrm>
                  <a:off x="8716" y="4759"/>
                  <a:ext cx="1194" cy="31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特征提取</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grpSp>
              <p:nvGrpSpPr>
                <p:cNvPr id="79" name="组合 78"/>
                <p:cNvGrpSpPr/>
                <p:nvPr/>
              </p:nvGrpSpPr>
              <p:grpSpPr>
                <a:xfrm>
                  <a:off x="420" y="2457"/>
                  <a:ext cx="11662" cy="7380"/>
                  <a:chOff x="436" y="2457"/>
                  <a:chExt cx="11662" cy="7380"/>
                </a:xfrm>
              </p:grpSpPr>
              <p:sp>
                <p:nvSpPr>
                  <p:cNvPr id="32" name="矩形 31"/>
                  <p:cNvSpPr/>
                  <p:nvPr/>
                </p:nvSpPr>
                <p:spPr>
                  <a:xfrm>
                    <a:off x="8803" y="5778"/>
                    <a:ext cx="1264" cy="483"/>
                  </a:xfrm>
                  <a:prstGeom prst="rect">
                    <a:avLst/>
                  </a:prstGeom>
                  <a:solidFill>
                    <a:srgbClr val="D99694"/>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b="1" dirty="0">
                        <a:solidFill>
                          <a:schemeClr val="tx1"/>
                        </a:solidFill>
                        <a:latin typeface="Calibri" panose="020F0502020204030204" charset="0"/>
                        <a:ea typeface="等线" panose="02010600030101010101" pitchFamily="2" charset="-122"/>
                        <a:cs typeface="Calibri" panose="020F0502020204030204" charset="0"/>
                      </a:rPr>
                      <a:t>卷积神经网络</a:t>
                    </a:r>
                    <a:endParaRPr kumimoji="1" lang="zh-CN" altLang="en-US" sz="800" b="1"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33" name="矩形 32"/>
                  <p:cNvSpPr/>
                  <p:nvPr/>
                </p:nvSpPr>
                <p:spPr>
                  <a:xfrm>
                    <a:off x="10435" y="9263"/>
                    <a:ext cx="1212" cy="318"/>
                  </a:xfrm>
                  <a:prstGeom prst="rect">
                    <a:avLst/>
                  </a:prstGeom>
                  <a:solidFill>
                    <a:srgbClr val="D99694"/>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900" b="1" dirty="0">
                        <a:solidFill>
                          <a:schemeClr val="tx1"/>
                        </a:solidFill>
                        <a:latin typeface="Calibri" panose="020F0502020204030204" charset="0"/>
                        <a:ea typeface="等线" panose="02010600030101010101" pitchFamily="2" charset="-122"/>
                        <a:cs typeface="Calibri" panose="020F0502020204030204" charset="0"/>
                      </a:rPr>
                      <a:t>RNN</a:t>
                    </a:r>
                    <a:endParaRPr kumimoji="1" lang="zh-CN" altLang="en-US" sz="900" b="1" dirty="0">
                      <a:solidFill>
                        <a:schemeClr val="tx1"/>
                      </a:solidFill>
                      <a:latin typeface="Calibri" panose="020F0502020204030204" charset="0"/>
                      <a:ea typeface="等线" panose="02010600030101010101" pitchFamily="2" charset="-122"/>
                      <a:cs typeface="Calibri" panose="020F0502020204030204" charset="0"/>
                    </a:endParaRPr>
                  </a:p>
                </p:txBody>
              </p:sp>
              <p:grpSp>
                <p:nvGrpSpPr>
                  <p:cNvPr id="37" name="组合 36"/>
                  <p:cNvGrpSpPr/>
                  <p:nvPr/>
                </p:nvGrpSpPr>
                <p:grpSpPr>
                  <a:xfrm>
                    <a:off x="436" y="2457"/>
                    <a:ext cx="11662" cy="7380"/>
                    <a:chOff x="272968" y="1559073"/>
                    <a:chExt cx="7404676" cy="4686283"/>
                  </a:xfrm>
                </p:grpSpPr>
                <p:sp>
                  <p:nvSpPr>
                    <p:cNvPr id="38" name="文本框 12"/>
                    <p:cNvSpPr txBox="1"/>
                    <p:nvPr/>
                  </p:nvSpPr>
                  <p:spPr>
                    <a:xfrm>
                      <a:off x="272968" y="1574313"/>
                      <a:ext cx="2367099" cy="306702"/>
                    </a:xfrm>
                    <a:prstGeom prst="rect">
                      <a:avLst/>
                    </a:prstGeom>
                    <a:solidFill>
                      <a:schemeClr val="accent2">
                        <a:lumMod val="20000"/>
                        <a:lumOff val="80000"/>
                      </a:schemeClr>
                    </a:solidFill>
                    <a:ln w="12700">
                      <a:solidFill>
                        <a:schemeClr val="bg1">
                          <a:lumMod val="75000"/>
                        </a:schemeClr>
                      </a:solid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1400" dirty="0">
                          <a:latin typeface="等线" panose="02010600030101010101" pitchFamily="2" charset="-122"/>
                          <a:ea typeface="等线" panose="02010600030101010101" pitchFamily="2" charset="-122"/>
                          <a:cs typeface="Calibri" panose="020F0502020204030204" charset="0"/>
                        </a:rPr>
                        <a:t>数据获取</a:t>
                      </a:r>
                      <a:endParaRPr kumimoji="1" lang="zh-CN" altLang="en-US" sz="1400" dirty="0">
                        <a:latin typeface="等线" panose="02010600030101010101" pitchFamily="2" charset="-122"/>
                        <a:ea typeface="等线" panose="02010600030101010101" pitchFamily="2" charset="-122"/>
                        <a:cs typeface="Calibri" panose="020F0502020204030204" charset="0"/>
                      </a:endParaRPr>
                    </a:p>
                  </p:txBody>
                </p:sp>
                <p:sp>
                  <p:nvSpPr>
                    <p:cNvPr id="39" name="文本框 13"/>
                    <p:cNvSpPr txBox="1"/>
                    <p:nvPr/>
                  </p:nvSpPr>
                  <p:spPr>
                    <a:xfrm>
                      <a:off x="2640067" y="1574313"/>
                      <a:ext cx="2468057" cy="306702"/>
                    </a:xfrm>
                    <a:prstGeom prst="rect">
                      <a:avLst/>
                    </a:prstGeom>
                    <a:solidFill>
                      <a:srgbClr val="FBDFB7"/>
                    </a:solidFill>
                    <a:ln w="12700">
                      <a:solidFill>
                        <a:schemeClr val="bg1">
                          <a:lumMod val="75000"/>
                        </a:schemeClr>
                      </a:solid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1400" dirty="0">
                          <a:latin typeface="等线" panose="02010600030101010101" pitchFamily="2" charset="-122"/>
                          <a:ea typeface="等线" panose="02010600030101010101" pitchFamily="2" charset="-122"/>
                          <a:cs typeface="Calibri" panose="020F0502020204030204" charset="0"/>
                        </a:rPr>
                        <a:t>网络行为分割                                 </a:t>
                      </a:r>
                      <a:endParaRPr kumimoji="1" lang="zh-CN" altLang="en-US" sz="1400" dirty="0">
                        <a:latin typeface="等线" panose="02010600030101010101" pitchFamily="2" charset="-122"/>
                        <a:ea typeface="等线" panose="02010600030101010101" pitchFamily="2" charset="-122"/>
                        <a:cs typeface="Calibri" panose="020F0502020204030204" charset="0"/>
                      </a:endParaRPr>
                    </a:p>
                  </p:txBody>
                </p:sp>
                <p:grpSp>
                  <p:nvGrpSpPr>
                    <p:cNvPr id="116" name="组合 115"/>
                    <p:cNvGrpSpPr/>
                    <p:nvPr/>
                  </p:nvGrpSpPr>
                  <p:grpSpPr>
                    <a:xfrm>
                      <a:off x="273600" y="1559073"/>
                      <a:ext cx="7404044" cy="4686283"/>
                      <a:chOff x="251390" y="1574100"/>
                      <a:chExt cx="7404044" cy="4686283"/>
                    </a:xfrm>
                  </p:grpSpPr>
                  <p:sp>
                    <p:nvSpPr>
                      <p:cNvPr id="41" name="圆角矩形 9"/>
                      <p:cNvSpPr/>
                      <p:nvPr/>
                    </p:nvSpPr>
                    <p:spPr>
                      <a:xfrm rot="10800000" flipV="1">
                        <a:off x="499022" y="3682803"/>
                        <a:ext cx="1405251" cy="253715"/>
                      </a:xfrm>
                      <a:prstGeom prst="round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Calibri" panose="020F0502020204030204" charset="0"/>
                            <a:cs typeface="Calibri" panose="020F0502020204030204" charset="0"/>
                          </a:rPr>
                          <a:t>加密应用流量数据</a:t>
                        </a:r>
                        <a:endParaRPr kumimoji="1" lang="zh-CN" altLang="en-US" sz="1000" dirty="0">
                          <a:solidFill>
                            <a:schemeClr val="tx1"/>
                          </a:solidFill>
                          <a:latin typeface="Calibri" panose="020F0502020204030204" charset="0"/>
                          <a:cs typeface="Calibri" panose="020F0502020204030204" charset="0"/>
                        </a:endParaRPr>
                      </a:p>
                    </p:txBody>
                  </p:sp>
                  <p:grpSp>
                    <p:nvGrpSpPr>
                      <p:cNvPr id="113" name="组合 112"/>
                      <p:cNvGrpSpPr/>
                      <p:nvPr/>
                    </p:nvGrpSpPr>
                    <p:grpSpPr>
                      <a:xfrm>
                        <a:off x="251390" y="1574100"/>
                        <a:ext cx="7404044" cy="4686283"/>
                        <a:chOff x="251390" y="1574100"/>
                        <a:chExt cx="7404044" cy="4686283"/>
                      </a:xfrm>
                    </p:grpSpPr>
                    <p:grpSp>
                      <p:nvGrpSpPr>
                        <p:cNvPr id="49" name="组合 48"/>
                        <p:cNvGrpSpPr/>
                        <p:nvPr/>
                      </p:nvGrpSpPr>
                      <p:grpSpPr>
                        <a:xfrm>
                          <a:off x="251390" y="1574100"/>
                          <a:ext cx="7404044" cy="4686283"/>
                          <a:chOff x="264407" y="1574100"/>
                          <a:chExt cx="7404044" cy="4686283"/>
                        </a:xfrm>
                      </p:grpSpPr>
                      <p:grpSp>
                        <p:nvGrpSpPr>
                          <p:cNvPr id="51" name="组合 50"/>
                          <p:cNvGrpSpPr/>
                          <p:nvPr/>
                        </p:nvGrpSpPr>
                        <p:grpSpPr>
                          <a:xfrm>
                            <a:off x="264407" y="1574100"/>
                            <a:ext cx="7404044" cy="4686283"/>
                            <a:chOff x="196895" y="946697"/>
                            <a:chExt cx="7404044" cy="4686283"/>
                          </a:xfrm>
                        </p:grpSpPr>
                        <p:grpSp>
                          <p:nvGrpSpPr>
                            <p:cNvPr id="53" name="组合 52"/>
                            <p:cNvGrpSpPr/>
                            <p:nvPr/>
                          </p:nvGrpSpPr>
                          <p:grpSpPr>
                            <a:xfrm>
                              <a:off x="5031925" y="946697"/>
                              <a:ext cx="2569014" cy="2976269"/>
                              <a:chOff x="4302086" y="1395575"/>
                              <a:chExt cx="2569014" cy="2976269"/>
                            </a:xfrm>
                          </p:grpSpPr>
                          <p:sp>
                            <p:nvSpPr>
                              <p:cNvPr id="54" name="文本框 17"/>
                              <p:cNvSpPr txBox="1"/>
                              <p:nvPr/>
                            </p:nvSpPr>
                            <p:spPr>
                              <a:xfrm>
                                <a:off x="4779264" y="2889504"/>
                                <a:ext cx="1847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1" lang="zh-CN" altLang="en-US" dirty="0"/>
                              </a:p>
                            </p:txBody>
                          </p:sp>
                          <p:sp>
                            <p:nvSpPr>
                              <p:cNvPr id="61" name="磁盘 34"/>
                              <p:cNvSpPr/>
                              <p:nvPr/>
                            </p:nvSpPr>
                            <p:spPr>
                              <a:xfrm>
                                <a:off x="5876205" y="4027674"/>
                                <a:ext cx="691515" cy="344170"/>
                              </a:xfrm>
                              <a:prstGeom prst="flowChartMagneticDisk">
                                <a:avLst/>
                              </a:prstGeom>
                              <a:solidFill>
                                <a:schemeClr val="accent2">
                                  <a:lumMod val="20000"/>
                                  <a:lumOff val="80000"/>
                                </a:schemeClr>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等线" panose="02010600030101010101" pitchFamily="2" charset="-122"/>
                                    <a:ea typeface="等线" panose="02010600030101010101" pitchFamily="2" charset="-122"/>
                                  </a:rPr>
                                  <a:t>结果</a:t>
                                </a:r>
                                <a:endParaRPr kumimoji="1" lang="zh-CN" altLang="en-US" sz="1000" dirty="0">
                                  <a:solidFill>
                                    <a:schemeClr val="tx1"/>
                                  </a:solidFill>
                                  <a:latin typeface="等线" panose="02010600030101010101" pitchFamily="2" charset="-122"/>
                                  <a:ea typeface="等线" panose="02010600030101010101" pitchFamily="2" charset="-122"/>
                                </a:endParaRPr>
                              </a:p>
                            </p:txBody>
                          </p:sp>
                          <p:sp>
                            <p:nvSpPr>
                              <p:cNvPr id="70" name="文本框 43"/>
                              <p:cNvSpPr txBox="1"/>
                              <p:nvPr/>
                            </p:nvSpPr>
                            <p:spPr>
                              <a:xfrm>
                                <a:off x="4302086" y="1395575"/>
                                <a:ext cx="2569014" cy="306702"/>
                              </a:xfrm>
                              <a:prstGeom prst="rect">
                                <a:avLst/>
                              </a:prstGeom>
                              <a:solidFill>
                                <a:schemeClr val="accent6">
                                  <a:lumMod val="20000"/>
                                  <a:lumOff val="80000"/>
                                </a:schemeClr>
                              </a:solidFill>
                              <a:ln w="12700">
                                <a:solidFill>
                                  <a:schemeClr val="bg1">
                                    <a:lumMod val="75000"/>
                                  </a:schemeClr>
                                </a:solid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1400" dirty="0">
                                    <a:latin typeface="等线" panose="02010600030101010101" pitchFamily="2" charset="-122"/>
                                    <a:ea typeface="等线" panose="02010600030101010101" pitchFamily="2" charset="-122"/>
                                    <a:cs typeface="Calibri" panose="020F0502020204030204" charset="0"/>
                                  </a:rPr>
                                  <a:t>精细化识别阶段</a:t>
                                </a:r>
                                <a:endParaRPr kumimoji="1" lang="zh-CN" altLang="en-US" sz="1400" dirty="0">
                                  <a:latin typeface="等线" panose="02010600030101010101" pitchFamily="2" charset="-122"/>
                                  <a:ea typeface="等线" panose="02010600030101010101" pitchFamily="2" charset="-122"/>
                                  <a:cs typeface="Calibri" panose="020F0502020204030204" charset="0"/>
                                </a:endParaRPr>
                              </a:p>
                            </p:txBody>
                          </p:sp>
                        </p:grpSp>
                        <p:grpSp>
                          <p:nvGrpSpPr>
                            <p:cNvPr id="72" name="组合 71"/>
                            <p:cNvGrpSpPr/>
                            <p:nvPr/>
                          </p:nvGrpSpPr>
                          <p:grpSpPr>
                            <a:xfrm>
                              <a:off x="196895" y="1550460"/>
                              <a:ext cx="4798510" cy="4082484"/>
                              <a:chOff x="196895" y="1550460"/>
                              <a:chExt cx="4798510" cy="4082484"/>
                            </a:xfrm>
                          </p:grpSpPr>
                          <p:grpSp>
                            <p:nvGrpSpPr>
                              <p:cNvPr id="73" name="组合 72"/>
                              <p:cNvGrpSpPr/>
                              <p:nvPr/>
                            </p:nvGrpSpPr>
                            <p:grpSpPr>
                              <a:xfrm>
                                <a:off x="2314585" y="1602632"/>
                                <a:ext cx="2680820" cy="4030312"/>
                                <a:chOff x="2314585" y="1602632"/>
                                <a:chExt cx="2680820" cy="4030312"/>
                              </a:xfrm>
                            </p:grpSpPr>
                            <p:grpSp>
                              <p:nvGrpSpPr>
                                <p:cNvPr id="78" name="组合 77"/>
                                <p:cNvGrpSpPr/>
                                <p:nvPr/>
                              </p:nvGrpSpPr>
                              <p:grpSpPr>
                                <a:xfrm>
                                  <a:off x="2563541" y="1602632"/>
                                  <a:ext cx="2431864" cy="4030312"/>
                                  <a:chOff x="2021466" y="1674640"/>
                                  <a:chExt cx="2431864" cy="4030312"/>
                                </a:xfrm>
                              </p:grpSpPr>
                              <p:grpSp>
                                <p:nvGrpSpPr>
                                  <p:cNvPr id="80" name="组合 79"/>
                                  <p:cNvGrpSpPr/>
                                  <p:nvPr/>
                                </p:nvGrpSpPr>
                                <p:grpSpPr>
                                  <a:xfrm>
                                    <a:off x="2021466" y="1674640"/>
                                    <a:ext cx="2431864" cy="4030312"/>
                                    <a:chOff x="2074876" y="2548673"/>
                                    <a:chExt cx="2431864" cy="3210075"/>
                                  </a:xfrm>
                                </p:grpSpPr>
                                <p:sp>
                                  <p:nvSpPr>
                                    <p:cNvPr id="81" name="圆角矩形 90"/>
                                    <p:cNvSpPr/>
                                    <p:nvPr/>
                                  </p:nvSpPr>
                                  <p:spPr>
                                    <a:xfrm>
                                      <a:off x="2074876" y="2548673"/>
                                      <a:ext cx="2431864" cy="3210075"/>
                                    </a:xfrm>
                                    <a:prstGeom prst="roundRect">
                                      <a:avLst>
                                        <a:gd name="adj" fmla="val 0"/>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82" name="文本框 92"/>
                                    <p:cNvSpPr txBox="1"/>
                                    <p:nvPr/>
                                  </p:nvSpPr>
                                  <p:spPr>
                                    <a:xfrm>
                                      <a:off x="2904990" y="2648014"/>
                                      <a:ext cx="1133338" cy="207364"/>
                                    </a:xfrm>
                                    <a:prstGeom prst="rect">
                                      <a:avLst/>
                                    </a:prstGeom>
                                    <a:noFill/>
                                    <a:ln w="12700">
                                      <a:no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100" b="1" dirty="0">
                                          <a:latin typeface="等线" panose="02010600030101010101" pitchFamily="2" charset="-122"/>
                                          <a:ea typeface="等线" panose="02010600030101010101" pitchFamily="2" charset="-122"/>
                                          <a:cs typeface="Calibri" panose="020F0502020204030204" charset="0"/>
                                        </a:rPr>
                                        <a:t>3.</a:t>
                                      </a:r>
                                      <a:r>
                                        <a:rPr kumimoji="1" lang="zh-CN" altLang="en-US" sz="1100" b="1" dirty="0">
                                          <a:latin typeface="等线" panose="02010600030101010101" pitchFamily="2" charset="-122"/>
                                          <a:ea typeface="等线" panose="02010600030101010101" pitchFamily="2" charset="-122"/>
                                          <a:cs typeface="Calibri" panose="020F0502020204030204" charset="0"/>
                                        </a:rPr>
                                        <a:t>分割模块</a:t>
                                      </a:r>
                                      <a:endParaRPr kumimoji="1" lang="zh-CN" altLang="en-US" sz="1100" b="1" dirty="0">
                                        <a:latin typeface="等线" panose="02010600030101010101" pitchFamily="2" charset="-122"/>
                                        <a:ea typeface="等线" panose="02010600030101010101" pitchFamily="2" charset="-122"/>
                                        <a:cs typeface="Calibri" panose="020F0502020204030204" charset="0"/>
                                      </a:endParaRPr>
                                    </a:p>
                                  </p:txBody>
                                </p:sp>
                              </p:grpSp>
                              <p:grpSp>
                                <p:nvGrpSpPr>
                                  <p:cNvPr id="197" name="组合 196"/>
                                  <p:cNvGrpSpPr/>
                                  <p:nvPr/>
                                </p:nvGrpSpPr>
                                <p:grpSpPr>
                                  <a:xfrm>
                                    <a:off x="2148043" y="2186490"/>
                                    <a:ext cx="1979019" cy="1936686"/>
                                    <a:chOff x="2148043" y="2186490"/>
                                    <a:chExt cx="1979019" cy="1936686"/>
                                  </a:xfrm>
                                </p:grpSpPr>
                                <p:cxnSp>
                                  <p:nvCxnSpPr>
                                    <p:cNvPr id="85" name="直接连接符 84"/>
                                    <p:cNvCxnSpPr/>
                                    <p:nvPr/>
                                  </p:nvCxnSpPr>
                                  <p:spPr>
                                    <a:xfrm>
                                      <a:off x="2443514" y="3655183"/>
                                      <a:ext cx="0" cy="467993"/>
                                    </a:xfrm>
                                    <a:prstGeom prst="line">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2148043" y="2186490"/>
                                      <a:ext cx="1979019" cy="1468734"/>
                                      <a:chOff x="2148043" y="2186490"/>
                                      <a:chExt cx="1979019" cy="1468734"/>
                                    </a:xfrm>
                                  </p:grpSpPr>
                                  <p:sp>
                                    <p:nvSpPr>
                                      <p:cNvPr id="92" name="矩形 91"/>
                                      <p:cNvSpPr/>
                                      <p:nvPr/>
                                    </p:nvSpPr>
                                    <p:spPr>
                                      <a:xfrm>
                                        <a:off x="2810293" y="2186490"/>
                                        <a:ext cx="965757" cy="1797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000" dirty="0">
                                            <a:solidFill>
                                              <a:schemeClr val="tx1"/>
                                            </a:solidFill>
                                            <a:latin typeface="Calibri" panose="020F0502020204030204" charset="0"/>
                                            <a:ea typeface="等线" panose="02010600030101010101" pitchFamily="2" charset="-122"/>
                                            <a:cs typeface="Calibri" panose="020F0502020204030204" charset="0"/>
                                          </a:rPr>
                                          <a:t>Burst</a:t>
                                        </a:r>
                                        <a:r>
                                          <a:rPr kumimoji="1" lang="zh-CN" altLang="en-US" sz="1000" dirty="0">
                                            <a:solidFill>
                                              <a:schemeClr val="tx1"/>
                                            </a:solidFill>
                                            <a:latin typeface="Calibri" panose="020F0502020204030204" charset="0"/>
                                            <a:ea typeface="等线" panose="02010600030101010101" pitchFamily="2" charset="-122"/>
                                            <a:cs typeface="Calibri" panose="020F0502020204030204" charset="0"/>
                                          </a:rPr>
                                          <a:t>分割</a:t>
                                        </a:r>
                                        <a:endParaRPr kumimoji="1" lang="zh-CN" altLang="en-US" sz="10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93" name="矩形 92"/>
                                      <p:cNvSpPr/>
                                      <p:nvPr/>
                                    </p:nvSpPr>
                                    <p:spPr>
                                      <a:xfrm>
                                        <a:off x="2851565" y="2554785"/>
                                        <a:ext cx="965122" cy="1797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Calibri" panose="020F0502020204030204" charset="0"/>
                                            <a:ea typeface="等线" panose="02010600030101010101" pitchFamily="2" charset="-122"/>
                                            <a:cs typeface="Calibri" panose="020F0502020204030204" charset="0"/>
                                          </a:rPr>
                                          <a:t>分割决策</a:t>
                                        </a:r>
                                        <a:endParaRPr kumimoji="1" lang="zh-CN" altLang="en-US" sz="10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94" name="矩形 93"/>
                                      <p:cNvSpPr/>
                                      <p:nvPr/>
                                    </p:nvSpPr>
                                    <p:spPr>
                                      <a:xfrm>
                                        <a:off x="2148043" y="3477427"/>
                                        <a:ext cx="613995" cy="173353"/>
                                      </a:xfrm>
                                      <a:prstGeom prst="rect">
                                        <a:avLst/>
                                      </a:prstGeom>
                                      <a:solidFill>
                                        <a:srgbClr val="C6D9F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多个应用</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95" name="矩形 94"/>
                                      <p:cNvSpPr/>
                                      <p:nvPr/>
                                    </p:nvSpPr>
                                    <p:spPr>
                                      <a:xfrm>
                                        <a:off x="2992524" y="3472347"/>
                                        <a:ext cx="600661" cy="182877"/>
                                      </a:xfrm>
                                      <a:prstGeom prst="rect">
                                        <a:avLst/>
                                      </a:prstGeom>
                                      <a:solidFill>
                                        <a:srgbClr val="C6D9F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两个应用</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grpSp>
                                    <p:nvGrpSpPr>
                                      <p:cNvPr id="96" name="组合 95"/>
                                      <p:cNvGrpSpPr/>
                                      <p:nvPr/>
                                    </p:nvGrpSpPr>
                                    <p:grpSpPr>
                                      <a:xfrm>
                                        <a:off x="2455423" y="2734613"/>
                                        <a:ext cx="1671639" cy="708706"/>
                                        <a:chOff x="2455423" y="2679934"/>
                                        <a:chExt cx="1671639" cy="673662"/>
                                      </a:xfrm>
                                    </p:grpSpPr>
                                    <p:cxnSp>
                                      <p:nvCxnSpPr>
                                        <p:cNvPr id="98" name="直接连接符 97"/>
                                        <p:cNvCxnSpPr/>
                                        <p:nvPr/>
                                      </p:nvCxnSpPr>
                                      <p:spPr>
                                        <a:xfrm flipH="1">
                                          <a:off x="3293333" y="2679934"/>
                                          <a:ext cx="0" cy="20531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2455423" y="2875947"/>
                                          <a:ext cx="629936" cy="18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2455713" y="2874524"/>
                                          <a:ext cx="0" cy="47907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2939158" y="2875731"/>
                                          <a:ext cx="118790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a:off x="4126761" y="2875731"/>
                                          <a:ext cx="0" cy="44485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grpSp>
                            <p:grpSp>
                              <p:nvGrpSpPr>
                                <p:cNvPr id="146" name="组合 145"/>
                                <p:cNvGrpSpPr/>
                                <p:nvPr/>
                              </p:nvGrpSpPr>
                              <p:grpSpPr>
                                <a:xfrm>
                                  <a:off x="2314585" y="2188572"/>
                                  <a:ext cx="1030613" cy="1488747"/>
                                  <a:chOff x="2314585" y="2188572"/>
                                  <a:chExt cx="1030613" cy="1488747"/>
                                </a:xfrm>
                              </p:grpSpPr>
                              <p:cxnSp>
                                <p:nvCxnSpPr>
                                  <p:cNvPr id="239" name="直接连接符 238"/>
                                  <p:cNvCxnSpPr/>
                                  <p:nvPr/>
                                </p:nvCxnSpPr>
                                <p:spPr>
                                  <a:xfrm>
                                    <a:off x="2314585" y="3669705"/>
                                    <a:ext cx="9717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V="1">
                                    <a:off x="2411760" y="2188572"/>
                                    <a:ext cx="0" cy="148874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flipV="1">
                                    <a:off x="2409274" y="2188739"/>
                                    <a:ext cx="935924"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grpSp>
                          </p:grpSp>
                          <p:grpSp>
                            <p:nvGrpSpPr>
                              <p:cNvPr id="147" name="组合 146"/>
                              <p:cNvGrpSpPr/>
                              <p:nvPr/>
                            </p:nvGrpSpPr>
                            <p:grpSpPr>
                              <a:xfrm>
                                <a:off x="196895" y="1550460"/>
                                <a:ext cx="2099611" cy="4082380"/>
                                <a:chOff x="196895" y="1550460"/>
                                <a:chExt cx="2099611" cy="4082380"/>
                              </a:xfrm>
                            </p:grpSpPr>
                            <p:sp>
                              <p:nvSpPr>
                                <p:cNvPr id="148" name="圆角矩形 90"/>
                                <p:cNvSpPr/>
                                <p:nvPr/>
                              </p:nvSpPr>
                              <p:spPr>
                                <a:xfrm>
                                  <a:off x="325304" y="1727239"/>
                                  <a:ext cx="1750847" cy="1098180"/>
                                </a:xfrm>
                                <a:prstGeom prst="roundRect">
                                  <a:avLst>
                                    <a:gd name="adj" fmla="val 5652"/>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nvGrpSpPr>
                                <p:cNvPr id="150" name="组合 149"/>
                                <p:cNvGrpSpPr/>
                                <p:nvPr/>
                              </p:nvGrpSpPr>
                              <p:grpSpPr>
                                <a:xfrm>
                                  <a:off x="196895" y="1550460"/>
                                  <a:ext cx="2099611" cy="4082380"/>
                                  <a:chOff x="196895" y="1550460"/>
                                  <a:chExt cx="2099611" cy="4082380"/>
                                </a:xfrm>
                              </p:grpSpPr>
                              <p:sp>
                                <p:nvSpPr>
                                  <p:cNvPr id="152" name="圆角矩形 9"/>
                                  <p:cNvSpPr/>
                                  <p:nvPr/>
                                </p:nvSpPr>
                                <p:spPr>
                                  <a:xfrm rot="10800000" flipV="1">
                                    <a:off x="1997326" y="2947207"/>
                                    <a:ext cx="299180" cy="1477696"/>
                                  </a:xfrm>
                                  <a:prstGeom prst="round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100" dirty="0">
                                        <a:solidFill>
                                          <a:schemeClr val="tx1"/>
                                        </a:solidFill>
                                        <a:latin typeface="Calibri" panose="020F0502020204030204" charset="0"/>
                                        <a:cs typeface="Calibri" panose="020F0502020204030204" charset="0"/>
                                      </a:rPr>
                                      <a:t>隧</a:t>
                                    </a:r>
                                    <a:endParaRPr kumimoji="1" lang="en-US" altLang="zh-CN" sz="1100" dirty="0">
                                      <a:solidFill>
                                        <a:schemeClr val="tx1"/>
                                      </a:solidFill>
                                      <a:latin typeface="Calibri" panose="020F0502020204030204" charset="0"/>
                                      <a:cs typeface="Calibri" panose="020F0502020204030204" charset="0"/>
                                    </a:endParaRPr>
                                  </a:p>
                                  <a:p>
                                    <a:pPr algn="ctr"/>
                                    <a:r>
                                      <a:rPr kumimoji="1" lang="zh-CN" altLang="en-US" sz="1100" dirty="0">
                                        <a:solidFill>
                                          <a:schemeClr val="tx1"/>
                                        </a:solidFill>
                                        <a:latin typeface="Calibri" panose="020F0502020204030204" charset="0"/>
                                        <a:cs typeface="Calibri" panose="020F0502020204030204" charset="0"/>
                                      </a:rPr>
                                      <a:t>道混合流量数据</a:t>
                                    </a:r>
                                    <a:endParaRPr kumimoji="1" lang="zh-CN" altLang="en-US" sz="1100" dirty="0">
                                      <a:solidFill>
                                        <a:schemeClr val="tx1"/>
                                      </a:solidFill>
                                      <a:latin typeface="Calibri" panose="020F0502020204030204" charset="0"/>
                                      <a:cs typeface="Calibri" panose="020F0502020204030204" charset="0"/>
                                    </a:endParaRPr>
                                  </a:p>
                                </p:txBody>
                              </p:sp>
                              <p:sp>
                                <p:nvSpPr>
                                  <p:cNvPr id="153" name="矩形 152"/>
                                  <p:cNvSpPr/>
                                  <p:nvPr/>
                                </p:nvSpPr>
                                <p:spPr>
                                  <a:xfrm>
                                    <a:off x="697394" y="2333358"/>
                                    <a:ext cx="799872" cy="20091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Calibri" panose="020F0502020204030204" charset="0"/>
                                        <a:ea typeface="等线" panose="02010600030101010101" pitchFamily="2" charset="-122"/>
                                        <a:cs typeface="Calibri" panose="020F0502020204030204" charset="0"/>
                                      </a:rPr>
                                      <a:t>隧道回放</a:t>
                                    </a:r>
                                    <a:endParaRPr kumimoji="1" lang="zh-CN" altLang="en-US" sz="10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156" name="矩形 155"/>
                                  <p:cNvSpPr/>
                                  <p:nvPr/>
                                </p:nvSpPr>
                                <p:spPr>
                                  <a:xfrm>
                                    <a:off x="624815" y="4870595"/>
                                    <a:ext cx="864306" cy="17993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Calibri" panose="020F0502020204030204" charset="0"/>
                                        <a:ea typeface="等线" panose="02010600030101010101" pitchFamily="2" charset="-122"/>
                                        <a:cs typeface="Calibri" panose="020F0502020204030204" charset="0"/>
                                      </a:rPr>
                                      <a:t>生成算法</a:t>
                                    </a:r>
                                    <a:endParaRPr kumimoji="1" lang="zh-CN" altLang="en-US" sz="10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157" name="圆角矩形 9"/>
                                  <p:cNvSpPr/>
                                  <p:nvPr/>
                                </p:nvSpPr>
                                <p:spPr>
                                  <a:xfrm rot="10800000" flipV="1">
                                    <a:off x="196895" y="4103807"/>
                                    <a:ext cx="1681871" cy="253715"/>
                                  </a:xfrm>
                                  <a:prstGeom prst="round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000" dirty="0">
                                        <a:solidFill>
                                          <a:schemeClr val="tx1"/>
                                        </a:solidFill>
                                        <a:latin typeface="Calibri" panose="020F0502020204030204" charset="0"/>
                                        <a:cs typeface="Calibri" panose="020F0502020204030204" charset="0"/>
                                      </a:rPr>
                                      <a:t>隧道单行为流量数据</a:t>
                                    </a:r>
                                    <a:endParaRPr kumimoji="1" lang="zh-CN" altLang="en-US" sz="1000" dirty="0">
                                      <a:solidFill>
                                        <a:schemeClr val="tx1"/>
                                      </a:solidFill>
                                      <a:latin typeface="Calibri" panose="020F0502020204030204" charset="0"/>
                                      <a:cs typeface="Calibri" panose="020F0502020204030204" charset="0"/>
                                    </a:endParaRPr>
                                  </a:p>
                                </p:txBody>
                              </p:sp>
                              <p:cxnSp>
                                <p:nvCxnSpPr>
                                  <p:cNvPr id="220" name="直接连接符 219"/>
                                  <p:cNvCxnSpPr/>
                                  <p:nvPr/>
                                </p:nvCxnSpPr>
                                <p:spPr>
                                  <a:xfrm>
                                    <a:off x="1073013" y="3748575"/>
                                    <a:ext cx="0" cy="371437"/>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3" idx="2"/>
                                  </p:cNvCxnSpPr>
                                  <p:nvPr/>
                                </p:nvCxnSpPr>
                                <p:spPr>
                                  <a:xfrm flipV="1">
                                    <a:off x="1097330" y="2534268"/>
                                    <a:ext cx="0" cy="483353"/>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7" idx="2"/>
                                  </p:cNvCxnSpPr>
                                  <p:nvPr/>
                                </p:nvCxnSpPr>
                                <p:spPr>
                                  <a:xfrm>
                                    <a:off x="1037830" y="4357522"/>
                                    <a:ext cx="0" cy="513073"/>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080213" y="5071909"/>
                                    <a:ext cx="0" cy="258572"/>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1082436" y="5330481"/>
                                    <a:ext cx="1061047" cy="0"/>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2143483" y="4449103"/>
                                    <a:ext cx="0" cy="887061"/>
                                  </a:xfrm>
                                  <a:prstGeom prst="line">
                                    <a:avLst/>
                                  </a:prstGeom>
                                  <a:ln w="12700">
                                    <a:solidFill>
                                      <a:srgbClr val="4A7EBB"/>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70" name="圆角矩形 90"/>
                                  <p:cNvSpPr/>
                                  <p:nvPr/>
                                </p:nvSpPr>
                                <p:spPr>
                                  <a:xfrm>
                                    <a:off x="254041" y="4579384"/>
                                    <a:ext cx="2024225" cy="1053456"/>
                                  </a:xfrm>
                                  <a:prstGeom prst="roundRect">
                                    <a:avLst>
                                      <a:gd name="adj" fmla="val 3667"/>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nvGrpSpPr>
                                  <p:cNvPr id="171" name="组合 170"/>
                                  <p:cNvGrpSpPr/>
                                  <p:nvPr/>
                                </p:nvGrpSpPr>
                                <p:grpSpPr>
                                  <a:xfrm>
                                    <a:off x="266104" y="1550460"/>
                                    <a:ext cx="1953164" cy="1914611"/>
                                    <a:chOff x="266104" y="1550460"/>
                                    <a:chExt cx="1953164" cy="1914611"/>
                                  </a:xfrm>
                                </p:grpSpPr>
                                <p:cxnSp>
                                  <p:nvCxnSpPr>
                                    <p:cNvPr id="173" name="直接连接符 172"/>
                                    <p:cNvCxnSpPr/>
                                    <p:nvPr/>
                                  </p:nvCxnSpPr>
                                  <p:spPr>
                                    <a:xfrm flipV="1">
                                      <a:off x="266104" y="1555018"/>
                                      <a:ext cx="1905" cy="191005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266104" y="1555653"/>
                                      <a:ext cx="186992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2143648" y="1550460"/>
                                      <a:ext cx="0" cy="1403980"/>
                                    </a:xfrm>
                                    <a:prstGeom prst="line">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082436" y="2074786"/>
                                      <a:ext cx="1061047" cy="0"/>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cxnSp>
                                  <p:nvCxnSpPr>
                                    <p:cNvPr id="232" name="直接连接符 231"/>
                                    <p:cNvCxnSpPr>
                                      <a:endCxn id="153" idx="0"/>
                                    </p:cNvCxnSpPr>
                                    <p:nvPr/>
                                  </p:nvCxnSpPr>
                                  <p:spPr>
                                    <a:xfrm>
                                      <a:off x="1084674" y="2074786"/>
                                      <a:ext cx="0" cy="258572"/>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sp>
                                  <p:nvSpPr>
                                    <p:cNvPr id="177" name="文本框 92"/>
                                    <p:cNvSpPr txBox="1"/>
                                    <p:nvPr/>
                                  </p:nvSpPr>
                                  <p:spPr>
                                    <a:xfrm>
                                      <a:off x="313002" y="1791041"/>
                                      <a:ext cx="1906266" cy="261610"/>
                                    </a:xfrm>
                                    <a:prstGeom prst="rect">
                                      <a:avLst/>
                                    </a:prstGeom>
                                    <a:noFill/>
                                    <a:ln w="12700">
                                      <a:no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100" b="1" dirty="0">
                                          <a:latin typeface="等线" panose="02010600030101010101" pitchFamily="2" charset="-122"/>
                                          <a:ea typeface="等线" panose="02010600030101010101" pitchFamily="2" charset="-122"/>
                                          <a:cs typeface="Calibri" panose="020F0502020204030204" charset="0"/>
                                        </a:rPr>
                                        <a:t>1.</a:t>
                                      </a:r>
                                      <a:r>
                                        <a:rPr kumimoji="1" lang="zh-CN" altLang="en-US" sz="1100" b="1" dirty="0">
                                          <a:latin typeface="等线" panose="02010600030101010101" pitchFamily="2" charset="-122"/>
                                          <a:ea typeface="等线" panose="02010600030101010101" pitchFamily="2" charset="-122"/>
                                          <a:cs typeface="Calibri" panose="020F0502020204030204" charset="0"/>
                                        </a:rPr>
                                        <a:t>隧道回放混合流生成模块</a:t>
                                      </a:r>
                                      <a:endParaRPr kumimoji="1" lang="zh-CN" altLang="en-US" sz="1100" b="1" dirty="0">
                                        <a:latin typeface="等线" panose="02010600030101010101" pitchFamily="2" charset="-122"/>
                                        <a:ea typeface="等线" panose="02010600030101010101" pitchFamily="2" charset="-122"/>
                                        <a:cs typeface="Calibri" panose="020F0502020204030204" charset="0"/>
                                      </a:endParaRPr>
                                    </a:p>
                                  </p:txBody>
                                </p:sp>
                              </p:grpSp>
                              <p:sp>
                                <p:nvSpPr>
                                  <p:cNvPr id="178" name="文本框 92"/>
                                  <p:cNvSpPr txBox="1"/>
                                  <p:nvPr/>
                                </p:nvSpPr>
                                <p:spPr>
                                  <a:xfrm>
                                    <a:off x="325017" y="5330788"/>
                                    <a:ext cx="1906266" cy="261610"/>
                                  </a:xfrm>
                                  <a:prstGeom prst="rect">
                                    <a:avLst/>
                                  </a:prstGeom>
                                  <a:noFill/>
                                  <a:ln w="12700">
                                    <a:no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100" b="1" dirty="0">
                                        <a:latin typeface="等线" panose="02010600030101010101" pitchFamily="2" charset="-122"/>
                                        <a:ea typeface="等线" panose="02010600030101010101" pitchFamily="2" charset="-122"/>
                                        <a:cs typeface="Calibri" panose="020F0502020204030204" charset="0"/>
                                      </a:rPr>
                                      <a:t>2.</a:t>
                                    </a:r>
                                    <a:r>
                                      <a:rPr kumimoji="1" lang="zh-CN" altLang="en-US" sz="1100" b="1" dirty="0">
                                        <a:latin typeface="等线" panose="02010600030101010101" pitchFamily="2" charset="-122"/>
                                        <a:ea typeface="等线" panose="02010600030101010101" pitchFamily="2" charset="-122"/>
                                        <a:cs typeface="Calibri" panose="020F0502020204030204" charset="0"/>
                                      </a:rPr>
                                      <a:t> 生成算法混合流生成模块</a:t>
                                    </a:r>
                                    <a:endParaRPr kumimoji="1" lang="zh-CN" altLang="en-US" sz="1100" b="1" dirty="0">
                                      <a:latin typeface="等线" panose="02010600030101010101" pitchFamily="2" charset="-122"/>
                                      <a:ea typeface="等线" panose="02010600030101010101" pitchFamily="2" charset="-122"/>
                                      <a:cs typeface="Calibri" panose="020F0502020204030204" charset="0"/>
                                    </a:endParaRPr>
                                  </a:p>
                                </p:txBody>
                              </p:sp>
                            </p:grpSp>
                          </p:grpSp>
                        </p:grpSp>
                        <p:grpSp>
                          <p:nvGrpSpPr>
                            <p:cNvPr id="223" name="组合 222"/>
                            <p:cNvGrpSpPr/>
                            <p:nvPr/>
                          </p:nvGrpSpPr>
                          <p:grpSpPr>
                            <a:xfrm>
                              <a:off x="5142412" y="1619814"/>
                              <a:ext cx="2370909" cy="4013166"/>
                              <a:chOff x="4679642" y="2184506"/>
                              <a:chExt cx="3158600" cy="1770424"/>
                            </a:xfrm>
                          </p:grpSpPr>
                          <p:sp>
                            <p:nvSpPr>
                              <p:cNvPr id="224" name="文本框 119"/>
                              <p:cNvSpPr txBox="1"/>
                              <p:nvPr/>
                            </p:nvSpPr>
                            <p:spPr>
                              <a:xfrm>
                                <a:off x="5293739" y="2260806"/>
                                <a:ext cx="2071739" cy="114853"/>
                              </a:xfrm>
                              <a:prstGeom prst="rect">
                                <a:avLst/>
                              </a:prstGeom>
                              <a:noFill/>
                              <a:ln w="12700">
                                <a:no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100" b="1" dirty="0">
                                    <a:latin typeface="等线" panose="02010600030101010101" pitchFamily="2" charset="-122"/>
                                    <a:ea typeface="等线" panose="02010600030101010101" pitchFamily="2" charset="-122"/>
                                    <a:cs typeface="Calibri" panose="020F0502020204030204" charset="0"/>
                                  </a:rPr>
                                  <a:t>4.</a:t>
                                </a:r>
                                <a:r>
                                  <a:rPr kumimoji="1" lang="zh-CN" altLang="en-US" sz="1100" b="1" dirty="0">
                                    <a:latin typeface="等线" panose="02010600030101010101" pitchFamily="2" charset="-122"/>
                                    <a:ea typeface="等线" panose="02010600030101010101" pitchFamily="2" charset="-122"/>
                                    <a:cs typeface="Calibri" panose="020F0502020204030204" charset="0"/>
                                  </a:rPr>
                                  <a:t>精细化识别模块</a:t>
                                </a:r>
                                <a:endParaRPr kumimoji="1" lang="zh-CN" altLang="en-US" sz="1100" b="1" dirty="0">
                                  <a:latin typeface="等线" panose="02010600030101010101" pitchFamily="2" charset="-122"/>
                                  <a:ea typeface="等线" panose="02010600030101010101" pitchFamily="2" charset="-122"/>
                                  <a:cs typeface="Calibri" panose="020F0502020204030204" charset="0"/>
                                </a:endParaRPr>
                              </a:p>
                            </p:txBody>
                          </p:sp>
                          <p:sp>
                            <p:nvSpPr>
                              <p:cNvPr id="231" name="圆角矩形 120"/>
                              <p:cNvSpPr/>
                              <p:nvPr/>
                            </p:nvSpPr>
                            <p:spPr>
                              <a:xfrm>
                                <a:off x="4679642" y="2184506"/>
                                <a:ext cx="3158600" cy="1770424"/>
                              </a:xfrm>
                              <a:prstGeom prst="roundRect">
                                <a:avLst>
                                  <a:gd name="adj" fmla="val 3172"/>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grpSp>
                      <p:cxnSp>
                        <p:nvCxnSpPr>
                          <p:cNvPr id="245" name="直接箭头连接符 244"/>
                          <p:cNvCxnSpPr>
                            <a:stCxn id="92" idx="2"/>
                          </p:cNvCxnSpPr>
                          <p:nvPr/>
                        </p:nvCxnSpPr>
                        <p:spPr>
                          <a:xfrm flipH="1">
                            <a:off x="3903047" y="2921815"/>
                            <a:ext cx="0" cy="1552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51" name="直接连接符 250"/>
                        <p:cNvCxnSpPr/>
                        <p:nvPr/>
                      </p:nvCxnSpPr>
                      <p:spPr>
                        <a:xfrm>
                          <a:off x="545084" y="4375978"/>
                          <a:ext cx="582741" cy="0"/>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H="1">
                          <a:off x="545084" y="4297108"/>
                          <a:ext cx="602641" cy="0"/>
                        </a:xfrm>
                        <a:prstGeom prst="line">
                          <a:avLst/>
                        </a:prstGeom>
                        <a:ln w="12700">
                          <a:solidFill>
                            <a:srgbClr val="4A7EBB"/>
                          </a:solidFill>
                          <a:tailEnd type="none"/>
                        </a:ln>
                      </p:spPr>
                      <p:style>
                        <a:lnRef idx="1">
                          <a:schemeClr val="accent1"/>
                        </a:lnRef>
                        <a:fillRef idx="0">
                          <a:schemeClr val="accent1"/>
                        </a:fillRef>
                        <a:effectRef idx="0">
                          <a:schemeClr val="accent1"/>
                        </a:effectRef>
                        <a:fontRef idx="minor">
                          <a:schemeClr val="tx1"/>
                        </a:fontRef>
                      </p:style>
                    </p:cxnSp>
                    <p:cxnSp>
                      <p:nvCxnSpPr>
                        <p:cNvPr id="253" name="直接连接符 252"/>
                        <p:cNvCxnSpPr>
                          <a:endCxn id="41" idx="2"/>
                        </p:cNvCxnSpPr>
                        <p:nvPr/>
                      </p:nvCxnSpPr>
                      <p:spPr>
                        <a:xfrm flipV="1">
                          <a:off x="1147725" y="3936518"/>
                          <a:ext cx="0" cy="356102"/>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grpSp>
                </p:grpSp>
              </p:grpSp>
              <p:cxnSp>
                <p:nvCxnSpPr>
                  <p:cNvPr id="47" name="直接箭头连接符 46"/>
                  <p:cNvCxnSpPr/>
                  <p:nvPr/>
                </p:nvCxnSpPr>
                <p:spPr>
                  <a:xfrm>
                    <a:off x="11041" y="5069"/>
                    <a:ext cx="0" cy="147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0531" y="4759"/>
                    <a:ext cx="1194" cy="319"/>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700" dirty="0">
                        <a:solidFill>
                          <a:schemeClr val="tx1"/>
                        </a:solidFill>
                        <a:latin typeface="Calibri" panose="020F0502020204030204" charset="0"/>
                        <a:ea typeface="等线" panose="02010600030101010101" pitchFamily="2" charset="-122"/>
                        <a:cs typeface="Calibri" panose="020F0502020204030204" charset="0"/>
                      </a:rPr>
                      <a:t>随机森林</a:t>
                    </a:r>
                    <a:endParaRPr kumimoji="1" lang="zh-CN" altLang="en-US" sz="700" dirty="0">
                      <a:solidFill>
                        <a:schemeClr val="tx1"/>
                      </a:solidFill>
                      <a:latin typeface="Calibri" panose="020F0502020204030204" charset="0"/>
                      <a:ea typeface="等线" panose="02010600030101010101" pitchFamily="2" charset="-122"/>
                      <a:cs typeface="Calibri" panose="020F0502020204030204" charset="0"/>
                    </a:endParaRPr>
                  </a:p>
                </p:txBody>
              </p:sp>
              <p:cxnSp>
                <p:nvCxnSpPr>
                  <p:cNvPr id="22" name="直接箭头连接符 21"/>
                  <p:cNvCxnSpPr/>
                  <p:nvPr/>
                </p:nvCxnSpPr>
                <p:spPr>
                  <a:xfrm flipV="1">
                    <a:off x="11041" y="7151"/>
                    <a:ext cx="0" cy="121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1041" y="8492"/>
                    <a:ext cx="0" cy="73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pic>
          <p:nvPicPr>
            <p:cNvPr id="108550" name="图片 1"/>
            <p:cNvPicPr>
              <a:picLocks noChangeAspect="1"/>
            </p:cNvPicPr>
            <p:nvPr/>
          </p:nvPicPr>
          <p:blipFill>
            <a:blip r:embed="rId1"/>
            <a:srcRect b="18051"/>
            <a:stretch>
              <a:fillRect/>
            </a:stretch>
          </p:blipFill>
          <p:spPr>
            <a:xfrm>
              <a:off x="979" y="6442"/>
              <a:ext cx="1321" cy="795"/>
            </a:xfrm>
            <a:prstGeom prst="rect">
              <a:avLst/>
            </a:prstGeom>
            <a:noFill/>
            <a:ln w="9525">
              <a:noFill/>
            </a:ln>
          </p:spPr>
        </p:pic>
      </p:grpSp>
      <p:sp>
        <p:nvSpPr>
          <p:cNvPr id="65" name="Text Box 21"/>
          <p:cNvSpPr txBox="1"/>
          <p:nvPr/>
        </p:nvSpPr>
        <p:spPr>
          <a:xfrm>
            <a:off x="4274185" y="3508375"/>
            <a:ext cx="792480" cy="337185"/>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600" dirty="0" err="1">
                <a:ln w="22225">
                  <a:solidFill>
                    <a:schemeClr val="accent2"/>
                  </a:solidFill>
                  <a:prstDash val="solid"/>
                </a:ln>
                <a:gradFill>
                  <a:gsLst>
                    <a:gs pos="0">
                      <a:srgbClr val="FE4444"/>
                    </a:gs>
                    <a:gs pos="100000">
                      <a:srgbClr val="832B2B"/>
                    </a:gs>
                  </a:gsLst>
                  <a:lin scaled="0"/>
                </a:gradFill>
                <a:effectLst/>
                <a:latin typeface="+mn-ea"/>
              </a:rPr>
              <a:t>已完成</a:t>
            </a:r>
            <a:endParaRPr lang="en-US" altLang="en-US" sz="1600" dirty="0" err="1">
              <a:ln w="22225">
                <a:solidFill>
                  <a:schemeClr val="accent2"/>
                </a:solidFill>
                <a:prstDash val="solid"/>
              </a:ln>
              <a:gradFill>
                <a:gsLst>
                  <a:gs pos="0">
                    <a:srgbClr val="FE4444"/>
                  </a:gs>
                  <a:gs pos="100000">
                    <a:srgbClr val="832B2B"/>
                  </a:gs>
                </a:gsLst>
                <a:lin scaled="0"/>
              </a:gradFill>
              <a:effectLst/>
              <a:latin typeface="+mn-ea"/>
            </a:endParaRPr>
          </a:p>
        </p:txBody>
      </p:sp>
      <p:cxnSp>
        <p:nvCxnSpPr>
          <p:cNvPr id="66" name="直接箭头连接符 65"/>
          <p:cNvCxnSpPr/>
          <p:nvPr/>
        </p:nvCxnSpPr>
        <p:spPr>
          <a:xfrm flipH="1">
            <a:off x="4628512" y="3567203"/>
            <a:ext cx="0" cy="50400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777936" y="5055764"/>
            <a:ext cx="0" cy="324000"/>
          </a:xfrm>
          <a:prstGeom prst="line">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436620" y="4751705"/>
            <a:ext cx="708660" cy="30353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网络行为转换检测</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69" name="矩形 68"/>
          <p:cNvSpPr/>
          <p:nvPr/>
        </p:nvSpPr>
        <p:spPr>
          <a:xfrm>
            <a:off x="3436620" y="5379720"/>
            <a:ext cx="701040" cy="22288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分割决策</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71" name="矩形 70"/>
          <p:cNvSpPr/>
          <p:nvPr/>
        </p:nvSpPr>
        <p:spPr>
          <a:xfrm>
            <a:off x="5090574" y="4098962"/>
            <a:ext cx="600710" cy="182880"/>
          </a:xfrm>
          <a:prstGeom prst="rect">
            <a:avLst/>
          </a:prstGeom>
          <a:solidFill>
            <a:srgbClr val="C6D9F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单个应用</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74" name="矩形 73"/>
          <p:cNvSpPr/>
          <p:nvPr/>
        </p:nvSpPr>
        <p:spPr>
          <a:xfrm>
            <a:off x="4607560" y="5922010"/>
            <a:ext cx="544195" cy="21844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700" dirty="0">
                <a:solidFill>
                  <a:schemeClr val="tx1"/>
                </a:solidFill>
                <a:latin typeface="Calibri" panose="020F0502020204030204" charset="0"/>
                <a:ea typeface="等线" panose="02010600030101010101" pitchFamily="2" charset="-122"/>
                <a:cs typeface="Calibri" panose="020F0502020204030204" charset="0"/>
              </a:rPr>
              <a:t>段分割</a:t>
            </a:r>
            <a:endParaRPr kumimoji="1" lang="zh-CN" altLang="en-US" sz="7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76" name="矩形 75"/>
          <p:cNvSpPr/>
          <p:nvPr/>
        </p:nvSpPr>
        <p:spPr>
          <a:xfrm>
            <a:off x="4252595" y="4751705"/>
            <a:ext cx="595630" cy="25527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首段分割</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77" name="矩形 76"/>
          <p:cNvSpPr/>
          <p:nvPr/>
        </p:nvSpPr>
        <p:spPr>
          <a:xfrm>
            <a:off x="5074920" y="4749800"/>
            <a:ext cx="616585" cy="24955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尾段分割</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cxnSp>
        <p:nvCxnSpPr>
          <p:cNvPr id="84" name="直接连接符 83"/>
          <p:cNvCxnSpPr/>
          <p:nvPr/>
        </p:nvCxnSpPr>
        <p:spPr>
          <a:xfrm>
            <a:off x="4630419" y="4272276"/>
            <a:ext cx="0" cy="468000"/>
          </a:xfrm>
          <a:prstGeom prst="line">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738879" y="5603236"/>
            <a:ext cx="0" cy="360000"/>
          </a:xfrm>
          <a:prstGeom prst="line">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4510184" y="5386107"/>
            <a:ext cx="600710" cy="182880"/>
          </a:xfrm>
          <a:prstGeom prst="rect">
            <a:avLst/>
          </a:prstGeom>
          <a:solidFill>
            <a:srgbClr val="C6D9F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单个应用</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107" name="矩形 106"/>
          <p:cNvSpPr/>
          <p:nvPr/>
        </p:nvSpPr>
        <p:spPr>
          <a:xfrm>
            <a:off x="3487834" y="5967132"/>
            <a:ext cx="614045" cy="173355"/>
          </a:xfrm>
          <a:prstGeom prst="rect">
            <a:avLst/>
          </a:prstGeom>
          <a:solidFill>
            <a:srgbClr val="C6D9F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多个应用</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cxnSp>
        <p:nvCxnSpPr>
          <p:cNvPr id="108" name="直接连接符 107"/>
          <p:cNvCxnSpPr/>
          <p:nvPr/>
        </p:nvCxnSpPr>
        <p:spPr>
          <a:xfrm flipH="1" flipV="1">
            <a:off x="4137878" y="5491480"/>
            <a:ext cx="360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4113113" y="6054090"/>
            <a:ext cx="468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603365" y="4674235"/>
            <a:ext cx="0" cy="57600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5108323" y="5477283"/>
            <a:ext cx="1080000" cy="0"/>
          </a:xfrm>
          <a:prstGeom prst="line">
            <a:avLst/>
          </a:prstGeom>
          <a:ln>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5196840" y="6021705"/>
            <a:ext cx="859790" cy="13335"/>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grpSp>
        <p:nvGrpSpPr>
          <p:cNvPr id="123" name="组合 122"/>
          <p:cNvGrpSpPr/>
          <p:nvPr/>
        </p:nvGrpSpPr>
        <p:grpSpPr>
          <a:xfrm>
            <a:off x="5429250" y="3181985"/>
            <a:ext cx="827405" cy="1414091"/>
            <a:chOff x="8550" y="4805"/>
            <a:chExt cx="1303" cy="2433"/>
          </a:xfrm>
        </p:grpSpPr>
        <p:grpSp>
          <p:nvGrpSpPr>
            <p:cNvPr id="122" name="组合 121"/>
            <p:cNvGrpSpPr/>
            <p:nvPr/>
          </p:nvGrpSpPr>
          <p:grpSpPr>
            <a:xfrm>
              <a:off x="8550" y="4805"/>
              <a:ext cx="624" cy="2433"/>
              <a:chOff x="8550" y="4805"/>
              <a:chExt cx="624" cy="2433"/>
            </a:xfrm>
          </p:grpSpPr>
          <p:cxnSp>
            <p:nvCxnSpPr>
              <p:cNvPr id="97" name="直接连接符 96"/>
              <p:cNvCxnSpPr/>
              <p:nvPr/>
            </p:nvCxnSpPr>
            <p:spPr>
              <a:xfrm>
                <a:off x="8550" y="6728"/>
                <a:ext cx="0" cy="5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550" y="7238"/>
                <a:ext cx="62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9165" y="4805"/>
                <a:ext cx="3" cy="24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a:xfrm flipH="1">
              <a:off x="9173" y="4805"/>
              <a:ext cx="680" cy="0"/>
            </a:xfrm>
            <a:prstGeom prst="line">
              <a:avLst/>
            </a:prstGeom>
            <a:ln>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grpSp>
      <p:sp>
        <p:nvSpPr>
          <p:cNvPr id="124" name="矩形 123"/>
          <p:cNvSpPr/>
          <p:nvPr/>
        </p:nvSpPr>
        <p:spPr>
          <a:xfrm>
            <a:off x="6088380" y="5953125"/>
            <a:ext cx="744220" cy="201930"/>
          </a:xfrm>
          <a:prstGeom prst="rect">
            <a:avLst/>
          </a:prstGeom>
          <a:solidFill>
            <a:schemeClr val="accent2">
              <a:lumMod val="60000"/>
              <a:lumOff val="40000"/>
            </a:schemeClr>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000" dirty="0">
                <a:solidFill>
                  <a:schemeClr val="tx1"/>
                </a:solidFill>
                <a:latin typeface="Calibri" panose="020F0502020204030204" charset="0"/>
                <a:ea typeface="等线" panose="02010600030101010101" pitchFamily="2" charset="-122"/>
                <a:cs typeface="Calibri" panose="020F0502020204030204" charset="0"/>
              </a:rPr>
              <a:t>CNN</a:t>
            </a:r>
            <a:endParaRPr kumimoji="1" lang="zh-CN" altLang="en-US" sz="1000" dirty="0">
              <a:solidFill>
                <a:schemeClr val="tx1"/>
              </a:solidFill>
              <a:latin typeface="Calibri" panose="020F0502020204030204" charset="0"/>
              <a:ea typeface="等线" panose="02010600030101010101" pitchFamily="2" charset="-122"/>
              <a:cs typeface="Calibri" panose="020F0502020204030204" charset="0"/>
            </a:endParaRPr>
          </a:p>
        </p:txBody>
      </p:sp>
      <p:cxnSp>
        <p:nvCxnSpPr>
          <p:cNvPr id="127" name="直接连接符 126"/>
          <p:cNvCxnSpPr/>
          <p:nvPr/>
        </p:nvCxnSpPr>
        <p:spPr>
          <a:xfrm flipH="1" flipV="1">
            <a:off x="7015063" y="3205480"/>
            <a:ext cx="360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flipV="1">
            <a:off x="6832600" y="6047740"/>
            <a:ext cx="504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7338029" y="5289525"/>
            <a:ext cx="769617" cy="201929"/>
          </a:xfrm>
          <a:prstGeom prst="rect">
            <a:avLst/>
          </a:prstGeom>
          <a:solidFill>
            <a:srgbClr val="D99694"/>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sz="900" b="1" dirty="0">
                <a:solidFill>
                  <a:schemeClr val="tx1"/>
                </a:solidFill>
                <a:latin typeface="Calibri" panose="020F0502020204030204" charset="0"/>
                <a:ea typeface="等线" panose="02010600030101010101" pitchFamily="2" charset="-122"/>
                <a:cs typeface="Calibri" panose="020F0502020204030204" charset="0"/>
              </a:rPr>
              <a:t>CTC</a:t>
            </a:r>
            <a:r>
              <a:rPr kumimoji="1" lang="zh-CN" altLang="en-US" sz="900" b="1" dirty="0">
                <a:solidFill>
                  <a:schemeClr val="tx1"/>
                </a:solidFill>
                <a:latin typeface="Calibri" panose="020F0502020204030204" charset="0"/>
                <a:ea typeface="等线" panose="02010600030101010101" pitchFamily="2" charset="-122"/>
                <a:cs typeface="Calibri" panose="020F0502020204030204" charset="0"/>
              </a:rPr>
              <a:t>对齐</a:t>
            </a:r>
            <a:endParaRPr kumimoji="1" lang="zh-CN" altLang="en-US" sz="900" b="1"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130" name="矩形 129"/>
          <p:cNvSpPr/>
          <p:nvPr/>
        </p:nvSpPr>
        <p:spPr>
          <a:xfrm>
            <a:off x="6224270" y="5278120"/>
            <a:ext cx="758190" cy="29083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特征提取</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sp>
        <p:nvSpPr>
          <p:cNvPr id="131" name="矩形 130"/>
          <p:cNvSpPr/>
          <p:nvPr/>
        </p:nvSpPr>
        <p:spPr>
          <a:xfrm>
            <a:off x="6224270" y="4375150"/>
            <a:ext cx="758190" cy="25082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800" dirty="0">
                <a:solidFill>
                  <a:schemeClr val="tx1"/>
                </a:solidFill>
                <a:latin typeface="Calibri" panose="020F0502020204030204" charset="0"/>
                <a:ea typeface="等线" panose="02010600030101010101" pitchFamily="2" charset="-122"/>
                <a:cs typeface="Calibri" panose="020F0502020204030204" charset="0"/>
              </a:rPr>
              <a:t>随机森林</a:t>
            </a:r>
            <a:endParaRPr kumimoji="1" lang="zh-CN" altLang="en-US" sz="800" dirty="0">
              <a:solidFill>
                <a:schemeClr val="tx1"/>
              </a:solidFill>
              <a:latin typeface="Calibri" panose="020F0502020204030204" charset="0"/>
              <a:ea typeface="等线" panose="02010600030101010101" pitchFamily="2" charset="-122"/>
              <a:cs typeface="Calibri" panose="020F0502020204030204" charset="0"/>
            </a:endParaRPr>
          </a:p>
        </p:txBody>
      </p:sp>
      <p:grpSp>
        <p:nvGrpSpPr>
          <p:cNvPr id="135" name="组合 134"/>
          <p:cNvGrpSpPr/>
          <p:nvPr/>
        </p:nvGrpSpPr>
        <p:grpSpPr>
          <a:xfrm>
            <a:off x="5691236" y="3907155"/>
            <a:ext cx="397144" cy="972185"/>
            <a:chOff x="8963" y="6153"/>
            <a:chExt cx="625" cy="1531"/>
          </a:xfrm>
        </p:grpSpPr>
        <p:cxnSp>
          <p:nvCxnSpPr>
            <p:cNvPr id="132" name="直接连接符 131"/>
            <p:cNvCxnSpPr/>
            <p:nvPr/>
          </p:nvCxnSpPr>
          <p:spPr>
            <a:xfrm flipH="1">
              <a:off x="8963" y="7684"/>
              <a:ext cx="62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588" y="6153"/>
              <a:ext cx="0" cy="153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34" name="直接连接符 133"/>
          <p:cNvCxnSpPr/>
          <p:nvPr/>
        </p:nvCxnSpPr>
        <p:spPr>
          <a:xfrm flipH="1" flipV="1">
            <a:off x="4848443" y="4879340"/>
            <a:ext cx="216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6088380" y="3907790"/>
            <a:ext cx="216000" cy="0"/>
          </a:xfrm>
          <a:prstGeom prst="line">
            <a:avLst/>
          </a:prstGeom>
          <a:ln>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flipV="1">
            <a:off x="7104598" y="3907155"/>
            <a:ext cx="6120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flipV="1">
            <a:off x="7015063" y="4500245"/>
            <a:ext cx="360000" cy="0"/>
          </a:xfrm>
          <a:prstGeom prst="line">
            <a:avLst/>
          </a:prstGeom>
          <a:ln w="127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文本框 2"/>
          <p:cNvSpPr txBox="1"/>
          <p:nvPr/>
        </p:nvSpPr>
        <p:spPr>
          <a:xfrm>
            <a:off x="706120" y="1680845"/>
            <a:ext cx="2355850" cy="411480"/>
          </a:xfrm>
          <a:prstGeom prst="rect">
            <a:avLst/>
          </a:prstGeom>
          <a:noFill/>
        </p:spPr>
        <p:txBody>
          <a:bodyPr wrap="none" rtlCol="0" anchor="t">
            <a:spAutoFit/>
          </a:bodyPr>
          <a:p>
            <a:pPr marL="285750" indent="-285750" algn="just">
              <a:lnSpc>
                <a:spcPts val="2500"/>
              </a:lnSpc>
              <a:spcAft>
                <a:spcPts val="1000"/>
              </a:spcAft>
              <a:buFont typeface="Wingdings" panose="05000000000000000000" charset="0"/>
              <a:buChar char="p"/>
            </a:pPr>
            <a:r>
              <a:rPr lang="en-US" altLang="zh-CN"/>
              <a:t>Burst</a:t>
            </a:r>
            <a:r>
              <a:rPr lang="zh-CN" altLang="en-US"/>
              <a:t>分割模块测试</a:t>
            </a:r>
            <a:endParaRPr lang="zh-CN" altLang="en-US"/>
          </a:p>
        </p:txBody>
      </p:sp>
      <p:pic>
        <p:nvPicPr>
          <p:cNvPr id="6" name="图片 5"/>
          <p:cNvPicPr>
            <a:picLocks noChangeAspect="1"/>
          </p:cNvPicPr>
          <p:nvPr/>
        </p:nvPicPr>
        <p:blipFill>
          <a:blip r:embed="rId1"/>
          <a:srcRect b="5987"/>
          <a:stretch>
            <a:fillRect/>
          </a:stretch>
        </p:blipFill>
        <p:spPr>
          <a:xfrm>
            <a:off x="0" y="2366645"/>
            <a:ext cx="2453005" cy="2183765"/>
          </a:xfrm>
          <a:prstGeom prst="rect">
            <a:avLst/>
          </a:prstGeom>
        </p:spPr>
      </p:pic>
      <p:pic>
        <p:nvPicPr>
          <p:cNvPr id="8" name="图片 7"/>
          <p:cNvPicPr>
            <a:picLocks noChangeAspect="1"/>
          </p:cNvPicPr>
          <p:nvPr/>
        </p:nvPicPr>
        <p:blipFill>
          <a:blip r:embed="rId2"/>
          <a:stretch>
            <a:fillRect/>
          </a:stretch>
        </p:blipFill>
        <p:spPr>
          <a:xfrm>
            <a:off x="2595880" y="2366645"/>
            <a:ext cx="1837690" cy="2237105"/>
          </a:xfrm>
          <a:prstGeom prst="rect">
            <a:avLst/>
          </a:prstGeom>
        </p:spPr>
      </p:pic>
      <p:pic>
        <p:nvPicPr>
          <p:cNvPr id="9" name="图片 8"/>
          <p:cNvPicPr>
            <a:picLocks noChangeAspect="1"/>
          </p:cNvPicPr>
          <p:nvPr/>
        </p:nvPicPr>
        <p:blipFill>
          <a:blip r:embed="rId3"/>
          <a:stretch>
            <a:fillRect/>
          </a:stretch>
        </p:blipFill>
        <p:spPr>
          <a:xfrm>
            <a:off x="4433570" y="2301240"/>
            <a:ext cx="2152015" cy="2314575"/>
          </a:xfrm>
          <a:prstGeom prst="rect">
            <a:avLst/>
          </a:prstGeom>
        </p:spPr>
      </p:pic>
      <p:pic>
        <p:nvPicPr>
          <p:cNvPr id="10" name="图片 9"/>
          <p:cNvPicPr>
            <a:picLocks noChangeAspect="1"/>
          </p:cNvPicPr>
          <p:nvPr/>
        </p:nvPicPr>
        <p:blipFill>
          <a:blip r:embed="rId4"/>
          <a:stretch>
            <a:fillRect/>
          </a:stretch>
        </p:blipFill>
        <p:spPr>
          <a:xfrm>
            <a:off x="6746240" y="2321560"/>
            <a:ext cx="1769110" cy="2327275"/>
          </a:xfrm>
          <a:prstGeom prst="rect">
            <a:avLst/>
          </a:prstGeom>
        </p:spPr>
      </p:pic>
      <p:sp>
        <p:nvSpPr>
          <p:cNvPr id="11" name="文本框 10"/>
          <p:cNvSpPr txBox="1"/>
          <p:nvPr/>
        </p:nvSpPr>
        <p:spPr>
          <a:xfrm>
            <a:off x="706120" y="4817110"/>
            <a:ext cx="7843520" cy="1337945"/>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kumimoji="1" lang="zh-CN" altLang="en-US" dirty="0">
                <a:latin typeface="等线" panose="02010600030101010101" pitchFamily="2" charset="-122"/>
                <a:ea typeface="等线" panose="02010600030101010101" pitchFamily="2" charset="-122"/>
                <a:sym typeface="+mn-ea"/>
              </a:rPr>
              <a:t>随着</a:t>
            </a:r>
            <a:r>
              <a:rPr kumimoji="1" lang="en-US" altLang="zh-CN" dirty="0">
                <a:latin typeface="等线" panose="02010600030101010101" pitchFamily="2" charset="-122"/>
                <a:ea typeface="等线" panose="02010600030101010101" pitchFamily="2" charset="-122"/>
                <a:sym typeface="+mn-ea"/>
              </a:rPr>
              <a:t>Burst</a:t>
            </a:r>
            <a:r>
              <a:rPr kumimoji="1" lang="zh-CN" altLang="en-US" dirty="0">
                <a:latin typeface="等线" panose="02010600030101010101" pitchFamily="2" charset="-122"/>
                <a:ea typeface="等线" panose="02010600030101010101" pitchFamily="2" charset="-122"/>
                <a:sym typeface="+mn-ea"/>
              </a:rPr>
              <a:t>时间阈值的增加，过度分割的减少，正确分割的先增加后减小。</a:t>
            </a:r>
            <a:endParaRPr kumimoji="1" lang="zh-CN" altLang="en-US"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ü"/>
            </a:pPr>
            <a:r>
              <a:rPr kumimoji="1" lang="zh-CN" altLang="en-US" dirty="0">
                <a:latin typeface="等线" panose="02010600030101010101" pitchFamily="2" charset="-122"/>
                <a:ea typeface="等线" panose="02010600030101010101" pitchFamily="2" charset="-122"/>
              </a:rPr>
              <a:t>该模块应该尽可能保证正确分割的占比高一些。</a:t>
            </a:r>
            <a:endParaRPr kumimoji="1" lang="en-US"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ü"/>
            </a:pPr>
            <a:r>
              <a:rPr kumimoji="1" lang="zh-CN" altLang="en-US" dirty="0">
                <a:latin typeface="等线" panose="02010600030101010101" pitchFamily="2" charset="-122"/>
                <a:ea typeface="等线" panose="02010600030101010101" pitchFamily="2" charset="-122"/>
                <a:sym typeface="+mn-ea"/>
              </a:rPr>
              <a:t>最终，</a:t>
            </a:r>
            <a:r>
              <a:rPr kumimoji="1" lang="en-US" altLang="zh-CN" dirty="0">
                <a:latin typeface="等线" panose="02010600030101010101" pitchFamily="2" charset="-122"/>
                <a:ea typeface="等线" panose="02010600030101010101" pitchFamily="2" charset="-122"/>
                <a:sym typeface="+mn-ea"/>
              </a:rPr>
              <a:t>IPSec</a:t>
            </a:r>
            <a:r>
              <a:rPr kumimoji="1" lang="zh-CN" altLang="en-US" dirty="0">
                <a:latin typeface="等线" panose="02010600030101010101" pitchFamily="2" charset="-122"/>
                <a:ea typeface="等线" panose="02010600030101010101" pitchFamily="2" charset="-122"/>
                <a:sym typeface="+mn-ea"/>
              </a:rPr>
              <a:t>隧道的</a:t>
            </a:r>
            <a:r>
              <a:rPr kumimoji="1" lang="en-US" altLang="zh-CN" dirty="0">
                <a:latin typeface="等线" panose="02010600030101010101" pitchFamily="2" charset="-122"/>
                <a:ea typeface="等线" panose="02010600030101010101" pitchFamily="2" charset="-122"/>
                <a:sym typeface="+mn-ea"/>
              </a:rPr>
              <a:t>Burst</a:t>
            </a:r>
            <a:r>
              <a:rPr kumimoji="1" lang="zh-CN" altLang="en-US" dirty="0">
                <a:latin typeface="等线" panose="02010600030101010101" pitchFamily="2" charset="-122"/>
                <a:ea typeface="等线" panose="02010600030101010101" pitchFamily="2" charset="-122"/>
                <a:sym typeface="+mn-ea"/>
              </a:rPr>
              <a:t>分割时间阈值选择为</a:t>
            </a:r>
            <a:r>
              <a:rPr kumimoji="1" lang="en-US" altLang="zh-CN" dirty="0">
                <a:latin typeface="等线" panose="02010600030101010101" pitchFamily="2" charset="-122"/>
                <a:ea typeface="等线" panose="02010600030101010101" pitchFamily="2" charset="-122"/>
                <a:sym typeface="+mn-ea"/>
              </a:rPr>
              <a:t>0.7</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文本框 2"/>
          <p:cNvSpPr txBox="1"/>
          <p:nvPr/>
        </p:nvSpPr>
        <p:spPr>
          <a:xfrm>
            <a:off x="427990" y="1680845"/>
            <a:ext cx="3669030" cy="411480"/>
          </a:xfrm>
          <a:prstGeom prst="rect">
            <a:avLst/>
          </a:prstGeom>
          <a:noFill/>
        </p:spPr>
        <p:txBody>
          <a:bodyPr wrap="none" rtlCol="0" anchor="t">
            <a:spAutoFit/>
          </a:bodyPr>
          <a:p>
            <a:pPr marL="285750" indent="-285750" algn="just">
              <a:lnSpc>
                <a:spcPts val="2500"/>
              </a:lnSpc>
              <a:spcAft>
                <a:spcPts val="1000"/>
              </a:spcAft>
              <a:buFont typeface="Wingdings" panose="05000000000000000000" charset="0"/>
              <a:buChar char="p"/>
            </a:pPr>
            <a:r>
              <a:rPr lang="zh-CN" altLang="en-US"/>
              <a:t>网络行为转换检测模块实验评估</a:t>
            </a:r>
            <a:endParaRPr lang="zh-CN" altLang="en-US"/>
          </a:p>
        </p:txBody>
      </p:sp>
      <p:sp>
        <p:nvSpPr>
          <p:cNvPr id="11" name="文本框 10"/>
          <p:cNvSpPr txBox="1"/>
          <p:nvPr/>
        </p:nvSpPr>
        <p:spPr>
          <a:xfrm>
            <a:off x="749300" y="2306955"/>
            <a:ext cx="7843520" cy="1337945"/>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lang="en-US" altLang="zh-CN"/>
              <a:t>该模块可以处理网络行为之间时间间隔低于时间阈值，无法被 Burst 分割的混合流量。</a:t>
            </a:r>
            <a:endParaRPr lang="en-US" altLang="zh-CN"/>
          </a:p>
          <a:p>
            <a:pPr marL="285750" indent="-285750">
              <a:lnSpc>
                <a:spcPct val="150000"/>
              </a:lnSpc>
              <a:buFont typeface="Wingdings" panose="05000000000000000000" pitchFamily="2" charset="2"/>
              <a:buChar char="ü"/>
            </a:pPr>
            <a:r>
              <a:rPr lang="zh-CN" altLang="en-US"/>
              <a:t>数据包长度阈值选择</a:t>
            </a:r>
            <a:r>
              <a:rPr lang="en-US" altLang="zh-CN"/>
              <a:t> 0-200</a:t>
            </a:r>
            <a:r>
              <a:rPr lang="zh-CN" altLang="en-US"/>
              <a:t>，分类器选择的是随机森林</a:t>
            </a:r>
            <a:endParaRPr lang="zh-CN" altLang="en-US"/>
          </a:p>
        </p:txBody>
      </p:sp>
      <p:pic>
        <p:nvPicPr>
          <p:cNvPr id="12" name="图片 11"/>
          <p:cNvPicPr>
            <a:picLocks noChangeAspect="1"/>
          </p:cNvPicPr>
          <p:nvPr/>
        </p:nvPicPr>
        <p:blipFill>
          <a:blip r:embed="rId1"/>
          <a:stretch>
            <a:fillRect/>
          </a:stretch>
        </p:blipFill>
        <p:spPr>
          <a:xfrm>
            <a:off x="1370330" y="3791585"/>
            <a:ext cx="6222365" cy="1355725"/>
          </a:xfrm>
          <a:prstGeom prst="rect">
            <a:avLst/>
          </a:prstGeom>
        </p:spPr>
      </p:pic>
      <p:sp>
        <p:nvSpPr>
          <p:cNvPr id="13" name="文本框 12"/>
          <p:cNvSpPr txBox="1"/>
          <p:nvPr/>
        </p:nvSpPr>
        <p:spPr>
          <a:xfrm>
            <a:off x="1155700" y="5067935"/>
            <a:ext cx="6650355" cy="922020"/>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lang="zh-CN" altLang="en-US"/>
              <a:t>随着包长阈值的增加，识别的准确率先上升后下降。在数据包长度设置太低时，混合网络流量。</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文本框 2"/>
          <p:cNvSpPr txBox="1"/>
          <p:nvPr/>
        </p:nvSpPr>
        <p:spPr>
          <a:xfrm>
            <a:off x="919480" y="1406525"/>
            <a:ext cx="2526030" cy="411480"/>
          </a:xfrm>
          <a:prstGeom prst="rect">
            <a:avLst/>
          </a:prstGeom>
          <a:noFill/>
        </p:spPr>
        <p:txBody>
          <a:bodyPr wrap="none" rtlCol="0" anchor="t">
            <a:spAutoFit/>
          </a:bodyPr>
          <a:p>
            <a:pPr marL="285750" indent="-285750" algn="just">
              <a:lnSpc>
                <a:spcPts val="2500"/>
              </a:lnSpc>
              <a:spcAft>
                <a:spcPts val="1000"/>
              </a:spcAft>
              <a:buFont typeface="Wingdings" panose="05000000000000000000" charset="0"/>
              <a:buChar char="p"/>
            </a:pPr>
            <a:r>
              <a:rPr lang="zh-CN" altLang="en-US"/>
              <a:t>首尾段分割模块测试</a:t>
            </a:r>
            <a:endParaRPr lang="zh-CN" altLang="en-US"/>
          </a:p>
        </p:txBody>
      </p:sp>
      <p:sp>
        <p:nvSpPr>
          <p:cNvPr id="13" name="文本框 12"/>
          <p:cNvSpPr txBox="1"/>
          <p:nvPr/>
        </p:nvSpPr>
        <p:spPr>
          <a:xfrm>
            <a:off x="669925" y="4366895"/>
            <a:ext cx="7804785" cy="2306955"/>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lang="zh-CN" altLang="en-US" sz="1600"/>
              <a:t>随着首段和尾段的增加，混合流量的识别结果先增加后下降，段选择 60 的时候，达到最高点。</a:t>
            </a:r>
            <a:endParaRPr lang="zh-CN" altLang="en-US" sz="1600"/>
          </a:p>
          <a:p>
            <a:pPr marL="285750" indent="-285750">
              <a:lnSpc>
                <a:spcPct val="150000"/>
              </a:lnSpc>
              <a:buFont typeface="Wingdings" panose="05000000000000000000" pitchFamily="2" charset="2"/>
              <a:buChar char="ü"/>
            </a:pPr>
            <a:r>
              <a:rPr lang="zh-CN" altLang="en-US" sz="1600"/>
              <a:t>段太小或者太大，识别结果都不好，主要原因在于段太小的话，包含的流量信息太少，难以准确的表征应用，提取有效的特征，导致识别准确率低。</a:t>
            </a:r>
            <a:endParaRPr lang="zh-CN" altLang="en-US" sz="1600"/>
          </a:p>
          <a:p>
            <a:pPr marL="285750" indent="-285750">
              <a:lnSpc>
                <a:spcPct val="150000"/>
              </a:lnSpc>
              <a:buFont typeface="Wingdings" panose="05000000000000000000" pitchFamily="2" charset="2"/>
              <a:buChar char="ü"/>
            </a:pPr>
            <a:r>
              <a:rPr lang="zh-CN" altLang="en-US" sz="1600"/>
              <a:t>如果段太大，每个段里面就可能会受到他网络行为流量干扰，导致流量不纯净，识别结果不准确</a:t>
            </a:r>
            <a:endParaRPr lang="zh-CN" altLang="en-US" sz="1600"/>
          </a:p>
        </p:txBody>
      </p:sp>
      <p:pic>
        <p:nvPicPr>
          <p:cNvPr id="4" name="图片 3"/>
          <p:cNvPicPr>
            <a:picLocks noChangeAspect="1"/>
          </p:cNvPicPr>
          <p:nvPr/>
        </p:nvPicPr>
        <p:blipFill>
          <a:blip r:embed="rId1"/>
          <a:stretch>
            <a:fillRect/>
          </a:stretch>
        </p:blipFill>
        <p:spPr>
          <a:xfrm>
            <a:off x="1259205" y="1913890"/>
            <a:ext cx="6443345" cy="24530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文本框 2"/>
          <p:cNvSpPr txBox="1"/>
          <p:nvPr/>
        </p:nvSpPr>
        <p:spPr>
          <a:xfrm>
            <a:off x="662305" y="1406525"/>
            <a:ext cx="3040380" cy="411480"/>
          </a:xfrm>
          <a:prstGeom prst="rect">
            <a:avLst/>
          </a:prstGeom>
          <a:noFill/>
        </p:spPr>
        <p:txBody>
          <a:bodyPr wrap="none" rtlCol="0" anchor="t">
            <a:spAutoFit/>
          </a:bodyPr>
          <a:p>
            <a:pPr marL="285750" indent="-285750" algn="just">
              <a:lnSpc>
                <a:spcPts val="2500"/>
              </a:lnSpc>
              <a:spcAft>
                <a:spcPts val="1000"/>
              </a:spcAft>
              <a:buFont typeface="Wingdings" panose="05000000000000000000" charset="0"/>
              <a:buChar char="p"/>
            </a:pPr>
            <a:r>
              <a:rPr lang="zh-CN" altLang="en-US"/>
              <a:t> 端到端识别模块实验评估</a:t>
            </a:r>
            <a:endParaRPr lang="zh-CN" altLang="en-US"/>
          </a:p>
        </p:txBody>
      </p:sp>
      <p:sp>
        <p:nvSpPr>
          <p:cNvPr id="13" name="文本框 12"/>
          <p:cNvSpPr txBox="1"/>
          <p:nvPr/>
        </p:nvSpPr>
        <p:spPr>
          <a:xfrm>
            <a:off x="669925" y="4366895"/>
            <a:ext cx="8027035" cy="1938020"/>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lang="zh-CN" altLang="en-US" sz="1600"/>
              <a:t>与正时间分离应用流量相比，该类型的隧道混合流量识别结果略微下降。</a:t>
            </a:r>
            <a:endParaRPr lang="zh-CN" altLang="en-US" sz="1600"/>
          </a:p>
          <a:p>
            <a:pPr marL="285750" indent="-285750">
              <a:lnSpc>
                <a:spcPct val="150000"/>
              </a:lnSpc>
              <a:buFont typeface="Wingdings" panose="05000000000000000000" pitchFamily="2" charset="2"/>
              <a:buChar char="ü"/>
            </a:pPr>
            <a:r>
              <a:rPr lang="zh-CN" altLang="en-US" sz="1600"/>
              <a:t>主要在于该模块处理的混合流量形式多样，存在的正时间分离应用流量是前面两级没有成功分割的混合流量，分割更难。</a:t>
            </a:r>
            <a:endParaRPr lang="zh-CN" altLang="en-US" sz="1600"/>
          </a:p>
          <a:p>
            <a:pPr marL="285750" indent="-285750">
              <a:lnSpc>
                <a:spcPct val="150000"/>
              </a:lnSpc>
              <a:buFont typeface="Wingdings" panose="05000000000000000000" pitchFamily="2" charset="2"/>
              <a:buChar char="ü"/>
            </a:pPr>
            <a:r>
              <a:rPr lang="zh-CN" altLang="en-US" sz="1600"/>
              <a:t>而且负时间分离应用流量存在不同重叠率，差别较大。重叠率越高，隧道混合流量可以利用的纯净流量越少，使得隧道混合流量的识别更难。</a:t>
            </a:r>
            <a:endParaRPr lang="zh-CN" altLang="en-US" sz="1600"/>
          </a:p>
        </p:txBody>
      </p:sp>
      <p:pic>
        <p:nvPicPr>
          <p:cNvPr id="6" name="图片 5"/>
          <p:cNvPicPr>
            <a:picLocks noChangeAspect="1"/>
          </p:cNvPicPr>
          <p:nvPr/>
        </p:nvPicPr>
        <p:blipFill>
          <a:blip r:embed="rId1"/>
          <a:stretch>
            <a:fillRect/>
          </a:stretch>
        </p:blipFill>
        <p:spPr>
          <a:xfrm>
            <a:off x="2197100" y="1856740"/>
            <a:ext cx="3971925" cy="25247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sym typeface="+mn-ea"/>
              </a:rPr>
              <a:t>主要创新</a:t>
            </a:r>
            <a:r>
              <a:rPr lang="en-US" altLang="zh-CN" dirty="0">
                <a:sym typeface="+mn-ea"/>
              </a:rPr>
              <a:t>/</a:t>
            </a:r>
            <a:r>
              <a:rPr lang="zh-CN" altLang="en-US" dirty="0">
                <a:sym typeface="+mn-ea"/>
              </a:rPr>
              <a:t>成果</a:t>
            </a:r>
            <a:endParaRPr lang="zh-CN" altLang="en-US" dirty="0">
              <a:latin typeface="微软雅黑" panose="020B0503020204020204" pitchFamily="34" charset="-122"/>
            </a:endParaRPr>
          </a:p>
        </p:txBody>
      </p:sp>
      <p:sp>
        <p:nvSpPr>
          <p:cNvPr id="5" name="内容占位符 2"/>
          <p:cNvSpPr txBox="1"/>
          <p:nvPr/>
        </p:nvSpPr>
        <p:spPr>
          <a:xfrm>
            <a:off x="265397" y="967505"/>
            <a:ext cx="8431379" cy="438922"/>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nSpc>
                <a:spcPct val="130000"/>
              </a:lnSpc>
              <a:buFont typeface="Wingdings" panose="05000000000000000000" pitchFamily="2" charset="2"/>
              <a:buChar char="u"/>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 研究内容三：</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sym typeface="+mn-ea"/>
              </a:rPr>
              <a:t>隧道内混合网络行为精细化识别的原型系统 </a:t>
            </a:r>
            <a:endParaRPr kumimoji="1" lang="en-US" altLang="zh-CN" sz="1800" b="1" dirty="0">
              <a:solidFill>
                <a:srgbClr val="0070C0"/>
              </a:solidFill>
            </a:endParaRPr>
          </a:p>
          <a:p>
            <a:pPr>
              <a:lnSpc>
                <a:spcPct val="130000"/>
              </a:lnSpc>
              <a:buFont typeface="Wingdings" panose="05000000000000000000" pitchFamily="2" charset="2"/>
              <a:buChar char="u"/>
            </a:pP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 name="文本框 2"/>
          <p:cNvSpPr txBox="1"/>
          <p:nvPr/>
        </p:nvSpPr>
        <p:spPr>
          <a:xfrm>
            <a:off x="662305" y="1406525"/>
            <a:ext cx="3040380" cy="411480"/>
          </a:xfrm>
          <a:prstGeom prst="rect">
            <a:avLst/>
          </a:prstGeom>
          <a:noFill/>
        </p:spPr>
        <p:txBody>
          <a:bodyPr wrap="none" rtlCol="0" anchor="t">
            <a:spAutoFit/>
          </a:bodyPr>
          <a:p>
            <a:pPr marL="285750" indent="-285750" algn="just">
              <a:lnSpc>
                <a:spcPts val="2500"/>
              </a:lnSpc>
              <a:spcAft>
                <a:spcPts val="1000"/>
              </a:spcAft>
              <a:buFont typeface="Wingdings" panose="05000000000000000000" charset="0"/>
              <a:buChar char="p"/>
            </a:pPr>
            <a:r>
              <a:rPr lang="zh-CN" altLang="en-US"/>
              <a:t> 端到端识别模块实验评估</a:t>
            </a:r>
            <a:endParaRPr lang="zh-CN" altLang="en-US"/>
          </a:p>
        </p:txBody>
      </p:sp>
      <p:sp>
        <p:nvSpPr>
          <p:cNvPr id="13" name="文本框 12"/>
          <p:cNvSpPr txBox="1"/>
          <p:nvPr/>
        </p:nvSpPr>
        <p:spPr>
          <a:xfrm>
            <a:off x="669925" y="4366895"/>
            <a:ext cx="8027035" cy="1938020"/>
          </a:xfrm>
          <a:prstGeom prst="rect">
            <a:avLst/>
          </a:prstGeom>
          <a:noFill/>
        </p:spPr>
        <p:txBody>
          <a:bodyPr wrap="square" rtlCol="0" anchor="t">
            <a:spAutoFit/>
          </a:bodyPr>
          <a:p>
            <a:pPr marL="285750" indent="-285750">
              <a:lnSpc>
                <a:spcPct val="150000"/>
              </a:lnSpc>
              <a:buFont typeface="Wingdings" panose="05000000000000000000" pitchFamily="2" charset="2"/>
              <a:buChar char="ü"/>
            </a:pPr>
            <a:r>
              <a:rPr lang="zh-CN" altLang="en-US" sz="1600"/>
              <a:t>单应用纯净流量识别效果最好，原因主要在于纯净流量没有受到其他流量的干扰，流量更加纯净，特征更加明显。</a:t>
            </a:r>
            <a:endParaRPr lang="zh-CN" altLang="en-US" sz="1600"/>
          </a:p>
          <a:p>
            <a:pPr marL="285750" indent="-285750">
              <a:lnSpc>
                <a:spcPct val="150000"/>
              </a:lnSpc>
              <a:buFont typeface="Wingdings" panose="05000000000000000000" pitchFamily="2" charset="2"/>
              <a:buChar char="ü"/>
            </a:pPr>
            <a:r>
              <a:rPr lang="zh-CN" altLang="en-US" sz="1600"/>
              <a:t>两应用、多应用混合流量与单应用混合流量相比，识别结果略有下降，主要在于流量混合后，数据包长序列和数据包时间间隔发生了大的变化，而且不同重叠下流量差别也较大，因此识别结果略有下降。</a:t>
            </a:r>
            <a:endParaRPr lang="zh-CN" altLang="en-US" sz="1600"/>
          </a:p>
        </p:txBody>
      </p:sp>
      <p:pic>
        <p:nvPicPr>
          <p:cNvPr id="4" name="内容占位符 3"/>
          <p:cNvPicPr>
            <a:picLocks noChangeAspect="1"/>
          </p:cNvPicPr>
          <p:nvPr>
            <p:ph idx="1"/>
          </p:nvPr>
        </p:nvPicPr>
        <p:blipFill>
          <a:blip r:embed="rId1"/>
          <a:stretch>
            <a:fillRect/>
          </a:stretch>
        </p:blipFill>
        <p:spPr>
          <a:xfrm>
            <a:off x="2327275" y="2171700"/>
            <a:ext cx="3681730" cy="20053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solidFill>
            <a:srgbClr val="005BAC"/>
          </a:soli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1</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rPr>
              <a:t>5</a:t>
            </a:r>
            <a:endPar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2</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solidFill>
                  <a:schemeClr val="bg1"/>
                </a:solidFill>
                <a:latin typeface="微软雅黑" panose="020B0503020204020204" pitchFamily="34" charset="-122"/>
              </a:rPr>
              <a:t>完成项目及发表论文情况</a:t>
            </a:r>
            <a:endParaRPr lang="zh-CN" altLang="en-US" dirty="0">
              <a:solidFill>
                <a:schemeClr val="bg1"/>
              </a:solidFill>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研究现状</a:t>
            </a:r>
            <a:endParaRPr lang="zh-CN" altLang="en-US" dirty="0">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4</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主要创新</a:t>
            </a:r>
            <a:r>
              <a:rPr lang="en-US" altLang="zh-CN" dirty="0">
                <a:latin typeface="微软雅黑" panose="020B0503020204020204" pitchFamily="34" charset="-122"/>
              </a:rPr>
              <a:t>/</a:t>
            </a:r>
            <a:r>
              <a:rPr lang="zh-CN" altLang="en-US" dirty="0">
                <a:latin typeface="微软雅黑" panose="020B0503020204020204" pitchFamily="34" charset="-122"/>
              </a:rPr>
              <a:t>成果</a:t>
            </a:r>
            <a:endParaRPr lang="zh-CN" altLang="en-US" dirty="0">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研究背景与意义</a:t>
            </a:r>
            <a:endParaRPr lang="zh-CN" altLang="en-US" dirty="0">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3</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研究目标、内容及解决的关键问题</a:t>
            </a:r>
            <a:endParaRPr lang="zh-CN" altLang="en-US"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4" name="AutoShape 19"/>
          <p:cNvSpPr>
            <a:spLocks noChangeArrowheads="1"/>
          </p:cNvSpPr>
          <p:nvPr/>
        </p:nvSpPr>
        <p:spPr bwMode="auto">
          <a:xfrm>
            <a:off x="4356114" y="4746940"/>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华文细黑" panose="0201060004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完成项目及发表论文情况</a:t>
            </a:r>
            <a:endParaRPr lang="zh-CN" altLang="en-US" dirty="0"/>
          </a:p>
        </p:txBody>
      </p:sp>
      <p:sp>
        <p:nvSpPr>
          <p:cNvPr id="5" name="object 2"/>
          <p:cNvSpPr txBox="1"/>
          <p:nvPr/>
        </p:nvSpPr>
        <p:spPr>
          <a:xfrm>
            <a:off x="550506" y="1258541"/>
            <a:ext cx="8248650" cy="659283"/>
          </a:xfrm>
          <a:prstGeom prst="rect">
            <a:avLst/>
          </a:prstGeom>
        </p:spPr>
        <p:txBody>
          <a:bodyPr vert="horz" wrap="square" lIns="0" tIns="0" rIns="0" bIns="0" rtlCol="0">
            <a:spAutoFit/>
          </a:bodyPr>
          <a:lstStyle/>
          <a:p>
            <a:pPr marL="469900">
              <a:lnSpc>
                <a:spcPct val="100000"/>
              </a:lnSpc>
              <a:spcBef>
                <a:spcPts val="1080"/>
              </a:spcBef>
              <a:tabLst>
                <a:tab pos="755015" algn="l"/>
              </a:tabLst>
            </a:pPr>
            <a:endParaRPr lang="zh-CN" altLang="en-US" b="1" dirty="0">
              <a:latin typeface="等线" panose="02010600030101010101" pitchFamily="2" charset="-122"/>
              <a:ea typeface="等线" panose="02010600030101010101" pitchFamily="2" charset="-122"/>
              <a:cs typeface="Times New Roman" panose="02020603050405020304"/>
            </a:endParaRPr>
          </a:p>
          <a:p>
            <a:pPr marL="469900" marR="5080">
              <a:lnSpc>
                <a:spcPts val="3240"/>
              </a:lnSpc>
              <a:spcBef>
                <a:spcPts val="125"/>
              </a:spcBef>
              <a:tabLst>
                <a:tab pos="755015" algn="l"/>
              </a:tabLst>
            </a:pPr>
            <a:r>
              <a:rPr lang="en-US" altLang="zh-CN" sz="1600" spc="5" dirty="0">
                <a:solidFill>
                  <a:srgbClr val="006FC0"/>
                </a:solidFill>
                <a:latin typeface="等线" panose="02010600030101010101" pitchFamily="2" charset="-122"/>
                <a:ea typeface="等线" panose="02010600030101010101" pitchFamily="2" charset="-122"/>
                <a:cs typeface="Arial" panose="020B0604020202020204"/>
              </a:rPr>
              <a:t>								</a:t>
            </a:r>
            <a:r>
              <a:rPr lang="en-US" altLang="zh-CN" spc="5" dirty="0">
                <a:solidFill>
                  <a:srgbClr val="006FC0"/>
                </a:solidFill>
                <a:latin typeface="等线" panose="02010600030101010101" pitchFamily="2" charset="-122"/>
                <a:ea typeface="等线" panose="02010600030101010101" pitchFamily="2" charset="-122"/>
                <a:cs typeface="Arial" panose="020B0604020202020204"/>
              </a:rPr>
              <a:t>	</a:t>
            </a:r>
            <a:endParaRPr lang="zh-CN" altLang="en-US" sz="1600" spc="10" dirty="0">
              <a:latin typeface="等线" panose="02010600030101010101" pitchFamily="2" charset="-122"/>
              <a:ea typeface="等线" panose="02010600030101010101" pitchFamily="2" charset="-122"/>
              <a:cs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4" name="文本框 3"/>
          <p:cNvSpPr txBox="1"/>
          <p:nvPr/>
        </p:nvSpPr>
        <p:spPr>
          <a:xfrm>
            <a:off x="735330" y="931545"/>
            <a:ext cx="8206105" cy="5681345"/>
          </a:xfrm>
          <a:prstGeom prst="rect">
            <a:avLst/>
          </a:prstGeom>
          <a:noFill/>
        </p:spPr>
        <p:txBody>
          <a:bodyPr wrap="square" rtlCol="0">
            <a:spAutoFit/>
          </a:bodyPr>
          <a:lstStyle/>
          <a:p>
            <a:pPr marL="285750" indent="-285750" algn="l" fontAlgn="auto">
              <a:lnSpc>
                <a:spcPct val="150000"/>
              </a:lnSpc>
              <a:spcBef>
                <a:spcPts val="600"/>
              </a:spcBef>
              <a:buClrTx/>
              <a:buSzTx/>
              <a:buFont typeface="Wingdings" panose="05000000000000000000" pitchFamily="2" charset="2"/>
              <a:buChar char="p"/>
            </a:pPr>
            <a:r>
              <a:rPr lang="zh-CN" altLang="en-US" sz="1800" b="1" dirty="0">
                <a:latin typeface="Arial" panose="020B0604020202020204" pitchFamily="34" charset="0"/>
                <a:ea typeface="黑体" panose="02010609060101010101" pitchFamily="49" charset="-122"/>
              </a:rPr>
              <a:t>已参与项目：</a:t>
            </a:r>
            <a:endParaRPr lang="zh-CN" altLang="en-US" sz="1800" b="1" dirty="0">
              <a:latin typeface="Arial" panose="020B0604020202020204" pitchFamily="34" charset="0"/>
              <a:ea typeface="黑体" panose="02010609060101010101" pitchFamily="49" charset="-122"/>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基于wireshark的网络协议深度解析系统设计与开发</a:t>
            </a:r>
            <a:endParaRPr lang="zh-CN" altLang="en-US" sz="1600" dirty="0">
              <a:latin typeface="Arial" panose="020B0604020202020204" pitchFamily="34" charset="0"/>
              <a:ea typeface="黑体" panose="02010609060101010101" pitchFamily="49" charset="-122"/>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抓包测试和隧道回放工作</a:t>
            </a:r>
            <a:endParaRPr lang="zh-CN" altLang="en-US" sz="1600" dirty="0">
              <a:latin typeface="Arial" panose="020B0604020202020204" pitchFamily="34" charset="0"/>
              <a:ea typeface="黑体" panose="02010609060101010101" pitchFamily="49" charset="-122"/>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隧道内混合网络行为识别</a:t>
            </a:r>
            <a:endParaRPr lang="zh-CN" altLang="en-US" sz="1600" dirty="0">
              <a:latin typeface="Arial" panose="020B0604020202020204" pitchFamily="34" charset="0"/>
              <a:ea typeface="黑体" panose="02010609060101010101" pitchFamily="49" charset="-122"/>
            </a:endParaRPr>
          </a:p>
          <a:p>
            <a:pPr marL="285750" indent="-285750" algn="l" fontAlgn="auto">
              <a:lnSpc>
                <a:spcPct val="150000"/>
              </a:lnSpc>
              <a:spcBef>
                <a:spcPts val="2000"/>
              </a:spcBef>
              <a:buClrTx/>
              <a:buSzTx/>
              <a:buFont typeface="Wingdings" panose="05000000000000000000" pitchFamily="2" charset="2"/>
              <a:buChar char="p"/>
            </a:pPr>
            <a:r>
              <a:rPr lang="zh-CN" altLang="en-US" sz="1800" b="1" dirty="0">
                <a:latin typeface="Arial" panose="020B0604020202020204" pitchFamily="34" charset="0"/>
                <a:ea typeface="黑体" panose="02010609060101010101" pitchFamily="49" charset="-122"/>
              </a:rPr>
              <a:t>已发表论文：</a:t>
            </a:r>
            <a:endParaRPr lang="zh-CN" altLang="en-US" sz="1800" b="1" dirty="0">
              <a:latin typeface="Arial" panose="020B0604020202020204" pitchFamily="34" charset="0"/>
              <a:ea typeface="黑体" panose="02010609060101010101" pitchFamily="49" charset="-122"/>
            </a:endParaRPr>
          </a:p>
          <a:p>
            <a:pPr marL="467995" indent="-285750" algn="l">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名称：TMT-RF: Tunnel Mixed Traffic Classification based on Random Forest.</a:t>
            </a:r>
            <a:endParaRPr lang="zh-CN" altLang="en-US" sz="1600" dirty="0">
              <a:latin typeface="Arial" panose="020B0604020202020204" pitchFamily="34" charset="0"/>
              <a:ea typeface="黑体" panose="02010609060101010101" pitchFamily="49" charset="-122"/>
              <a:sym typeface="+mn-ea"/>
            </a:endParaRPr>
          </a:p>
          <a:p>
            <a:pPr marL="467995" indent="-285750" algn="l">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会议：SecureComm 2021</a:t>
            </a:r>
            <a:endParaRPr lang="zh-CN" altLang="en-US"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作者：</a:t>
            </a:r>
            <a:r>
              <a:rPr lang="zh-CN" altLang="en-US" sz="1600" dirty="0">
                <a:solidFill>
                  <a:srgbClr val="C00000"/>
                </a:solidFill>
                <a:latin typeface="Arial" panose="020B0604020202020204" pitchFamily="34" charset="0"/>
                <a:ea typeface="黑体" panose="02010609060101010101" pitchFamily="49" charset="-122"/>
                <a:sym typeface="+mn-ea"/>
              </a:rPr>
              <a:t>赵盼盼</a:t>
            </a:r>
            <a:r>
              <a:rPr lang="zh-CN" altLang="en-US" sz="1600" dirty="0">
                <a:latin typeface="Arial" panose="020B0604020202020204" pitchFamily="34" charset="0"/>
                <a:ea typeface="黑体" panose="02010609060101010101" pitchFamily="49" charset="-122"/>
                <a:sym typeface="+mn-ea"/>
              </a:rPr>
              <a:t>、苟高鹏、刘畅、管洋洋、崔明鑫、熊刚</a:t>
            </a:r>
            <a:endParaRPr lang="zh-CN" altLang="en-US" sz="1600" dirty="0">
              <a:latin typeface="Arial" panose="020B0604020202020204" pitchFamily="34" charset="0"/>
              <a:ea typeface="黑体" panose="02010609060101010101" pitchFamily="49" charset="-122"/>
              <a:sym typeface="+mn-ea"/>
            </a:endParaRPr>
          </a:p>
          <a:p>
            <a:pPr marL="182245" indent="0" algn="l" fontAlgn="auto">
              <a:lnSpc>
                <a:spcPts val="3000"/>
              </a:lnSpc>
              <a:buClrTx/>
              <a:buSzTx/>
              <a:buFont typeface="Wingdings" panose="05000000000000000000" pitchFamily="2" charset="2"/>
              <a:buNone/>
            </a:pPr>
            <a:endParaRPr lang="zh-CN" altLang="en-US"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名称：TunnelScanner:A Novel Approach For Tunnel Mixed Traffic Classification Using Machine Learning</a:t>
            </a:r>
            <a:endParaRPr lang="zh-CN" altLang="en-US"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会议：HPCC 2021</a:t>
            </a:r>
            <a:endParaRPr lang="zh-CN" altLang="en-US"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sym typeface="+mn-ea"/>
              </a:rPr>
              <a:t>作者：</a:t>
            </a:r>
            <a:r>
              <a:rPr lang="zh-CN" altLang="en-US" sz="1600" dirty="0">
                <a:solidFill>
                  <a:srgbClr val="C00000"/>
                </a:solidFill>
                <a:latin typeface="Arial" panose="020B0604020202020204" pitchFamily="34" charset="0"/>
                <a:ea typeface="黑体" panose="02010609060101010101" pitchFamily="49" charset="-122"/>
                <a:sym typeface="+mn-ea"/>
              </a:rPr>
              <a:t>赵盼盼</a:t>
            </a:r>
            <a:r>
              <a:rPr lang="zh-CN" altLang="en-US" sz="1600" dirty="0">
                <a:latin typeface="Arial" panose="020B0604020202020204" pitchFamily="34" charset="0"/>
                <a:ea typeface="黑体" panose="02010609060101010101" pitchFamily="49" charset="-122"/>
                <a:sym typeface="+mn-ea"/>
              </a:rPr>
              <a:t>、李镇、崔明鑫、陆杰、熊刚、苟高鹏</a:t>
            </a:r>
            <a:endParaRPr lang="zh-CN" altLang="en-US" sz="1600" dirty="0">
              <a:latin typeface="Arial" panose="020B0604020202020204" pitchFamily="34" charset="0"/>
              <a:ea typeface="黑体" panose="02010609060101010101" pitchFamily="49" charset="-122"/>
              <a:sym typeface="+mn-ea"/>
            </a:endParaRPr>
          </a:p>
          <a:p>
            <a:pPr indent="0">
              <a:lnSpc>
                <a:spcPct val="110000"/>
              </a:lnSpc>
              <a:buFont typeface="Wingdings" panose="05000000000000000000" charset="0"/>
              <a:buNone/>
            </a:pP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95536" y="940603"/>
            <a:ext cx="6417141" cy="646331"/>
          </a:xfrm>
          <a:prstGeom prst="rect">
            <a:avLst/>
          </a:prstGeom>
          <a:noFill/>
        </p:spPr>
        <p:txBody>
          <a:bodyPr wrap="none" rtlCol="0">
            <a:spAutoFit/>
          </a:bodyPr>
          <a:lstStyle/>
          <a:p>
            <a:r>
              <a:rPr kumimoji="1" lang="zh-CN" altLang="en-US" b="1" dirty="0">
                <a:latin typeface="等线" panose="02010600030101010101" pitchFamily="2" charset="-122"/>
                <a:ea typeface="等线" panose="02010600030101010101" pitchFamily="2" charset="-122"/>
              </a:rPr>
              <a:t>近些年来，隧道流量分析受到越来越多的关注，其原因包括：</a:t>
            </a:r>
            <a:endParaRPr kumimoji="1" lang="en-US" altLang="zh-CN" b="1" dirty="0">
              <a:latin typeface="等线" panose="02010600030101010101" pitchFamily="2" charset="-122"/>
              <a:ea typeface="等线" panose="02010600030101010101" pitchFamily="2" charset="-122"/>
            </a:endParaRPr>
          </a:p>
          <a:p>
            <a:endParaRPr kumimoji="1" lang="zh-CN" altLang="en-US" b="1" dirty="0">
              <a:latin typeface="等线" panose="02010600030101010101" pitchFamily="2" charset="-122"/>
              <a:ea typeface="等线" panose="02010600030101010101" pitchFamily="2" charset="-122"/>
            </a:endParaRPr>
          </a:p>
        </p:txBody>
      </p:sp>
      <p:sp>
        <p:nvSpPr>
          <p:cNvPr id="21" name="标题 1"/>
          <p:cNvSpPr>
            <a:spLocks noGrp="1"/>
          </p:cNvSpPr>
          <p:nvPr>
            <p:ph type="title"/>
          </p:nvPr>
        </p:nvSpPr>
        <p:spPr>
          <a:xfrm>
            <a:off x="179512" y="142852"/>
            <a:ext cx="6972320" cy="582594"/>
          </a:xfrm>
        </p:spPr>
        <p:txBody>
          <a:bodyPr/>
          <a:lstStyle/>
          <a:p>
            <a:r>
              <a:rPr lang="zh-CN" altLang="en-US">
                <a:latin typeface="+mn-ea"/>
                <a:sym typeface="+mn-ea"/>
              </a:rPr>
              <a:t>研究背景</a:t>
            </a:r>
            <a:endParaRPr lang="zh-CN" altLang="en-US" sz="2600" b="1" dirty="0"/>
          </a:p>
        </p:txBody>
      </p:sp>
      <p:grpSp>
        <p:nvGrpSpPr>
          <p:cNvPr id="4" name="组合 3"/>
          <p:cNvGrpSpPr/>
          <p:nvPr/>
        </p:nvGrpSpPr>
        <p:grpSpPr>
          <a:xfrm>
            <a:off x="467544" y="1556792"/>
            <a:ext cx="1728192" cy="4608512"/>
            <a:chOff x="467544" y="1556792"/>
            <a:chExt cx="1728192" cy="4608512"/>
          </a:xfrm>
        </p:grpSpPr>
        <p:sp>
          <p:nvSpPr>
            <p:cNvPr id="3" name="矩形 2"/>
            <p:cNvSpPr/>
            <p:nvPr/>
          </p:nvSpPr>
          <p:spPr bwMode="auto">
            <a:xfrm>
              <a:off x="467544" y="1916832"/>
              <a:ext cx="1728192" cy="4248472"/>
            </a:xfrm>
            <a:prstGeom prst="rect">
              <a:avLst/>
            </a:prstGeom>
            <a:noFill/>
            <a:ln w="9525" cap="flat">
              <a:solidFill>
                <a:srgbClr val="000000"/>
              </a:solidFill>
              <a:prstDash val="solid"/>
              <a:round/>
            </a:ln>
          </p:spPr>
          <p:txBody>
            <a:bodyPr vert="horz" wrap="square" lIns="91440" tIns="45720" rIns="91440" bIns="45720" numCol="1" rtlCol="0" anchor="t" anchorCtr="0" compatLnSpc="1"/>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lnSpc>
                  <a:spcPts val="2200"/>
                </a:lnSpc>
              </a:pPr>
              <a:endParaRPr lang="en-US" altLang="zh-CN" sz="1600" dirty="0">
                <a:latin typeface="黑体" panose="02010609060101010101" pitchFamily="49" charset="-122"/>
                <a:ea typeface="黑体" panose="02010609060101010101" pitchFamily="49" charset="-122"/>
              </a:endParaRPr>
            </a:p>
            <a:p>
              <a:pPr algn="ctr">
                <a:lnSpc>
                  <a:spcPts val="2200"/>
                </a:lnSpc>
              </a:pPr>
              <a:endParaRPr lang="zh-CN" altLang="en-US" sz="1600" dirty="0"/>
            </a:p>
          </p:txBody>
        </p:sp>
        <p:sp>
          <p:nvSpPr>
            <p:cNvPr id="2" name="矩形: 圆角 1"/>
            <p:cNvSpPr/>
            <p:nvPr/>
          </p:nvSpPr>
          <p:spPr bwMode="auto">
            <a:xfrm>
              <a:off x="467544" y="1556792"/>
              <a:ext cx="1728192" cy="432048"/>
            </a:xfrm>
            <a:prstGeom prst="roundRect">
              <a:avLst/>
            </a:prstGeom>
            <a:solidFill>
              <a:schemeClr val="accent2">
                <a:lumMod val="75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dirty="0">
                  <a:solidFill>
                    <a:schemeClr val="bg1"/>
                  </a:solidFill>
                </a:rPr>
                <a:t>隧道需求增多</a:t>
              </a:r>
              <a:endParaRPr lang="zh-CN" altLang="en-US" dirty="0">
                <a:solidFill>
                  <a:schemeClr val="bg1"/>
                </a:solidFill>
              </a:endParaRPr>
            </a:p>
          </p:txBody>
        </p:sp>
      </p:grpSp>
      <p:grpSp>
        <p:nvGrpSpPr>
          <p:cNvPr id="26" name="组合 25"/>
          <p:cNvGrpSpPr/>
          <p:nvPr/>
        </p:nvGrpSpPr>
        <p:grpSpPr>
          <a:xfrm>
            <a:off x="4644008" y="1602541"/>
            <a:ext cx="1728192" cy="4562762"/>
            <a:chOff x="467544" y="1556792"/>
            <a:chExt cx="1728192" cy="4562762"/>
          </a:xfrm>
        </p:grpSpPr>
        <p:sp>
          <p:nvSpPr>
            <p:cNvPr id="28" name="矩形 27"/>
            <p:cNvSpPr/>
            <p:nvPr/>
          </p:nvSpPr>
          <p:spPr bwMode="auto">
            <a:xfrm>
              <a:off x="467544" y="1916831"/>
              <a:ext cx="1728192" cy="4202723"/>
            </a:xfrm>
            <a:prstGeom prst="rect">
              <a:avLst/>
            </a:prstGeom>
            <a:noFill/>
            <a:ln w="9525" cap="flat">
              <a:solidFill>
                <a:srgbClr val="000000"/>
              </a:solidFill>
              <a:prstDash val="solid"/>
              <a:round/>
            </a:ln>
          </p:spPr>
          <p:txBody>
            <a:bodyPr vert="horz" wrap="square" lIns="91440" tIns="45720" rIns="91440" bIns="45720" numCol="1" rtlCol="0" anchor="t" anchorCtr="0" compatLnSpc="1"/>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p:txBody>
        </p:sp>
        <p:sp>
          <p:nvSpPr>
            <p:cNvPr id="27" name="矩形: 圆角 26"/>
            <p:cNvSpPr/>
            <p:nvPr/>
          </p:nvSpPr>
          <p:spPr bwMode="auto">
            <a:xfrm>
              <a:off x="467544" y="1556792"/>
              <a:ext cx="1728192" cy="432048"/>
            </a:xfrm>
            <a:prstGeom prst="roundRect">
              <a:avLst/>
            </a:prstGeom>
            <a:solidFill>
              <a:srgbClr val="002060"/>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dirty="0">
                  <a:solidFill>
                    <a:schemeClr val="bg1"/>
                  </a:solidFill>
                </a:rPr>
                <a:t>面临许多困难</a:t>
              </a:r>
              <a:endParaRPr lang="zh-CN" altLang="en-US" dirty="0">
                <a:solidFill>
                  <a:schemeClr val="bg1"/>
                </a:solidFill>
              </a:endParaRPr>
            </a:p>
          </p:txBody>
        </p:sp>
      </p:grpSp>
      <p:grpSp>
        <p:nvGrpSpPr>
          <p:cNvPr id="29" name="组合 28"/>
          <p:cNvGrpSpPr/>
          <p:nvPr/>
        </p:nvGrpSpPr>
        <p:grpSpPr>
          <a:xfrm>
            <a:off x="6752692" y="1611424"/>
            <a:ext cx="1728192" cy="4553878"/>
            <a:chOff x="467544" y="1556792"/>
            <a:chExt cx="1728192" cy="4553878"/>
          </a:xfrm>
        </p:grpSpPr>
        <p:sp>
          <p:nvSpPr>
            <p:cNvPr id="32" name="矩形 31"/>
            <p:cNvSpPr/>
            <p:nvPr/>
          </p:nvSpPr>
          <p:spPr bwMode="auto">
            <a:xfrm>
              <a:off x="467544" y="1916831"/>
              <a:ext cx="1728192" cy="4193839"/>
            </a:xfrm>
            <a:prstGeom prst="rect">
              <a:avLst/>
            </a:prstGeom>
            <a:noFill/>
            <a:ln w="9525" cap="flat">
              <a:solidFill>
                <a:srgbClr val="000000"/>
              </a:solidFill>
              <a:prstDash val="solid"/>
              <a:round/>
            </a:ln>
          </p:spPr>
          <p:txBody>
            <a:bodyPr vert="horz" wrap="square" lIns="91440" tIns="45720" rIns="91440" bIns="45720" numCol="1" rtlCol="0" anchor="t" anchorCtr="0" compatLnSpc="1"/>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zh-CN" altLang="en-US" sz="1600" dirty="0"/>
            </a:p>
          </p:txBody>
        </p:sp>
        <p:sp>
          <p:nvSpPr>
            <p:cNvPr id="31" name="矩形: 圆角 30"/>
            <p:cNvSpPr/>
            <p:nvPr/>
          </p:nvSpPr>
          <p:spPr bwMode="auto">
            <a:xfrm>
              <a:off x="467544" y="1556792"/>
              <a:ext cx="1728192" cy="432048"/>
            </a:xfrm>
            <a:prstGeom prst="roundRect">
              <a:avLst/>
            </a:prstGeom>
            <a:solidFill>
              <a:srgbClr val="6A4636"/>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dirty="0">
                  <a:solidFill>
                    <a:schemeClr val="bg1"/>
                  </a:solidFill>
                </a:rPr>
                <a:t>设备缺乏支持</a:t>
              </a:r>
              <a:endParaRPr lang="zh-CN" altLang="en-US" dirty="0">
                <a:solidFill>
                  <a:schemeClr val="bg1"/>
                </a:solidFill>
              </a:endParaRPr>
            </a:p>
          </p:txBody>
        </p:sp>
      </p:grpSp>
      <p:grpSp>
        <p:nvGrpSpPr>
          <p:cNvPr id="23" name="组合 22"/>
          <p:cNvGrpSpPr/>
          <p:nvPr/>
        </p:nvGrpSpPr>
        <p:grpSpPr>
          <a:xfrm>
            <a:off x="2555776" y="1570656"/>
            <a:ext cx="1728192" cy="4594648"/>
            <a:chOff x="467544" y="1556792"/>
            <a:chExt cx="1728192" cy="4594648"/>
          </a:xfrm>
        </p:grpSpPr>
        <p:sp>
          <p:nvSpPr>
            <p:cNvPr id="25" name="矩形 24"/>
            <p:cNvSpPr/>
            <p:nvPr/>
          </p:nvSpPr>
          <p:spPr bwMode="auto">
            <a:xfrm>
              <a:off x="467544" y="1916832"/>
              <a:ext cx="1728192" cy="4234608"/>
            </a:xfrm>
            <a:prstGeom prst="rect">
              <a:avLst/>
            </a:prstGeom>
            <a:noFill/>
            <a:ln w="9525" cap="flat">
              <a:solidFill>
                <a:srgbClr val="000000"/>
              </a:solidFill>
              <a:prstDash val="solid"/>
              <a:round/>
            </a:ln>
          </p:spPr>
          <p:txBody>
            <a:bodyPr vert="horz" wrap="square" lIns="91440" tIns="45720" rIns="91440" bIns="45720" numCol="1" rtlCol="0" anchor="t" anchorCtr="0" compatLnSpc="1"/>
            <a:lstStyle/>
            <a:p>
              <a:pPr algn="ctr"/>
              <a:endParaRPr lang="en-US" altLang="zh-CN" sz="1600" dirty="0">
                <a:latin typeface="黑体" panose="02010609060101010101" pitchFamily="49" charset="-122"/>
                <a:ea typeface="黑体" panose="02010609060101010101" pitchFamily="49" charset="-122"/>
              </a:endParaRPr>
            </a:p>
            <a:p>
              <a:pPr algn="ctr">
                <a:lnSpc>
                  <a:spcPts val="2200"/>
                </a:lnSpc>
              </a:pPr>
              <a:endParaRPr lang="en-US" altLang="zh-CN" sz="1600" dirty="0">
                <a:latin typeface="黑体" panose="02010609060101010101" pitchFamily="49" charset="-122"/>
                <a:ea typeface="黑体" panose="02010609060101010101" pitchFamily="49" charset="-122"/>
              </a:endParaRPr>
            </a:p>
            <a:p>
              <a:pPr algn="ctr">
                <a:lnSpc>
                  <a:spcPts val="2200"/>
                </a:lnSpc>
              </a:pPr>
              <a:endParaRPr lang="en-US" altLang="zh-CN" sz="1600" dirty="0">
                <a:latin typeface="黑体" panose="02010609060101010101" pitchFamily="49" charset="-122"/>
                <a:ea typeface="黑体" panose="02010609060101010101" pitchFamily="49" charset="-122"/>
              </a:endParaRPr>
            </a:p>
            <a:p>
              <a:pPr algn="ctr">
                <a:lnSpc>
                  <a:spcPts val="2200"/>
                </a:lnSpc>
              </a:pPr>
              <a:endParaRPr lang="en-US" altLang="zh-CN" sz="1600" dirty="0">
                <a:latin typeface="黑体" panose="02010609060101010101" pitchFamily="49" charset="-122"/>
                <a:ea typeface="黑体" panose="02010609060101010101" pitchFamily="49" charset="-122"/>
              </a:endParaRPr>
            </a:p>
            <a:p>
              <a:pPr algn="ctr">
                <a:lnSpc>
                  <a:spcPts val="2200"/>
                </a:lnSpc>
              </a:pP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p:txBody>
        </p:sp>
        <p:sp>
          <p:nvSpPr>
            <p:cNvPr id="24" name="矩形: 圆角 23"/>
            <p:cNvSpPr/>
            <p:nvPr/>
          </p:nvSpPr>
          <p:spPr bwMode="auto">
            <a:xfrm>
              <a:off x="467544" y="1556792"/>
              <a:ext cx="1728192" cy="432048"/>
            </a:xfrm>
            <a:prstGeom prst="roundRect">
              <a:avLst/>
            </a:prstGeom>
            <a:solidFill>
              <a:schemeClr val="tx2">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dirty="0">
                  <a:solidFill>
                    <a:schemeClr val="bg1"/>
                  </a:solidFill>
                </a:rPr>
                <a:t>恶意流量增长</a:t>
              </a:r>
              <a:endParaRPr lang="zh-CN" altLang="en-US" dirty="0">
                <a:solidFill>
                  <a:schemeClr val="bg1"/>
                </a:solidFill>
              </a:endParaRPr>
            </a:p>
          </p:txBody>
        </p:sp>
      </p:grpSp>
      <p:pic>
        <p:nvPicPr>
          <p:cNvPr id="34" name="图片 33"/>
          <p:cNvPicPr>
            <a:picLocks noChangeAspect="1"/>
          </p:cNvPicPr>
          <p:nvPr/>
        </p:nvPicPr>
        <p:blipFill>
          <a:blip r:embed="rId1"/>
          <a:stretch>
            <a:fillRect/>
          </a:stretch>
        </p:blipFill>
        <p:spPr>
          <a:xfrm>
            <a:off x="523726" y="2321487"/>
            <a:ext cx="1615828" cy="646331"/>
          </a:xfrm>
          <a:prstGeom prst="rect">
            <a:avLst/>
          </a:prstGeom>
        </p:spPr>
      </p:pic>
      <p:pic>
        <p:nvPicPr>
          <p:cNvPr id="35" name="图片 34"/>
          <p:cNvPicPr>
            <a:picLocks noChangeAspect="1"/>
          </p:cNvPicPr>
          <p:nvPr/>
        </p:nvPicPr>
        <p:blipFill>
          <a:blip r:embed="rId2"/>
          <a:stretch>
            <a:fillRect/>
          </a:stretch>
        </p:blipFill>
        <p:spPr>
          <a:xfrm>
            <a:off x="2555777" y="2124600"/>
            <a:ext cx="1707740" cy="1040107"/>
          </a:xfrm>
          <a:prstGeom prst="rect">
            <a:avLst/>
          </a:prstGeom>
        </p:spPr>
      </p:pic>
      <p:sp>
        <p:nvSpPr>
          <p:cNvPr id="36" name="任意多边形 7"/>
          <p:cNvSpPr/>
          <p:nvPr/>
        </p:nvSpPr>
        <p:spPr>
          <a:xfrm>
            <a:off x="559456" y="3284984"/>
            <a:ext cx="1615828" cy="2209494"/>
          </a:xfrm>
          <a:custGeom>
            <a:avLst/>
            <a:gdLst>
              <a:gd name="connsiteX0" fmla="*/ 0 w 1768524"/>
              <a:gd name="connsiteY0" fmla="*/ 0 h 1737327"/>
              <a:gd name="connsiteX1" fmla="*/ 1768524 w 1768524"/>
              <a:gd name="connsiteY1" fmla="*/ 0 h 1737327"/>
              <a:gd name="connsiteX2" fmla="*/ 1768524 w 1768524"/>
              <a:gd name="connsiteY2" fmla="*/ 1737327 h 1737327"/>
              <a:gd name="connsiteX3" fmla="*/ 0 w 1768524"/>
              <a:gd name="connsiteY3" fmla="*/ 1737327 h 1737327"/>
              <a:gd name="connsiteX4" fmla="*/ 0 w 1768524"/>
              <a:gd name="connsiteY4" fmla="*/ 0 h 173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24" h="1737327">
                <a:moveTo>
                  <a:pt x="0" y="0"/>
                </a:moveTo>
                <a:lnTo>
                  <a:pt x="1768524" y="0"/>
                </a:lnTo>
                <a:lnTo>
                  <a:pt x="1768524" y="1737327"/>
                </a:lnTo>
                <a:lnTo>
                  <a:pt x="0" y="17373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defPPr>
              <a:defRPr lang="zh-CN">
                <a:solidFill>
                  <a:schemeClr val="tx1">
                    <a:hueOff val="0"/>
                    <a:satOff val="0"/>
                    <a:lumOff val="0"/>
                    <a:alphaOff val="0"/>
                  </a:schemeClr>
                </a:solidFill>
              </a:defRPr>
            </a:defPPr>
            <a:lvl1pPr marL="0" algn="l" defTabSz="685800" rtl="0" eaLnBrk="1" latinLnBrk="0" hangingPunct="1">
              <a:defRPr sz="1350" kern="1200">
                <a:solidFill>
                  <a:schemeClr val="tx1">
                    <a:hueOff val="0"/>
                    <a:satOff val="0"/>
                    <a:lumOff val="0"/>
                    <a:alphaOff val="0"/>
                  </a:schemeClr>
                </a:solidFill>
                <a:latin typeface="+mn-lt"/>
                <a:ea typeface="+mn-ea"/>
                <a:cs typeface="+mn-cs"/>
              </a:defRPr>
            </a:lvl1pPr>
            <a:lvl2pPr marL="342900" algn="l" defTabSz="685800" rtl="0" eaLnBrk="1" latinLnBrk="0" hangingPunct="1">
              <a:defRPr sz="1350" kern="1200">
                <a:solidFill>
                  <a:schemeClr val="tx1">
                    <a:hueOff val="0"/>
                    <a:satOff val="0"/>
                    <a:lumOff val="0"/>
                    <a:alphaOff val="0"/>
                  </a:schemeClr>
                </a:solidFill>
                <a:latin typeface="+mn-lt"/>
                <a:ea typeface="+mn-ea"/>
                <a:cs typeface="+mn-cs"/>
              </a:defRPr>
            </a:lvl2pPr>
            <a:lvl3pPr marL="685800" algn="l" defTabSz="685800" rtl="0" eaLnBrk="1" latinLnBrk="0" hangingPunct="1">
              <a:defRPr sz="1350" kern="1200">
                <a:solidFill>
                  <a:schemeClr val="tx1">
                    <a:hueOff val="0"/>
                    <a:satOff val="0"/>
                    <a:lumOff val="0"/>
                    <a:alphaOff val="0"/>
                  </a:schemeClr>
                </a:solidFill>
                <a:latin typeface="+mn-lt"/>
                <a:ea typeface="+mn-ea"/>
                <a:cs typeface="+mn-cs"/>
              </a:defRPr>
            </a:lvl3pPr>
            <a:lvl4pPr marL="1028700" algn="l" defTabSz="685800" rtl="0" eaLnBrk="1" latinLnBrk="0" hangingPunct="1">
              <a:defRPr sz="1350" kern="1200">
                <a:solidFill>
                  <a:schemeClr val="tx1">
                    <a:hueOff val="0"/>
                    <a:satOff val="0"/>
                    <a:lumOff val="0"/>
                    <a:alphaOff val="0"/>
                  </a:schemeClr>
                </a:solidFill>
                <a:latin typeface="+mn-lt"/>
                <a:ea typeface="+mn-ea"/>
                <a:cs typeface="+mn-cs"/>
              </a:defRPr>
            </a:lvl4pPr>
            <a:lvl5pPr marL="1371600" algn="l" defTabSz="685800" rtl="0" eaLnBrk="1" latinLnBrk="0" hangingPunct="1">
              <a:defRPr sz="1350" kern="1200">
                <a:solidFill>
                  <a:schemeClr val="tx1">
                    <a:hueOff val="0"/>
                    <a:satOff val="0"/>
                    <a:lumOff val="0"/>
                    <a:alphaOff val="0"/>
                  </a:schemeClr>
                </a:solidFill>
                <a:latin typeface="+mn-lt"/>
                <a:ea typeface="+mn-ea"/>
                <a:cs typeface="+mn-cs"/>
              </a:defRPr>
            </a:lvl5pPr>
            <a:lvl6pPr marL="1714500" algn="l" defTabSz="685800" rtl="0" eaLnBrk="1" latinLnBrk="0" hangingPunct="1">
              <a:defRPr sz="1350" kern="1200">
                <a:solidFill>
                  <a:schemeClr val="tx1">
                    <a:hueOff val="0"/>
                    <a:satOff val="0"/>
                    <a:lumOff val="0"/>
                    <a:alphaOff val="0"/>
                  </a:schemeClr>
                </a:solidFill>
                <a:latin typeface="+mn-lt"/>
                <a:ea typeface="+mn-ea"/>
                <a:cs typeface="+mn-cs"/>
              </a:defRPr>
            </a:lvl6pPr>
            <a:lvl7pPr marL="2057400" algn="l" defTabSz="685800" rtl="0" eaLnBrk="1" latinLnBrk="0" hangingPunct="1">
              <a:defRPr sz="1350" kern="1200">
                <a:solidFill>
                  <a:schemeClr val="tx1">
                    <a:hueOff val="0"/>
                    <a:satOff val="0"/>
                    <a:lumOff val="0"/>
                    <a:alphaOff val="0"/>
                  </a:schemeClr>
                </a:solidFill>
                <a:latin typeface="+mn-lt"/>
                <a:ea typeface="+mn-ea"/>
                <a:cs typeface="+mn-cs"/>
              </a:defRPr>
            </a:lvl7pPr>
            <a:lvl8pPr marL="2400300" algn="l" defTabSz="685800" rtl="0" eaLnBrk="1" latinLnBrk="0" hangingPunct="1">
              <a:defRPr sz="1350" kern="1200">
                <a:solidFill>
                  <a:schemeClr val="tx1">
                    <a:hueOff val="0"/>
                    <a:satOff val="0"/>
                    <a:lumOff val="0"/>
                    <a:alphaOff val="0"/>
                  </a:schemeClr>
                </a:solidFill>
                <a:latin typeface="+mn-lt"/>
                <a:ea typeface="+mn-ea"/>
                <a:cs typeface="+mn-cs"/>
              </a:defRPr>
            </a:lvl8pPr>
            <a:lvl9pPr marL="2743200" algn="l" defTabSz="685800" rtl="0" eaLnBrk="1" latinLnBrk="0" hangingPunct="1">
              <a:defRPr sz="1350" kern="1200">
                <a:solidFill>
                  <a:schemeClr val="tx1">
                    <a:hueOff val="0"/>
                    <a:satOff val="0"/>
                    <a:lumOff val="0"/>
                    <a:alphaOff val="0"/>
                  </a:schemeClr>
                </a:solidFill>
                <a:latin typeface="+mn-lt"/>
                <a:ea typeface="+mn-ea"/>
                <a:cs typeface="+mn-cs"/>
              </a:defRPr>
            </a:lvl9pPr>
          </a:lstStyle>
          <a:p>
            <a:pPr>
              <a:lnSpc>
                <a:spcPts val="2200"/>
              </a:lnSpc>
            </a:pPr>
            <a:r>
              <a:rPr lang="en-US" altLang="zh-CN" sz="1400" dirty="0">
                <a:latin typeface="黑体" panose="02010609060101010101" pitchFamily="49" charset="-122"/>
                <a:ea typeface="黑体" panose="02010609060101010101" pitchFamily="49" charset="-122"/>
              </a:rPr>
              <a:t>2020</a:t>
            </a:r>
            <a:r>
              <a:rPr lang="zh-CN" altLang="en-US" sz="1400" dirty="0">
                <a:latin typeface="黑体" panose="02010609060101010101" pitchFamily="49" charset="-122"/>
                <a:ea typeface="黑体" panose="02010609060101010101" pitchFamily="49" charset="-122"/>
              </a:rPr>
              <a:t>年我国互联网网络安全态势综述里面提到：新冠肺炎疫情防控下的远程办公需求明显增多，</a:t>
            </a:r>
            <a:r>
              <a:rPr lang="zh-CN" altLang="en-US" sz="1400" b="1" dirty="0">
                <a:solidFill>
                  <a:schemeClr val="tx2"/>
                </a:solidFill>
                <a:latin typeface="黑体" panose="02010609060101010101" pitchFamily="49" charset="-122"/>
                <a:ea typeface="黑体" panose="02010609060101010101" pitchFamily="49" charset="-122"/>
              </a:rPr>
              <a:t>隧道技术</a:t>
            </a:r>
            <a:r>
              <a:rPr lang="zh-CN" altLang="en-US" sz="1400" dirty="0">
                <a:latin typeface="黑体" panose="02010609060101010101" pitchFamily="49" charset="-122"/>
                <a:ea typeface="黑体" panose="02010609060101010101" pitchFamily="49" charset="-122"/>
              </a:rPr>
              <a:t>成为远程办公人员接入单位网络的主要技术手段之一</a:t>
            </a:r>
            <a:r>
              <a:rPr lang="en-US" altLang="zh-CN" sz="1400" baseline="300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a:t>
            </a:r>
            <a:endParaRPr lang="zh-CN" altLang="en-US" sz="1500" kern="1200" baseline="30000" dirty="0">
              <a:latin typeface="Times New Roman" panose="02020603050405020304" pitchFamily="18" charset="0"/>
              <a:cs typeface="Times New Roman" panose="02020603050405020304" pitchFamily="18" charset="0"/>
            </a:endParaRPr>
          </a:p>
        </p:txBody>
      </p:sp>
      <p:sp>
        <p:nvSpPr>
          <p:cNvPr id="37" name="任意多边形 7"/>
          <p:cNvSpPr/>
          <p:nvPr/>
        </p:nvSpPr>
        <p:spPr>
          <a:xfrm>
            <a:off x="2647688" y="3284984"/>
            <a:ext cx="1615828" cy="2209494"/>
          </a:xfrm>
          <a:custGeom>
            <a:avLst/>
            <a:gdLst>
              <a:gd name="connsiteX0" fmla="*/ 0 w 1768524"/>
              <a:gd name="connsiteY0" fmla="*/ 0 h 1737327"/>
              <a:gd name="connsiteX1" fmla="*/ 1768524 w 1768524"/>
              <a:gd name="connsiteY1" fmla="*/ 0 h 1737327"/>
              <a:gd name="connsiteX2" fmla="*/ 1768524 w 1768524"/>
              <a:gd name="connsiteY2" fmla="*/ 1737327 h 1737327"/>
              <a:gd name="connsiteX3" fmla="*/ 0 w 1768524"/>
              <a:gd name="connsiteY3" fmla="*/ 1737327 h 1737327"/>
              <a:gd name="connsiteX4" fmla="*/ 0 w 1768524"/>
              <a:gd name="connsiteY4" fmla="*/ 0 h 173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24" h="1737327">
                <a:moveTo>
                  <a:pt x="0" y="0"/>
                </a:moveTo>
                <a:lnTo>
                  <a:pt x="1768524" y="0"/>
                </a:lnTo>
                <a:lnTo>
                  <a:pt x="1768524" y="1737327"/>
                </a:lnTo>
                <a:lnTo>
                  <a:pt x="0" y="17373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defPPr>
              <a:defRPr lang="zh-CN">
                <a:solidFill>
                  <a:schemeClr val="tx1">
                    <a:hueOff val="0"/>
                    <a:satOff val="0"/>
                    <a:lumOff val="0"/>
                    <a:alphaOff val="0"/>
                  </a:schemeClr>
                </a:solidFill>
              </a:defRPr>
            </a:defPPr>
            <a:lvl1pPr marL="0" algn="l" defTabSz="685800" rtl="0" eaLnBrk="1" latinLnBrk="0" hangingPunct="1">
              <a:defRPr sz="1350" kern="1200">
                <a:solidFill>
                  <a:schemeClr val="tx1">
                    <a:hueOff val="0"/>
                    <a:satOff val="0"/>
                    <a:lumOff val="0"/>
                    <a:alphaOff val="0"/>
                  </a:schemeClr>
                </a:solidFill>
                <a:latin typeface="+mn-lt"/>
                <a:ea typeface="+mn-ea"/>
                <a:cs typeface="+mn-cs"/>
              </a:defRPr>
            </a:lvl1pPr>
            <a:lvl2pPr marL="342900" algn="l" defTabSz="685800" rtl="0" eaLnBrk="1" latinLnBrk="0" hangingPunct="1">
              <a:defRPr sz="1350" kern="1200">
                <a:solidFill>
                  <a:schemeClr val="tx1">
                    <a:hueOff val="0"/>
                    <a:satOff val="0"/>
                    <a:lumOff val="0"/>
                    <a:alphaOff val="0"/>
                  </a:schemeClr>
                </a:solidFill>
                <a:latin typeface="+mn-lt"/>
                <a:ea typeface="+mn-ea"/>
                <a:cs typeface="+mn-cs"/>
              </a:defRPr>
            </a:lvl2pPr>
            <a:lvl3pPr marL="685800" algn="l" defTabSz="685800" rtl="0" eaLnBrk="1" latinLnBrk="0" hangingPunct="1">
              <a:defRPr sz="1350" kern="1200">
                <a:solidFill>
                  <a:schemeClr val="tx1">
                    <a:hueOff val="0"/>
                    <a:satOff val="0"/>
                    <a:lumOff val="0"/>
                    <a:alphaOff val="0"/>
                  </a:schemeClr>
                </a:solidFill>
                <a:latin typeface="+mn-lt"/>
                <a:ea typeface="+mn-ea"/>
                <a:cs typeface="+mn-cs"/>
              </a:defRPr>
            </a:lvl3pPr>
            <a:lvl4pPr marL="1028700" algn="l" defTabSz="685800" rtl="0" eaLnBrk="1" latinLnBrk="0" hangingPunct="1">
              <a:defRPr sz="1350" kern="1200">
                <a:solidFill>
                  <a:schemeClr val="tx1">
                    <a:hueOff val="0"/>
                    <a:satOff val="0"/>
                    <a:lumOff val="0"/>
                    <a:alphaOff val="0"/>
                  </a:schemeClr>
                </a:solidFill>
                <a:latin typeface="+mn-lt"/>
                <a:ea typeface="+mn-ea"/>
                <a:cs typeface="+mn-cs"/>
              </a:defRPr>
            </a:lvl4pPr>
            <a:lvl5pPr marL="1371600" algn="l" defTabSz="685800" rtl="0" eaLnBrk="1" latinLnBrk="0" hangingPunct="1">
              <a:defRPr sz="1350" kern="1200">
                <a:solidFill>
                  <a:schemeClr val="tx1">
                    <a:hueOff val="0"/>
                    <a:satOff val="0"/>
                    <a:lumOff val="0"/>
                    <a:alphaOff val="0"/>
                  </a:schemeClr>
                </a:solidFill>
                <a:latin typeface="+mn-lt"/>
                <a:ea typeface="+mn-ea"/>
                <a:cs typeface="+mn-cs"/>
              </a:defRPr>
            </a:lvl5pPr>
            <a:lvl6pPr marL="1714500" algn="l" defTabSz="685800" rtl="0" eaLnBrk="1" latinLnBrk="0" hangingPunct="1">
              <a:defRPr sz="1350" kern="1200">
                <a:solidFill>
                  <a:schemeClr val="tx1">
                    <a:hueOff val="0"/>
                    <a:satOff val="0"/>
                    <a:lumOff val="0"/>
                    <a:alphaOff val="0"/>
                  </a:schemeClr>
                </a:solidFill>
                <a:latin typeface="+mn-lt"/>
                <a:ea typeface="+mn-ea"/>
                <a:cs typeface="+mn-cs"/>
              </a:defRPr>
            </a:lvl6pPr>
            <a:lvl7pPr marL="2057400" algn="l" defTabSz="685800" rtl="0" eaLnBrk="1" latinLnBrk="0" hangingPunct="1">
              <a:defRPr sz="1350" kern="1200">
                <a:solidFill>
                  <a:schemeClr val="tx1">
                    <a:hueOff val="0"/>
                    <a:satOff val="0"/>
                    <a:lumOff val="0"/>
                    <a:alphaOff val="0"/>
                  </a:schemeClr>
                </a:solidFill>
                <a:latin typeface="+mn-lt"/>
                <a:ea typeface="+mn-ea"/>
                <a:cs typeface="+mn-cs"/>
              </a:defRPr>
            </a:lvl7pPr>
            <a:lvl8pPr marL="2400300" algn="l" defTabSz="685800" rtl="0" eaLnBrk="1" latinLnBrk="0" hangingPunct="1">
              <a:defRPr sz="1350" kern="1200">
                <a:solidFill>
                  <a:schemeClr val="tx1">
                    <a:hueOff val="0"/>
                    <a:satOff val="0"/>
                    <a:lumOff val="0"/>
                    <a:alphaOff val="0"/>
                  </a:schemeClr>
                </a:solidFill>
                <a:latin typeface="+mn-lt"/>
                <a:ea typeface="+mn-ea"/>
                <a:cs typeface="+mn-cs"/>
              </a:defRPr>
            </a:lvl8pPr>
            <a:lvl9pPr marL="2743200" algn="l" defTabSz="685800" rtl="0" eaLnBrk="1" latinLnBrk="0" hangingPunct="1">
              <a:defRPr sz="1350" kern="1200">
                <a:solidFill>
                  <a:schemeClr val="tx1">
                    <a:hueOff val="0"/>
                    <a:satOff val="0"/>
                    <a:lumOff val="0"/>
                    <a:alphaOff val="0"/>
                  </a:schemeClr>
                </a:solidFill>
                <a:latin typeface="+mn-lt"/>
                <a:ea typeface="+mn-ea"/>
                <a:cs typeface="+mn-cs"/>
              </a:defRPr>
            </a:lvl9pPr>
          </a:lstStyle>
          <a:p>
            <a:pPr>
              <a:lnSpc>
                <a:spcPts val="2200"/>
              </a:lnSpc>
            </a:pPr>
            <a:r>
              <a:rPr lang="en-US" altLang="zh-CN" sz="1400" dirty="0">
                <a:latin typeface="黑体" panose="02010609060101010101" pitchFamily="49" charset="-122"/>
                <a:ea typeface="黑体" panose="02010609060101010101" pitchFamily="49" charset="-122"/>
              </a:rPr>
              <a:t>Gartner2020</a:t>
            </a:r>
            <a:r>
              <a:rPr lang="zh-CN" altLang="en-US" sz="1400" dirty="0">
                <a:latin typeface="黑体" panose="02010609060101010101" pitchFamily="49" charset="-122"/>
                <a:ea typeface="黑体" panose="02010609060101010101" pitchFamily="49" charset="-122"/>
              </a:rPr>
              <a:t>年报告中提到，隧道流量削弱了深度防御的效率，将端点和</a:t>
            </a:r>
            <a:r>
              <a:rPr lang="en-US" altLang="zh-CN" sz="1400" dirty="0">
                <a:latin typeface="黑体" panose="02010609060101010101" pitchFamily="49" charset="-122"/>
                <a:ea typeface="黑体" panose="02010609060101010101" pitchFamily="49" charset="-122"/>
              </a:rPr>
              <a:t>DMZ</a:t>
            </a:r>
            <a:r>
              <a:rPr lang="zh-CN" altLang="en-US" sz="1400" dirty="0">
                <a:latin typeface="黑体" panose="02010609060101010101" pitchFamily="49" charset="-122"/>
                <a:ea typeface="黑体" panose="02010609060101010101" pitchFamily="49" charset="-122"/>
              </a:rPr>
              <a:t>服务器暴露在出站和入站流量的威胁之下。</a:t>
            </a:r>
            <a:r>
              <a:rPr lang="en-US" altLang="zh-CN" sz="1400" b="1" dirty="0">
                <a:solidFill>
                  <a:schemeClr val="tx2"/>
                </a:solidFill>
                <a:latin typeface="黑体" panose="02010609060101010101" pitchFamily="49" charset="-122"/>
                <a:ea typeface="黑体" panose="02010609060101010101" pitchFamily="49" charset="-122"/>
              </a:rPr>
              <a:t>70%</a:t>
            </a:r>
            <a:r>
              <a:rPr lang="zh-CN" altLang="en-US" sz="1400" dirty="0">
                <a:latin typeface="黑体" panose="02010609060101010101" pitchFamily="49" charset="-122"/>
                <a:ea typeface="黑体" panose="02010609060101010101" pitchFamily="49" charset="-122"/>
              </a:rPr>
              <a:t>的恶意服务通过</a:t>
            </a:r>
            <a:r>
              <a:rPr lang="zh-CN" altLang="en-US" sz="1400" b="1" dirty="0">
                <a:solidFill>
                  <a:schemeClr val="tx2"/>
                </a:solidFill>
                <a:latin typeface="黑体" panose="02010609060101010101" pitchFamily="49" charset="-122"/>
                <a:ea typeface="黑体" panose="02010609060101010101" pitchFamily="49" charset="-122"/>
              </a:rPr>
              <a:t>隧道</a:t>
            </a:r>
            <a:r>
              <a:rPr lang="zh-CN" altLang="en-US" sz="1400" dirty="0">
                <a:latin typeface="黑体" panose="02010609060101010101" pitchFamily="49" charset="-122"/>
                <a:ea typeface="黑体" panose="02010609060101010101" pitchFamily="49" charset="-122"/>
              </a:rPr>
              <a:t>和</a:t>
            </a:r>
            <a:r>
              <a:rPr lang="zh-CN" altLang="en-US" sz="1400" b="1" dirty="0">
                <a:solidFill>
                  <a:schemeClr val="tx2"/>
                </a:solidFill>
                <a:latin typeface="黑体" panose="02010609060101010101" pitchFamily="49" charset="-122"/>
                <a:ea typeface="黑体" panose="02010609060101010101" pitchFamily="49" charset="-122"/>
              </a:rPr>
              <a:t>加密</a:t>
            </a:r>
            <a:r>
              <a:rPr lang="zh-CN" altLang="en-US" sz="1400" dirty="0">
                <a:latin typeface="黑体" panose="02010609060101010101" pitchFamily="49" charset="-122"/>
                <a:ea typeface="黑体" panose="02010609060101010101" pitchFamily="49" charset="-122"/>
              </a:rPr>
              <a:t>技术绕过防火墙和入侵检测系统</a:t>
            </a:r>
            <a:r>
              <a:rPr lang="en-US" altLang="zh-CN" sz="1400" baseline="30000" dirty="0">
                <a:latin typeface="黑体" panose="02010609060101010101" pitchFamily="49" charset="-122"/>
                <a:ea typeface="黑体" panose="02010609060101010101" pitchFamily="49" charset="-122"/>
              </a:rPr>
              <a:t>[4]</a:t>
            </a:r>
            <a:endParaRPr lang="en-US" altLang="zh-CN" sz="1400" dirty="0">
              <a:latin typeface="黑体" panose="02010609060101010101" pitchFamily="49" charset="-122"/>
              <a:ea typeface="黑体" panose="02010609060101010101" pitchFamily="49" charset="-122"/>
            </a:endParaRPr>
          </a:p>
          <a:p>
            <a:pPr>
              <a:lnSpc>
                <a:spcPts val="2200"/>
              </a:lnSpc>
            </a:pPr>
            <a:endParaRPr lang="zh-CN" altLang="en-US" sz="1500" kern="1200" baseline="30000" dirty="0">
              <a:latin typeface="Times New Roman" panose="02020603050405020304" pitchFamily="18" charset="0"/>
              <a:cs typeface="Times New Roman" panose="02020603050405020304" pitchFamily="18" charset="0"/>
            </a:endParaRPr>
          </a:p>
        </p:txBody>
      </p:sp>
      <p:sp>
        <p:nvSpPr>
          <p:cNvPr id="38" name="任意多边形 7"/>
          <p:cNvSpPr/>
          <p:nvPr/>
        </p:nvSpPr>
        <p:spPr>
          <a:xfrm>
            <a:off x="4756372" y="3284984"/>
            <a:ext cx="1615828" cy="2209494"/>
          </a:xfrm>
          <a:custGeom>
            <a:avLst/>
            <a:gdLst>
              <a:gd name="connsiteX0" fmla="*/ 0 w 1768524"/>
              <a:gd name="connsiteY0" fmla="*/ 0 h 1737327"/>
              <a:gd name="connsiteX1" fmla="*/ 1768524 w 1768524"/>
              <a:gd name="connsiteY1" fmla="*/ 0 h 1737327"/>
              <a:gd name="connsiteX2" fmla="*/ 1768524 w 1768524"/>
              <a:gd name="connsiteY2" fmla="*/ 1737327 h 1737327"/>
              <a:gd name="connsiteX3" fmla="*/ 0 w 1768524"/>
              <a:gd name="connsiteY3" fmla="*/ 1737327 h 1737327"/>
              <a:gd name="connsiteX4" fmla="*/ 0 w 1768524"/>
              <a:gd name="connsiteY4" fmla="*/ 0 h 173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24" h="1737327">
                <a:moveTo>
                  <a:pt x="0" y="0"/>
                </a:moveTo>
                <a:lnTo>
                  <a:pt x="1768524" y="0"/>
                </a:lnTo>
                <a:lnTo>
                  <a:pt x="1768524" y="1737327"/>
                </a:lnTo>
                <a:lnTo>
                  <a:pt x="0" y="17373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defPPr>
              <a:defRPr lang="zh-CN">
                <a:solidFill>
                  <a:schemeClr val="tx1">
                    <a:hueOff val="0"/>
                    <a:satOff val="0"/>
                    <a:lumOff val="0"/>
                    <a:alphaOff val="0"/>
                  </a:schemeClr>
                </a:solidFill>
              </a:defRPr>
            </a:defPPr>
            <a:lvl1pPr marL="0" algn="l" defTabSz="685800" rtl="0" eaLnBrk="1" latinLnBrk="0" hangingPunct="1">
              <a:defRPr sz="1350" kern="1200">
                <a:solidFill>
                  <a:schemeClr val="tx1">
                    <a:hueOff val="0"/>
                    <a:satOff val="0"/>
                    <a:lumOff val="0"/>
                    <a:alphaOff val="0"/>
                  </a:schemeClr>
                </a:solidFill>
                <a:latin typeface="+mn-lt"/>
                <a:ea typeface="+mn-ea"/>
                <a:cs typeface="+mn-cs"/>
              </a:defRPr>
            </a:lvl1pPr>
            <a:lvl2pPr marL="342900" algn="l" defTabSz="685800" rtl="0" eaLnBrk="1" latinLnBrk="0" hangingPunct="1">
              <a:defRPr sz="1350" kern="1200">
                <a:solidFill>
                  <a:schemeClr val="tx1">
                    <a:hueOff val="0"/>
                    <a:satOff val="0"/>
                    <a:lumOff val="0"/>
                    <a:alphaOff val="0"/>
                  </a:schemeClr>
                </a:solidFill>
                <a:latin typeface="+mn-lt"/>
                <a:ea typeface="+mn-ea"/>
                <a:cs typeface="+mn-cs"/>
              </a:defRPr>
            </a:lvl2pPr>
            <a:lvl3pPr marL="685800" algn="l" defTabSz="685800" rtl="0" eaLnBrk="1" latinLnBrk="0" hangingPunct="1">
              <a:defRPr sz="1350" kern="1200">
                <a:solidFill>
                  <a:schemeClr val="tx1">
                    <a:hueOff val="0"/>
                    <a:satOff val="0"/>
                    <a:lumOff val="0"/>
                    <a:alphaOff val="0"/>
                  </a:schemeClr>
                </a:solidFill>
                <a:latin typeface="+mn-lt"/>
                <a:ea typeface="+mn-ea"/>
                <a:cs typeface="+mn-cs"/>
              </a:defRPr>
            </a:lvl3pPr>
            <a:lvl4pPr marL="1028700" algn="l" defTabSz="685800" rtl="0" eaLnBrk="1" latinLnBrk="0" hangingPunct="1">
              <a:defRPr sz="1350" kern="1200">
                <a:solidFill>
                  <a:schemeClr val="tx1">
                    <a:hueOff val="0"/>
                    <a:satOff val="0"/>
                    <a:lumOff val="0"/>
                    <a:alphaOff val="0"/>
                  </a:schemeClr>
                </a:solidFill>
                <a:latin typeface="+mn-lt"/>
                <a:ea typeface="+mn-ea"/>
                <a:cs typeface="+mn-cs"/>
              </a:defRPr>
            </a:lvl4pPr>
            <a:lvl5pPr marL="1371600" algn="l" defTabSz="685800" rtl="0" eaLnBrk="1" latinLnBrk="0" hangingPunct="1">
              <a:defRPr sz="1350" kern="1200">
                <a:solidFill>
                  <a:schemeClr val="tx1">
                    <a:hueOff val="0"/>
                    <a:satOff val="0"/>
                    <a:lumOff val="0"/>
                    <a:alphaOff val="0"/>
                  </a:schemeClr>
                </a:solidFill>
                <a:latin typeface="+mn-lt"/>
                <a:ea typeface="+mn-ea"/>
                <a:cs typeface="+mn-cs"/>
              </a:defRPr>
            </a:lvl5pPr>
            <a:lvl6pPr marL="1714500" algn="l" defTabSz="685800" rtl="0" eaLnBrk="1" latinLnBrk="0" hangingPunct="1">
              <a:defRPr sz="1350" kern="1200">
                <a:solidFill>
                  <a:schemeClr val="tx1">
                    <a:hueOff val="0"/>
                    <a:satOff val="0"/>
                    <a:lumOff val="0"/>
                    <a:alphaOff val="0"/>
                  </a:schemeClr>
                </a:solidFill>
                <a:latin typeface="+mn-lt"/>
                <a:ea typeface="+mn-ea"/>
                <a:cs typeface="+mn-cs"/>
              </a:defRPr>
            </a:lvl6pPr>
            <a:lvl7pPr marL="2057400" algn="l" defTabSz="685800" rtl="0" eaLnBrk="1" latinLnBrk="0" hangingPunct="1">
              <a:defRPr sz="1350" kern="1200">
                <a:solidFill>
                  <a:schemeClr val="tx1">
                    <a:hueOff val="0"/>
                    <a:satOff val="0"/>
                    <a:lumOff val="0"/>
                    <a:alphaOff val="0"/>
                  </a:schemeClr>
                </a:solidFill>
                <a:latin typeface="+mn-lt"/>
                <a:ea typeface="+mn-ea"/>
                <a:cs typeface="+mn-cs"/>
              </a:defRPr>
            </a:lvl7pPr>
            <a:lvl8pPr marL="2400300" algn="l" defTabSz="685800" rtl="0" eaLnBrk="1" latinLnBrk="0" hangingPunct="1">
              <a:defRPr sz="1350" kern="1200">
                <a:solidFill>
                  <a:schemeClr val="tx1">
                    <a:hueOff val="0"/>
                    <a:satOff val="0"/>
                    <a:lumOff val="0"/>
                    <a:alphaOff val="0"/>
                  </a:schemeClr>
                </a:solidFill>
                <a:latin typeface="+mn-lt"/>
                <a:ea typeface="+mn-ea"/>
                <a:cs typeface="+mn-cs"/>
              </a:defRPr>
            </a:lvl8pPr>
            <a:lvl9pPr marL="2743200" algn="l" defTabSz="685800" rtl="0" eaLnBrk="1" latinLnBrk="0" hangingPunct="1">
              <a:defRPr sz="1350" kern="1200">
                <a:solidFill>
                  <a:schemeClr val="tx1">
                    <a:hueOff val="0"/>
                    <a:satOff val="0"/>
                    <a:lumOff val="0"/>
                    <a:alphaOff val="0"/>
                  </a:schemeClr>
                </a:solidFill>
                <a:latin typeface="+mn-lt"/>
                <a:ea typeface="+mn-ea"/>
                <a:cs typeface="+mn-cs"/>
              </a:defRPr>
            </a:lvl9pPr>
          </a:lstStyle>
          <a:p>
            <a:pPr>
              <a:lnSpc>
                <a:spcPts val="2200"/>
              </a:lnSpc>
            </a:pPr>
            <a:r>
              <a:rPr lang="zh-CN" altLang="en-US" sz="1400" dirty="0">
                <a:latin typeface="黑体" panose="02010609060101010101" pitchFamily="49" charset="-122"/>
                <a:ea typeface="黑体" panose="02010609060101010101" pitchFamily="49" charset="-122"/>
              </a:rPr>
              <a:t>不同隧道使用不同的隧道协议，流量相差较大。而且隧道流量经过了封装和加密，流量特征发生了大的变化。与加密流量相比，隧道流量的识别变得更加困难</a:t>
            </a:r>
            <a:endParaRPr lang="en-US" altLang="zh-CN" sz="1400" dirty="0">
              <a:latin typeface="黑体" panose="02010609060101010101" pitchFamily="49" charset="-122"/>
              <a:ea typeface="黑体" panose="02010609060101010101" pitchFamily="49" charset="-122"/>
            </a:endParaRPr>
          </a:p>
          <a:p>
            <a:pPr>
              <a:lnSpc>
                <a:spcPts val="2200"/>
              </a:lnSpc>
            </a:pPr>
            <a:endParaRPr lang="zh-CN" altLang="en-US" sz="1500" kern="1200" baseline="30000" dirty="0">
              <a:latin typeface="Times New Roman" panose="02020603050405020304" pitchFamily="18" charset="0"/>
              <a:cs typeface="Times New Roman" panose="02020603050405020304" pitchFamily="18" charset="0"/>
            </a:endParaRPr>
          </a:p>
        </p:txBody>
      </p:sp>
      <p:pic>
        <p:nvPicPr>
          <p:cNvPr id="1026" name="Picture 2" descr="面对困难时应该怎么办-百度经验"/>
          <p:cNvPicPr>
            <a:picLocks noChangeAspect="1" noChangeArrowheads="1"/>
          </p:cNvPicPr>
          <p:nvPr/>
        </p:nvPicPr>
        <p:blipFill rotWithShape="1">
          <a:blip r:embed="rId3">
            <a:extLst>
              <a:ext uri="{28A0092B-C50C-407E-A947-70E740481C1C}">
                <a14:useLocalDpi xmlns:a14="http://schemas.microsoft.com/office/drawing/2010/main" val="0"/>
              </a:ext>
            </a:extLst>
          </a:blip>
          <a:srcRect r="1693"/>
          <a:stretch>
            <a:fillRect/>
          </a:stretch>
        </p:blipFill>
        <p:spPr bwMode="auto">
          <a:xfrm>
            <a:off x="4675681" y="2196894"/>
            <a:ext cx="1664846" cy="1126956"/>
          </a:xfrm>
          <a:prstGeom prst="rect">
            <a:avLst/>
          </a:prstGeom>
          <a:noFill/>
          <a:extLst>
            <a:ext uri="{909E8E84-426E-40DD-AFC4-6F175D3DCCD1}">
              <a14:hiddenFill xmlns:a14="http://schemas.microsoft.com/office/drawing/2010/main">
                <a:solidFill>
                  <a:srgbClr val="FFFFFF"/>
                </a:solidFill>
              </a14:hiddenFill>
            </a:ext>
          </a:extLst>
        </p:spPr>
      </p:pic>
      <p:sp>
        <p:nvSpPr>
          <p:cNvPr id="41" name="任意多边形 7"/>
          <p:cNvSpPr/>
          <p:nvPr/>
        </p:nvSpPr>
        <p:spPr>
          <a:xfrm>
            <a:off x="6812677" y="3284984"/>
            <a:ext cx="1615828" cy="2209494"/>
          </a:xfrm>
          <a:custGeom>
            <a:avLst/>
            <a:gdLst>
              <a:gd name="connsiteX0" fmla="*/ 0 w 1768524"/>
              <a:gd name="connsiteY0" fmla="*/ 0 h 1737327"/>
              <a:gd name="connsiteX1" fmla="*/ 1768524 w 1768524"/>
              <a:gd name="connsiteY1" fmla="*/ 0 h 1737327"/>
              <a:gd name="connsiteX2" fmla="*/ 1768524 w 1768524"/>
              <a:gd name="connsiteY2" fmla="*/ 1737327 h 1737327"/>
              <a:gd name="connsiteX3" fmla="*/ 0 w 1768524"/>
              <a:gd name="connsiteY3" fmla="*/ 1737327 h 1737327"/>
              <a:gd name="connsiteX4" fmla="*/ 0 w 1768524"/>
              <a:gd name="connsiteY4" fmla="*/ 0 h 173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524" h="1737327">
                <a:moveTo>
                  <a:pt x="0" y="0"/>
                </a:moveTo>
                <a:lnTo>
                  <a:pt x="1768524" y="0"/>
                </a:lnTo>
                <a:lnTo>
                  <a:pt x="1768524" y="1737327"/>
                </a:lnTo>
                <a:lnTo>
                  <a:pt x="0" y="17373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defPPr>
              <a:defRPr lang="zh-CN">
                <a:solidFill>
                  <a:schemeClr val="tx1">
                    <a:hueOff val="0"/>
                    <a:satOff val="0"/>
                    <a:lumOff val="0"/>
                    <a:alphaOff val="0"/>
                  </a:schemeClr>
                </a:solidFill>
              </a:defRPr>
            </a:defPPr>
            <a:lvl1pPr marL="0" algn="l" defTabSz="685800" rtl="0" eaLnBrk="1" latinLnBrk="0" hangingPunct="1">
              <a:defRPr sz="1350" kern="1200">
                <a:solidFill>
                  <a:schemeClr val="tx1">
                    <a:hueOff val="0"/>
                    <a:satOff val="0"/>
                    <a:lumOff val="0"/>
                    <a:alphaOff val="0"/>
                  </a:schemeClr>
                </a:solidFill>
                <a:latin typeface="+mn-lt"/>
                <a:ea typeface="+mn-ea"/>
                <a:cs typeface="+mn-cs"/>
              </a:defRPr>
            </a:lvl1pPr>
            <a:lvl2pPr marL="342900" algn="l" defTabSz="685800" rtl="0" eaLnBrk="1" latinLnBrk="0" hangingPunct="1">
              <a:defRPr sz="1350" kern="1200">
                <a:solidFill>
                  <a:schemeClr val="tx1">
                    <a:hueOff val="0"/>
                    <a:satOff val="0"/>
                    <a:lumOff val="0"/>
                    <a:alphaOff val="0"/>
                  </a:schemeClr>
                </a:solidFill>
                <a:latin typeface="+mn-lt"/>
                <a:ea typeface="+mn-ea"/>
                <a:cs typeface="+mn-cs"/>
              </a:defRPr>
            </a:lvl2pPr>
            <a:lvl3pPr marL="685800" algn="l" defTabSz="685800" rtl="0" eaLnBrk="1" latinLnBrk="0" hangingPunct="1">
              <a:defRPr sz="1350" kern="1200">
                <a:solidFill>
                  <a:schemeClr val="tx1">
                    <a:hueOff val="0"/>
                    <a:satOff val="0"/>
                    <a:lumOff val="0"/>
                    <a:alphaOff val="0"/>
                  </a:schemeClr>
                </a:solidFill>
                <a:latin typeface="+mn-lt"/>
                <a:ea typeface="+mn-ea"/>
                <a:cs typeface="+mn-cs"/>
              </a:defRPr>
            </a:lvl3pPr>
            <a:lvl4pPr marL="1028700" algn="l" defTabSz="685800" rtl="0" eaLnBrk="1" latinLnBrk="0" hangingPunct="1">
              <a:defRPr sz="1350" kern="1200">
                <a:solidFill>
                  <a:schemeClr val="tx1">
                    <a:hueOff val="0"/>
                    <a:satOff val="0"/>
                    <a:lumOff val="0"/>
                    <a:alphaOff val="0"/>
                  </a:schemeClr>
                </a:solidFill>
                <a:latin typeface="+mn-lt"/>
                <a:ea typeface="+mn-ea"/>
                <a:cs typeface="+mn-cs"/>
              </a:defRPr>
            </a:lvl4pPr>
            <a:lvl5pPr marL="1371600" algn="l" defTabSz="685800" rtl="0" eaLnBrk="1" latinLnBrk="0" hangingPunct="1">
              <a:defRPr sz="1350" kern="1200">
                <a:solidFill>
                  <a:schemeClr val="tx1">
                    <a:hueOff val="0"/>
                    <a:satOff val="0"/>
                    <a:lumOff val="0"/>
                    <a:alphaOff val="0"/>
                  </a:schemeClr>
                </a:solidFill>
                <a:latin typeface="+mn-lt"/>
                <a:ea typeface="+mn-ea"/>
                <a:cs typeface="+mn-cs"/>
              </a:defRPr>
            </a:lvl5pPr>
            <a:lvl6pPr marL="1714500" algn="l" defTabSz="685800" rtl="0" eaLnBrk="1" latinLnBrk="0" hangingPunct="1">
              <a:defRPr sz="1350" kern="1200">
                <a:solidFill>
                  <a:schemeClr val="tx1">
                    <a:hueOff val="0"/>
                    <a:satOff val="0"/>
                    <a:lumOff val="0"/>
                    <a:alphaOff val="0"/>
                  </a:schemeClr>
                </a:solidFill>
                <a:latin typeface="+mn-lt"/>
                <a:ea typeface="+mn-ea"/>
                <a:cs typeface="+mn-cs"/>
              </a:defRPr>
            </a:lvl6pPr>
            <a:lvl7pPr marL="2057400" algn="l" defTabSz="685800" rtl="0" eaLnBrk="1" latinLnBrk="0" hangingPunct="1">
              <a:defRPr sz="1350" kern="1200">
                <a:solidFill>
                  <a:schemeClr val="tx1">
                    <a:hueOff val="0"/>
                    <a:satOff val="0"/>
                    <a:lumOff val="0"/>
                    <a:alphaOff val="0"/>
                  </a:schemeClr>
                </a:solidFill>
                <a:latin typeface="+mn-lt"/>
                <a:ea typeface="+mn-ea"/>
                <a:cs typeface="+mn-cs"/>
              </a:defRPr>
            </a:lvl7pPr>
            <a:lvl8pPr marL="2400300" algn="l" defTabSz="685800" rtl="0" eaLnBrk="1" latinLnBrk="0" hangingPunct="1">
              <a:defRPr sz="1350" kern="1200">
                <a:solidFill>
                  <a:schemeClr val="tx1">
                    <a:hueOff val="0"/>
                    <a:satOff val="0"/>
                    <a:lumOff val="0"/>
                    <a:alphaOff val="0"/>
                  </a:schemeClr>
                </a:solidFill>
                <a:latin typeface="+mn-lt"/>
                <a:ea typeface="+mn-ea"/>
                <a:cs typeface="+mn-cs"/>
              </a:defRPr>
            </a:lvl8pPr>
            <a:lvl9pPr marL="2743200" algn="l" defTabSz="685800" rtl="0" eaLnBrk="1" latinLnBrk="0" hangingPunct="1">
              <a:defRPr sz="1350" kern="1200">
                <a:solidFill>
                  <a:schemeClr val="tx1">
                    <a:hueOff val="0"/>
                    <a:satOff val="0"/>
                    <a:lumOff val="0"/>
                    <a:alphaOff val="0"/>
                  </a:schemeClr>
                </a:solidFill>
                <a:latin typeface="+mn-lt"/>
                <a:ea typeface="+mn-ea"/>
                <a:cs typeface="+mn-cs"/>
              </a:defRPr>
            </a:lvl9pPr>
          </a:lstStyle>
          <a:p>
            <a:pPr>
              <a:lnSpc>
                <a:spcPts val="2200"/>
              </a:lnSpc>
            </a:pPr>
            <a:r>
              <a:rPr kumimoji="1" lang="zh-CN" altLang="en-US" sz="1400" dirty="0">
                <a:latin typeface="黑体" panose="02010609060101010101" pitchFamily="49" charset="-122"/>
                <a:ea typeface="黑体" panose="02010609060101010101" pitchFamily="49" charset="-122"/>
              </a:rPr>
              <a:t>传统网络审计设备</a:t>
            </a:r>
            <a:r>
              <a:rPr kumimoji="1" lang="zh-CN" altLang="en-US" sz="1400" dirty="0">
                <a:solidFill>
                  <a:srgbClr val="FF0000"/>
                </a:solidFill>
                <a:latin typeface="黑体" panose="02010609060101010101" pitchFamily="49" charset="-122"/>
                <a:ea typeface="黑体" panose="02010609060101010101" pitchFamily="49" charset="-122"/>
              </a:rPr>
              <a:t>缺乏对隧道流量识别</a:t>
            </a:r>
            <a:r>
              <a:rPr kumimoji="1" lang="zh-CN" altLang="en-US" sz="1400" dirty="0">
                <a:latin typeface="黑体" panose="02010609060101010101" pitchFamily="49" charset="-122"/>
                <a:ea typeface="黑体" panose="02010609060101010101" pitchFamily="49" charset="-122"/>
              </a:rPr>
              <a:t>的相关支持，存在很高的安全风险。使用隧道技术来绕过应用于网络安全设备的筛选器或签名。</a:t>
            </a:r>
            <a:endParaRPr lang="en-US" altLang="zh-CN" sz="1400" dirty="0">
              <a:latin typeface="黑体" panose="02010609060101010101" pitchFamily="49" charset="-122"/>
              <a:ea typeface="黑体" panose="02010609060101010101" pitchFamily="49" charset="-122"/>
            </a:endParaRPr>
          </a:p>
          <a:p>
            <a:pPr>
              <a:lnSpc>
                <a:spcPts val="2200"/>
              </a:lnSpc>
            </a:pPr>
            <a:endParaRPr lang="zh-CN" altLang="en-US" sz="1500" kern="1200" baseline="30000" dirty="0">
              <a:latin typeface="Times New Roman" panose="02020603050405020304" pitchFamily="18" charset="0"/>
              <a:cs typeface="Times New Roman" panose="02020603050405020304" pitchFamily="18" charset="0"/>
            </a:endParaRPr>
          </a:p>
        </p:txBody>
      </p:sp>
      <p:pic>
        <p:nvPicPr>
          <p:cNvPr id="1028" name="Picture 4" descr="网络安全」安全设备篇（13）——安全审计产品- 每日头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693" y="2008219"/>
            <a:ext cx="1728192" cy="1096745"/>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完成项目及发表论文情况</a:t>
            </a:r>
            <a:endParaRPr lang="zh-CN" altLang="en-US" dirty="0"/>
          </a:p>
        </p:txBody>
      </p:sp>
      <p:sp>
        <p:nvSpPr>
          <p:cNvPr id="5" name="object 2"/>
          <p:cNvSpPr txBox="1"/>
          <p:nvPr/>
        </p:nvSpPr>
        <p:spPr>
          <a:xfrm>
            <a:off x="550506" y="1258541"/>
            <a:ext cx="8248650" cy="659283"/>
          </a:xfrm>
          <a:prstGeom prst="rect">
            <a:avLst/>
          </a:prstGeom>
        </p:spPr>
        <p:txBody>
          <a:bodyPr vert="horz" wrap="square" lIns="0" tIns="0" rIns="0" bIns="0" rtlCol="0">
            <a:spAutoFit/>
          </a:bodyPr>
          <a:lstStyle/>
          <a:p>
            <a:pPr marL="469900">
              <a:lnSpc>
                <a:spcPct val="100000"/>
              </a:lnSpc>
              <a:spcBef>
                <a:spcPts val="1080"/>
              </a:spcBef>
              <a:tabLst>
                <a:tab pos="755015" algn="l"/>
              </a:tabLst>
            </a:pPr>
            <a:endParaRPr lang="zh-CN" altLang="en-US" b="1" dirty="0">
              <a:latin typeface="等线" panose="02010600030101010101" pitchFamily="2" charset="-122"/>
              <a:ea typeface="等线" panose="02010600030101010101" pitchFamily="2" charset="-122"/>
              <a:cs typeface="Times New Roman" panose="02020603050405020304"/>
            </a:endParaRPr>
          </a:p>
          <a:p>
            <a:pPr marL="469900" marR="5080">
              <a:lnSpc>
                <a:spcPts val="3240"/>
              </a:lnSpc>
              <a:spcBef>
                <a:spcPts val="125"/>
              </a:spcBef>
              <a:tabLst>
                <a:tab pos="755015" algn="l"/>
              </a:tabLst>
            </a:pPr>
            <a:r>
              <a:rPr lang="en-US" altLang="zh-CN" sz="1600" spc="5" dirty="0">
                <a:solidFill>
                  <a:srgbClr val="006FC0"/>
                </a:solidFill>
                <a:latin typeface="等线" panose="02010600030101010101" pitchFamily="2" charset="-122"/>
                <a:ea typeface="等线" panose="02010600030101010101" pitchFamily="2" charset="-122"/>
                <a:cs typeface="Arial" panose="020B0604020202020204"/>
              </a:rPr>
              <a:t>								</a:t>
            </a:r>
            <a:r>
              <a:rPr lang="en-US" altLang="zh-CN" spc="5" dirty="0">
                <a:solidFill>
                  <a:srgbClr val="006FC0"/>
                </a:solidFill>
                <a:latin typeface="等线" panose="02010600030101010101" pitchFamily="2" charset="-122"/>
                <a:ea typeface="等线" panose="02010600030101010101" pitchFamily="2" charset="-122"/>
                <a:cs typeface="Arial" panose="020B0604020202020204"/>
              </a:rPr>
              <a:t>	</a:t>
            </a:r>
            <a:endParaRPr lang="zh-CN" altLang="en-US" sz="1600" spc="10" dirty="0">
              <a:latin typeface="等线" panose="02010600030101010101" pitchFamily="2" charset="-122"/>
              <a:ea typeface="等线" panose="02010600030101010101" pitchFamily="2" charset="-122"/>
              <a:cs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4" name="文本框 3"/>
          <p:cNvSpPr txBox="1"/>
          <p:nvPr/>
        </p:nvSpPr>
        <p:spPr>
          <a:xfrm>
            <a:off x="759460" y="1374140"/>
            <a:ext cx="7445375" cy="4526915"/>
          </a:xfrm>
          <a:prstGeom prst="rect">
            <a:avLst/>
          </a:prstGeom>
          <a:noFill/>
        </p:spPr>
        <p:txBody>
          <a:bodyPr wrap="square" rtlCol="0">
            <a:spAutoFit/>
          </a:bodyPr>
          <a:lstStyle/>
          <a:p>
            <a:pPr marL="285750" indent="-285750" algn="l">
              <a:lnSpc>
                <a:spcPct val="150000"/>
              </a:lnSpc>
              <a:buClrTx/>
              <a:buSzTx/>
              <a:buFont typeface="Wingdings" panose="05000000000000000000" pitchFamily="2" charset="2"/>
              <a:buChar char="p"/>
            </a:pPr>
            <a:r>
              <a:rPr lang="zh-CN" altLang="en-US" sz="1800" b="1" dirty="0">
                <a:latin typeface="Arial" panose="020B0604020202020204" pitchFamily="34" charset="0"/>
                <a:ea typeface="黑体" panose="02010609060101010101" pitchFamily="49" charset="-122"/>
                <a:sym typeface="+mn-ea"/>
              </a:rPr>
              <a:t>申请专利：</a:t>
            </a:r>
            <a:endParaRPr lang="zh-CN" altLang="en-US" sz="1800" b="1" dirty="0">
              <a:latin typeface="Arial" panose="020B0604020202020204" pitchFamily="34" charset="0"/>
              <a:ea typeface="黑体" panose="02010609060101010101" pitchFamily="49" charset="-122"/>
              <a:sym typeface="+mn-ea"/>
            </a:endParaRPr>
          </a:p>
          <a:p>
            <a:pPr marL="467995" indent="-285750" algn="l">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名称：一种基于随机森林的隧道混合流量分类方法及系统</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endParaRPr>
          </a:p>
          <a:p>
            <a:pPr marL="285750" indent="-285750" algn="l" fontAlgn="auto">
              <a:lnSpc>
                <a:spcPct val="150000"/>
              </a:lnSpc>
              <a:spcBef>
                <a:spcPts val="2000"/>
              </a:spcBef>
              <a:buClrTx/>
              <a:buSzTx/>
              <a:buFont typeface="Wingdings" panose="05000000000000000000" pitchFamily="2" charset="2"/>
              <a:buChar char="p"/>
            </a:pPr>
            <a:r>
              <a:rPr lang="zh-CN" altLang="en-US" sz="1800" b="1" dirty="0">
                <a:latin typeface="Arial" panose="020B0604020202020204" pitchFamily="34" charset="0"/>
                <a:ea typeface="黑体" panose="02010609060101010101" pitchFamily="49" charset="-122"/>
                <a:sym typeface="+mn-ea"/>
              </a:rPr>
              <a:t>研究生期间所获荣誉：</a:t>
            </a:r>
            <a:endParaRPr lang="zh-CN" altLang="en-US" sz="1800" b="1"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2021国家奖学金</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北京市志愿服务证书</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中国科学院大学三好学生</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中国科学院大学优秀学生干部</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中国科学院大学优秀共青团干部</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中国科学院大学大学生奖学金</a:t>
            </a:r>
            <a:endParaRPr lang="en-US" altLang="zh-CN" sz="1600" dirty="0">
              <a:latin typeface="Arial" panose="020B0604020202020204" pitchFamily="34" charset="0"/>
              <a:ea typeface="黑体" panose="02010609060101010101" pitchFamily="49" charset="-122"/>
              <a:sym typeface="+mn-ea"/>
            </a:endParaRPr>
          </a:p>
          <a:p>
            <a:pPr marL="467995" indent="-285750" algn="l" fontAlgn="auto">
              <a:lnSpc>
                <a:spcPts val="3000"/>
              </a:lnSpc>
              <a:buClrTx/>
              <a:buSzTx/>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sym typeface="+mn-ea"/>
              </a:rPr>
              <a:t>中国科学院大学学业奖学金</a:t>
            </a:r>
            <a:endParaRPr lang="en-US" altLang="zh-CN" sz="1600" dirty="0">
              <a:latin typeface="Arial" panose="020B0604020202020204" pitchFamily="34" charset="0"/>
              <a:ea typeface="黑体" panose="02010609060101010101" pitchFamily="49" charset="-122"/>
              <a:sym typeface="+mn-ea"/>
            </a:endParaRPr>
          </a:p>
          <a:p>
            <a:pPr indent="0">
              <a:lnSpc>
                <a:spcPct val="110000"/>
              </a:lnSpc>
              <a:buFont typeface="Wingdings" panose="05000000000000000000" charset="0"/>
              <a:buNone/>
            </a:pP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宋体" panose="02010600030101010101" pitchFamily="2" charset="-122"/>
              </a:rPr>
              <a:t>参考文献</a:t>
            </a:r>
            <a:endParaRPr lang="zh-CN" altLang="en-US" dirty="0"/>
          </a:p>
        </p:txBody>
      </p:sp>
      <p:sp>
        <p:nvSpPr>
          <p:cNvPr id="6" name="文本框 5"/>
          <p:cNvSpPr txBox="1"/>
          <p:nvPr/>
        </p:nvSpPr>
        <p:spPr>
          <a:xfrm>
            <a:off x="179512" y="1052736"/>
            <a:ext cx="8784976" cy="7371249"/>
          </a:xfrm>
          <a:prstGeom prst="rect">
            <a:avLst/>
          </a:prstGeom>
          <a:noFill/>
        </p:spPr>
        <p:txBody>
          <a:bodyPr wrap="square">
            <a:spAutoFit/>
          </a:bodyPr>
          <a:lstStyle/>
          <a:p>
            <a:r>
              <a:rPr lang="en-US" altLang="zh-CN" sz="1100" dirty="0">
                <a:solidFill>
                  <a:srgbClr val="222222"/>
                </a:solidFill>
                <a:latin typeface="Times New Roman" panose="02020603050405020304" pitchFamily="18" charset="0"/>
                <a:cs typeface="Times New Roman" panose="02020603050405020304" pitchFamily="18" charset="0"/>
              </a:rPr>
              <a:t>[1] Donenfeld J A. </a:t>
            </a:r>
            <a:r>
              <a:rPr lang="en-US" altLang="zh-CN" sz="1100" dirty="0" err="1">
                <a:solidFill>
                  <a:srgbClr val="222222"/>
                </a:solidFill>
                <a:latin typeface="Times New Roman" panose="02020603050405020304" pitchFamily="18" charset="0"/>
                <a:cs typeface="Times New Roman" panose="02020603050405020304" pitchFamily="18" charset="0"/>
              </a:rPr>
              <a:t>WireGuard</a:t>
            </a:r>
            <a:r>
              <a:rPr lang="en-US" altLang="zh-CN" sz="1100" dirty="0">
                <a:solidFill>
                  <a:srgbClr val="222222"/>
                </a:solidFill>
                <a:latin typeface="Times New Roman" panose="02020603050405020304" pitchFamily="18" charset="0"/>
                <a:cs typeface="Times New Roman" panose="02020603050405020304" pitchFamily="18" charset="0"/>
              </a:rPr>
              <a:t>: Next Generation Kernel Network Tunnel[C]//NDSS. 2017.</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 Berger T. Analysis of current VPN technologies[C]//First International Conference on Availability, Reliability and Security (ARES'06). IEEE, 2006: 8 pp.-115.</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latin typeface="Times New Roman" panose="02020603050405020304" pitchFamily="18" charset="0"/>
                <a:cs typeface="Times New Roman" panose="02020603050405020304" pitchFamily="18" charset="0"/>
              </a:rPr>
              <a:t>[3]</a:t>
            </a:r>
            <a:r>
              <a:rPr lang="zh-CN" altLang="en-US" sz="1100" dirty="0">
                <a:latin typeface="Times New Roman" panose="02020603050405020304" pitchFamily="18" charset="0"/>
                <a:cs typeface="Times New Roman" panose="02020603050405020304" pitchFamily="18" charset="0"/>
              </a:rPr>
              <a:t>李京春等</a:t>
            </a:r>
            <a:r>
              <a:rPr lang="en-US" altLang="zh-CN" sz="1100" dirty="0">
                <a:latin typeface="Times New Roman" panose="02020603050405020304" pitchFamily="18" charset="0"/>
                <a:cs typeface="Times New Roman" panose="02020603050405020304" pitchFamily="18" charset="0"/>
              </a:rPr>
              <a:t>.</a:t>
            </a:r>
            <a:r>
              <a:rPr lang="zh-CN" altLang="en-US" sz="1100" dirty="0"/>
              <a:t>网络安全态势感知技术标准化白皮书</a:t>
            </a:r>
            <a:r>
              <a:rPr lang="en-US" altLang="zh-CN" sz="1100" dirty="0"/>
              <a:t>.</a:t>
            </a:r>
            <a:endParaRPr lang="en-US" altLang="zh-CN" sz="1100" dirty="0">
              <a:latin typeface="Times New Roman" panose="02020603050405020304" pitchFamily="18" charset="0"/>
              <a:cs typeface="Times New Roman" panose="02020603050405020304" pitchFamily="18" charset="0"/>
            </a:endParaRPr>
          </a:p>
          <a:p>
            <a:r>
              <a:rPr lang="en-US" altLang="zh-CN" sz="1100" dirty="0">
                <a:latin typeface="Times New Roman" panose="02020603050405020304" pitchFamily="18" charset="0"/>
                <a:cs typeface="Times New Roman" panose="02020603050405020304" pitchFamily="18" charset="0"/>
                <a:hlinkClick r:id="rId1"/>
              </a:rPr>
              <a:t>[4] </a:t>
            </a:r>
            <a:r>
              <a:rPr lang="en-US" altLang="zh-CN" sz="1100" dirty="0">
                <a:latin typeface="Times New Roman" panose="02020603050405020304" pitchFamily="18" charset="0"/>
                <a:cs typeface="Times New Roman" panose="02020603050405020304" pitchFamily="18" charset="0"/>
                <a:hlinkClick r:id="rId2"/>
              </a:rPr>
              <a:t>http://newitnavi.h3c.com/2020/03/Catalog/Lecture_Hall/202010/1348056_233453_0.html</a:t>
            </a:r>
            <a:endParaRPr lang="en-US" altLang="zh-CN" sz="1100" dirty="0">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[5] </a:t>
            </a:r>
            <a:r>
              <a:rPr lang="en-US" altLang="zh-CN" sz="1100" dirty="0" err="1">
                <a:solidFill>
                  <a:srgbClr val="222222"/>
                </a:solidFill>
                <a:latin typeface="Times New Roman" panose="02020603050405020304" pitchFamily="18" charset="0"/>
                <a:cs typeface="Times New Roman" panose="02020603050405020304" pitchFamily="18" charset="0"/>
              </a:rPr>
              <a:t>Bezerra</a:t>
            </a:r>
            <a:r>
              <a:rPr lang="en-US" altLang="zh-CN" sz="1100" dirty="0">
                <a:solidFill>
                  <a:srgbClr val="222222"/>
                </a:solidFill>
                <a:latin typeface="Times New Roman" panose="02020603050405020304" pitchFamily="18" charset="0"/>
                <a:cs typeface="Times New Roman" panose="02020603050405020304" pitchFamily="18" charset="0"/>
              </a:rPr>
              <a:t> J M, Pinheiro A J, de Souza C P, et al. Performance evaluation of elephant flow predictors in data center networking[J]. Future Generation Computer Systems, 2020, 102: 952-964.</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[6] McCarthy C, </a:t>
            </a:r>
            <a:r>
              <a:rPr lang="en-US" altLang="zh-CN" sz="1100" dirty="0" err="1">
                <a:solidFill>
                  <a:srgbClr val="222222"/>
                </a:solidFill>
                <a:latin typeface="Times New Roman" panose="02020603050405020304" pitchFamily="18" charset="0"/>
                <a:cs typeface="Times New Roman" panose="02020603050405020304" pitchFamily="18" charset="0"/>
              </a:rPr>
              <a:t>Zincir</a:t>
            </a:r>
            <a:r>
              <a:rPr lang="en-US" altLang="zh-CN" sz="1100" dirty="0">
                <a:solidFill>
                  <a:srgbClr val="222222"/>
                </a:solidFill>
                <a:latin typeface="Times New Roman" panose="02020603050405020304" pitchFamily="18" charset="0"/>
                <a:cs typeface="Times New Roman" panose="02020603050405020304" pitchFamily="18" charset="0"/>
              </a:rPr>
              <a:t>-Heywood A N. An investigation on identifying SSL traffic[C]//2011 IEEE Symposium on Computational Intelligence for Security and Defense Applications (CISDA). IEEE, 2011: 115-122.</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[7] </a:t>
            </a:r>
            <a:r>
              <a:rPr kumimoji="1" lang="en-US" altLang="zh-CN" sz="1100" dirty="0">
                <a:latin typeface="Times New Roman" panose="02020603050405020304" pitchFamily="18" charset="0"/>
                <a:cs typeface="Times New Roman" panose="02020603050405020304" pitchFamily="18" charset="0"/>
              </a:rPr>
              <a:t>Pang Y, </a:t>
            </a:r>
            <a:r>
              <a:rPr kumimoji="1" lang="en-US" altLang="zh-CN" sz="1100" dirty="0" err="1">
                <a:latin typeface="Times New Roman" panose="02020603050405020304" pitchFamily="18" charset="0"/>
                <a:cs typeface="Times New Roman" panose="02020603050405020304" pitchFamily="18" charset="0"/>
              </a:rPr>
              <a:t>Jin</a:t>
            </a:r>
            <a:r>
              <a:rPr kumimoji="1" lang="en-US" altLang="zh-CN" sz="1100" dirty="0">
                <a:latin typeface="Times New Roman" panose="02020603050405020304" pitchFamily="18" charset="0"/>
                <a:cs typeface="Times New Roman" panose="02020603050405020304" pitchFamily="18" charset="0"/>
              </a:rPr>
              <a:t> S, Li S, et al. OpenVPN Traffic Identification Using Traffic Fingerprints and Statistical Characteristics[C]//International Conference on Trustworthy Computing and Services. Springer, Berlin, Heidelberg, 2012: 443-449.</a:t>
            </a:r>
            <a:endParaRPr kumimoji="1" lang="en-US" altLang="zh-CN" sz="1100" dirty="0">
              <a:latin typeface="Times New Roman" panose="02020603050405020304" pitchFamily="18" charset="0"/>
              <a:cs typeface="Times New Roman" panose="02020603050405020304" pitchFamily="18" charset="0"/>
            </a:endParaRPr>
          </a:p>
          <a:p>
            <a:r>
              <a:rPr kumimoji="1" lang="en-US" altLang="zh-CN" sz="1100" dirty="0">
                <a:solidFill>
                  <a:srgbClr val="222222"/>
                </a:solidFill>
                <a:latin typeface="Times New Roman" panose="02020603050405020304" pitchFamily="18" charset="0"/>
                <a:cs typeface="Times New Roman" panose="02020603050405020304" pitchFamily="18" charset="0"/>
              </a:rPr>
              <a:t>[8] </a:t>
            </a:r>
            <a:r>
              <a:rPr lang="en-US" altLang="zh-CN" sz="1100" dirty="0">
                <a:solidFill>
                  <a:srgbClr val="222222"/>
                </a:solidFill>
                <a:latin typeface="Times New Roman" panose="02020603050405020304" pitchFamily="18" charset="0"/>
                <a:cs typeface="Times New Roman" panose="02020603050405020304" pitchFamily="18" charset="0"/>
              </a:rPr>
              <a:t>Davis J </a:t>
            </a:r>
            <a:r>
              <a:rPr lang="en-US" altLang="zh-CN" sz="1100" dirty="0" err="1">
                <a:solidFill>
                  <a:srgbClr val="222222"/>
                </a:solidFill>
                <a:latin typeface="Times New Roman" panose="02020603050405020304" pitchFamily="18" charset="0"/>
                <a:cs typeface="Times New Roman" panose="02020603050405020304" pitchFamily="18" charset="0"/>
              </a:rPr>
              <a:t>J</a:t>
            </a:r>
            <a:r>
              <a:rPr lang="en-US" altLang="zh-CN" sz="1100" dirty="0">
                <a:solidFill>
                  <a:srgbClr val="222222"/>
                </a:solidFill>
                <a:latin typeface="Times New Roman" panose="02020603050405020304" pitchFamily="18" charset="0"/>
                <a:cs typeface="Times New Roman" panose="02020603050405020304" pitchFamily="18" charset="0"/>
              </a:rPr>
              <a:t>, Foo E. Automated feature engineering for HTTP tunnel detection[J]. computers &amp; security, 2016, 59: 166-185.</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[9] </a:t>
            </a:r>
            <a:r>
              <a:rPr kumimoji="1" lang="en-US" altLang="zh-CN" sz="1100" dirty="0">
                <a:latin typeface="Times New Roman" panose="02020603050405020304" pitchFamily="18" charset="0"/>
                <a:cs typeface="Times New Roman" panose="02020603050405020304" pitchFamily="18" charset="0"/>
              </a:rPr>
              <a:t>Liu J, Li S, Zhang Y, et al. Detecting DNS tunnel through binary-classification based on behavior features[C]//2017 IEEE </a:t>
            </a:r>
            <a:r>
              <a:rPr kumimoji="1" lang="en-US" altLang="zh-CN" sz="1100" dirty="0" err="1">
                <a:latin typeface="Times New Roman" panose="02020603050405020304" pitchFamily="18" charset="0"/>
                <a:cs typeface="Times New Roman" panose="02020603050405020304" pitchFamily="18" charset="0"/>
              </a:rPr>
              <a:t>Trustcom</a:t>
            </a:r>
            <a:r>
              <a:rPr kumimoji="1" lang="en-US" altLang="zh-CN" sz="1100" dirty="0">
                <a:latin typeface="Times New Roman" panose="02020603050405020304" pitchFamily="18" charset="0"/>
                <a:cs typeface="Times New Roman" panose="02020603050405020304" pitchFamily="18" charset="0"/>
              </a:rPr>
              <a:t>/</a:t>
            </a:r>
            <a:r>
              <a:rPr kumimoji="1" lang="en-US" altLang="zh-CN" sz="1100" dirty="0" err="1">
                <a:latin typeface="Times New Roman" panose="02020603050405020304" pitchFamily="18" charset="0"/>
                <a:cs typeface="Times New Roman" panose="02020603050405020304" pitchFamily="18" charset="0"/>
              </a:rPr>
              <a:t>BigDataSE</a:t>
            </a:r>
            <a:r>
              <a:rPr kumimoji="1" lang="en-US" altLang="zh-CN" sz="1100" dirty="0">
                <a:latin typeface="Times New Roman" panose="02020603050405020304" pitchFamily="18" charset="0"/>
                <a:cs typeface="Times New Roman" panose="02020603050405020304" pitchFamily="18" charset="0"/>
              </a:rPr>
              <a:t>/ICESS. IEEE, 2017: 339-346.</a:t>
            </a:r>
            <a:endParaRPr kumimoji="1" lang="en-US" altLang="zh-CN" sz="1100" dirty="0">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[10] </a:t>
            </a:r>
            <a:r>
              <a:rPr kumimoji="1" lang="en-US" altLang="zh-CN" sz="1100" dirty="0">
                <a:latin typeface="Times New Roman" panose="02020603050405020304" pitchFamily="18" charset="0"/>
                <a:cs typeface="Times New Roman" panose="02020603050405020304" pitchFamily="18" charset="0"/>
              </a:rPr>
              <a:t>Lin H, Liu G, Yan Z. Detection of application-layer tunnels with rules and machine learning[C]//International Conference on Security, Privacy and Anonymity in Computation, Communication and Storage. Springer, Cham, 2019: 441-455.</a:t>
            </a:r>
            <a:endParaRPr kumimoji="1" lang="en-US" altLang="zh-CN" sz="1100" dirty="0">
              <a:latin typeface="Times New Roman" panose="02020603050405020304" pitchFamily="18" charset="0"/>
              <a:cs typeface="Times New Roman" panose="02020603050405020304" pitchFamily="18" charset="0"/>
            </a:endParaRPr>
          </a:p>
          <a:p>
            <a:r>
              <a:rPr kumimoji="1" lang="en-US" altLang="zh-CN" sz="1100" dirty="0">
                <a:latin typeface="Times New Roman" panose="02020603050405020304" pitchFamily="18" charset="0"/>
                <a:cs typeface="Times New Roman" panose="02020603050405020304" pitchFamily="18" charset="0"/>
              </a:rPr>
              <a:t>[11] </a:t>
            </a:r>
            <a:r>
              <a:rPr lang="en-US" altLang="zh-CN" sz="1100" dirty="0">
                <a:solidFill>
                  <a:srgbClr val="222222"/>
                </a:solidFill>
                <a:latin typeface="Times New Roman" panose="02020603050405020304" pitchFamily="18" charset="0"/>
                <a:cs typeface="Times New Roman" panose="02020603050405020304" pitchFamily="18" charset="0"/>
              </a:rPr>
              <a:t>He Y, Li W. Image-based encrypted traffic classification with convolution neural networks[C]//2020 IEEE Fifth International Conference on Data Science in Cyberspace (DSC). IEEE, 2020: 271-278.</a:t>
            </a:r>
            <a:endParaRPr lang="en-US" altLang="zh-CN" sz="1100" dirty="0">
              <a:solidFill>
                <a:srgbClr val="222222"/>
              </a:solidFill>
              <a:latin typeface="Times New Roman" panose="02020603050405020304" pitchFamily="18" charset="0"/>
              <a:cs typeface="Times New Roman" panose="02020603050405020304" pitchFamily="18" charset="0"/>
            </a:endParaRPr>
          </a:p>
          <a:p>
            <a:r>
              <a:rPr kumimoji="1" lang="en-US" altLang="zh-CN" sz="1100" dirty="0">
                <a:latin typeface="Times New Roman" panose="02020603050405020304" pitchFamily="18" charset="0"/>
                <a:cs typeface="Times New Roman" panose="02020603050405020304" pitchFamily="18" charset="0"/>
              </a:rPr>
              <a:t>[12] </a:t>
            </a:r>
            <a:r>
              <a:rPr lang="en-US" altLang="zh-CN" sz="1100" dirty="0">
                <a:solidFill>
                  <a:srgbClr val="222222"/>
                </a:solidFill>
                <a:latin typeface="Times New Roman" panose="02020603050405020304" pitchFamily="18" charset="0"/>
                <a:cs typeface="Times New Roman" panose="02020603050405020304" pitchFamily="18" charset="0"/>
              </a:rPr>
              <a:t>Cheng J, He R, </a:t>
            </a:r>
            <a:r>
              <a:rPr lang="en-US" altLang="zh-CN" sz="1100" dirty="0" err="1">
                <a:solidFill>
                  <a:srgbClr val="222222"/>
                </a:solidFill>
                <a:latin typeface="Times New Roman" panose="02020603050405020304" pitchFamily="18" charset="0"/>
                <a:cs typeface="Times New Roman" panose="02020603050405020304" pitchFamily="18" charset="0"/>
              </a:rPr>
              <a:t>Yuepeng</a:t>
            </a:r>
            <a:r>
              <a:rPr lang="en-US" altLang="zh-CN" sz="1100" dirty="0">
                <a:solidFill>
                  <a:srgbClr val="222222"/>
                </a:solidFill>
                <a:latin typeface="Times New Roman" panose="02020603050405020304" pitchFamily="18" charset="0"/>
                <a:cs typeface="Times New Roman" panose="02020603050405020304" pitchFamily="18" charset="0"/>
              </a:rPr>
              <a:t> E, et al. Real-Time Encrypted Traffic Classification via Lightweight Neural Networks[C]//GLOBECOM 2020-2020 IEEE Global Communications Conference. IEEE, 2020: 1-6.</a:t>
            </a:r>
            <a:endParaRPr lang="en-US" altLang="zh-CN" sz="1100" dirty="0">
              <a:solidFill>
                <a:srgbClr val="222222"/>
              </a:solidFill>
              <a:latin typeface="Times New Roman" panose="02020603050405020304" pitchFamily="18" charset="0"/>
              <a:cs typeface="Times New Roman" panose="02020603050405020304" pitchFamily="18" charset="0"/>
            </a:endParaRPr>
          </a:p>
          <a:p>
            <a:r>
              <a:rPr kumimoji="1" lang="en-US" altLang="zh-CN" sz="1100" dirty="0">
                <a:latin typeface="Times New Roman" panose="02020603050405020304" pitchFamily="18" charset="0"/>
                <a:cs typeface="Times New Roman" panose="02020603050405020304" pitchFamily="18" charset="0"/>
              </a:rPr>
              <a:t>[13] </a:t>
            </a:r>
            <a:r>
              <a:rPr kumimoji="1" lang="en-US" altLang="zh-CN" sz="1100" dirty="0" err="1">
                <a:latin typeface="Times New Roman" panose="02020603050405020304" pitchFamily="18" charset="0"/>
                <a:cs typeface="Times New Roman" panose="02020603050405020304" pitchFamily="18" charset="0"/>
              </a:rPr>
              <a:t>MontazeriShatoori</a:t>
            </a:r>
            <a:r>
              <a:rPr kumimoji="1" lang="en-US" altLang="zh-CN" sz="1100" dirty="0">
                <a:latin typeface="Times New Roman" panose="02020603050405020304" pitchFamily="18" charset="0"/>
                <a:cs typeface="Times New Roman" panose="02020603050405020304" pitchFamily="18" charset="0"/>
              </a:rPr>
              <a:t> M, Davidson L, Kaur G, et al. Detection of </a:t>
            </a:r>
            <a:r>
              <a:rPr kumimoji="1" lang="en-US" altLang="zh-CN" sz="1100" dirty="0" err="1">
                <a:latin typeface="Times New Roman" panose="02020603050405020304" pitchFamily="18" charset="0"/>
                <a:cs typeface="Times New Roman" panose="02020603050405020304" pitchFamily="18" charset="0"/>
              </a:rPr>
              <a:t>DoH</a:t>
            </a:r>
            <a:r>
              <a:rPr kumimoji="1" lang="en-US" altLang="zh-CN" sz="1100" dirty="0">
                <a:latin typeface="Times New Roman" panose="02020603050405020304" pitchFamily="18" charset="0"/>
                <a:cs typeface="Times New Roman" panose="02020603050405020304" pitchFamily="18" charset="0"/>
              </a:rPr>
              <a:t> Tunnels using Time-series Classification of Encrypted Traffic[C]//2020 IEEE Intl Conf on Dependable, Autonomic and Secure Computing, Intl Conf on Pervasive Intelligence and Computing, Intl Conf on Cloud and Big Data Computing, Intl Conf on Cyber Science and Technology Congress (DASC/</a:t>
            </a:r>
            <a:r>
              <a:rPr kumimoji="1" lang="en-US" altLang="zh-CN" sz="1100" dirty="0" err="1">
                <a:latin typeface="Times New Roman" panose="02020603050405020304" pitchFamily="18" charset="0"/>
                <a:cs typeface="Times New Roman" panose="02020603050405020304" pitchFamily="18" charset="0"/>
              </a:rPr>
              <a:t>PiCom</a:t>
            </a:r>
            <a:r>
              <a:rPr kumimoji="1" lang="en-US" altLang="zh-CN" sz="1100" dirty="0">
                <a:latin typeface="Times New Roman" panose="02020603050405020304" pitchFamily="18" charset="0"/>
                <a:cs typeface="Times New Roman" panose="02020603050405020304" pitchFamily="18" charset="0"/>
              </a:rPr>
              <a:t>/</a:t>
            </a:r>
            <a:r>
              <a:rPr kumimoji="1" lang="en-US" altLang="zh-CN" sz="1100" dirty="0" err="1">
                <a:latin typeface="Times New Roman" panose="02020603050405020304" pitchFamily="18" charset="0"/>
                <a:cs typeface="Times New Roman" panose="02020603050405020304" pitchFamily="18" charset="0"/>
              </a:rPr>
              <a:t>CBDCom</a:t>
            </a:r>
            <a:r>
              <a:rPr kumimoji="1" lang="en-US" altLang="zh-CN" sz="1100" dirty="0">
                <a:latin typeface="Times New Roman" panose="02020603050405020304" pitchFamily="18" charset="0"/>
                <a:cs typeface="Times New Roman" panose="02020603050405020304" pitchFamily="18" charset="0"/>
              </a:rPr>
              <a:t>/</a:t>
            </a:r>
            <a:r>
              <a:rPr kumimoji="1" lang="en-US" altLang="zh-CN" sz="1100" dirty="0" err="1">
                <a:latin typeface="Times New Roman" panose="02020603050405020304" pitchFamily="18" charset="0"/>
                <a:cs typeface="Times New Roman" panose="02020603050405020304" pitchFamily="18" charset="0"/>
              </a:rPr>
              <a:t>CyberSciTech</a:t>
            </a:r>
            <a:r>
              <a:rPr kumimoji="1" lang="en-US" altLang="zh-CN" sz="1100" dirty="0">
                <a:latin typeface="Times New Roman" panose="02020603050405020304" pitchFamily="18" charset="0"/>
                <a:cs typeface="Times New Roman" panose="02020603050405020304" pitchFamily="18" charset="0"/>
              </a:rPr>
              <a:t>). IEEE, 2020: 63-70.</a:t>
            </a:r>
            <a:endParaRPr kumimoji="1" lang="en-US" altLang="zh-CN" sz="1100" dirty="0">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[14] </a:t>
            </a:r>
            <a:r>
              <a:rPr kumimoji="1" lang="en-US" altLang="zh-CN" sz="1100" dirty="0">
                <a:latin typeface="Times New Roman" panose="02020603050405020304" pitchFamily="18" charset="0"/>
                <a:cs typeface="Times New Roman" panose="02020603050405020304" pitchFamily="18" charset="0"/>
              </a:rPr>
              <a:t>Leroux S, </a:t>
            </a:r>
            <a:r>
              <a:rPr kumimoji="1" lang="en-US" altLang="zh-CN" sz="1100" dirty="0" err="1">
                <a:latin typeface="Times New Roman" panose="02020603050405020304" pitchFamily="18" charset="0"/>
                <a:cs typeface="Times New Roman" panose="02020603050405020304" pitchFamily="18" charset="0"/>
              </a:rPr>
              <a:t>Bohez</a:t>
            </a:r>
            <a:r>
              <a:rPr kumimoji="1" lang="en-US" altLang="zh-CN" sz="1100" dirty="0">
                <a:latin typeface="Times New Roman" panose="02020603050405020304" pitchFamily="18" charset="0"/>
                <a:cs typeface="Times New Roman" panose="02020603050405020304" pitchFamily="18" charset="0"/>
              </a:rPr>
              <a:t> S, </a:t>
            </a:r>
            <a:r>
              <a:rPr kumimoji="1" lang="en-US" altLang="zh-CN" sz="1100" dirty="0" err="1">
                <a:latin typeface="Times New Roman" panose="02020603050405020304" pitchFamily="18" charset="0"/>
                <a:cs typeface="Times New Roman" panose="02020603050405020304" pitchFamily="18" charset="0"/>
              </a:rPr>
              <a:t>Maenhaut</a:t>
            </a:r>
            <a:r>
              <a:rPr kumimoji="1" lang="en-US" altLang="zh-CN" sz="1100" dirty="0">
                <a:latin typeface="Times New Roman" panose="02020603050405020304" pitchFamily="18" charset="0"/>
                <a:cs typeface="Times New Roman" panose="02020603050405020304" pitchFamily="18" charset="0"/>
              </a:rPr>
              <a:t> P J, et al. Fingerprinting encrypted network traffic types using machine learning[C]//NOMS 2018-2018 IEEE/IFIP Network Operations and Management Symposium. IEEE, 2018: 1-5.</a:t>
            </a:r>
            <a:endParaRPr kumimoji="1" lang="en-US" altLang="zh-CN" sz="1100" dirty="0">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[15] Shapira T, </a:t>
            </a:r>
            <a:r>
              <a:rPr lang="en-US" altLang="zh-CN" sz="1100" dirty="0" err="1">
                <a:solidFill>
                  <a:srgbClr val="222222"/>
                </a:solidFill>
                <a:latin typeface="Times New Roman" panose="02020603050405020304" pitchFamily="18" charset="0"/>
                <a:cs typeface="Times New Roman" panose="02020603050405020304" pitchFamily="18" charset="0"/>
              </a:rPr>
              <a:t>Shavitt</a:t>
            </a:r>
            <a:r>
              <a:rPr lang="en-US" altLang="zh-CN" sz="1100" dirty="0">
                <a:solidFill>
                  <a:srgbClr val="222222"/>
                </a:solidFill>
                <a:latin typeface="Times New Roman" panose="02020603050405020304" pitchFamily="18" charset="0"/>
                <a:cs typeface="Times New Roman" panose="02020603050405020304" pitchFamily="18" charset="0"/>
              </a:rPr>
              <a:t> Y. </a:t>
            </a:r>
            <a:r>
              <a:rPr lang="en-US" altLang="zh-CN" sz="1100" dirty="0" err="1">
                <a:solidFill>
                  <a:srgbClr val="222222"/>
                </a:solidFill>
                <a:latin typeface="Times New Roman" panose="02020603050405020304" pitchFamily="18" charset="0"/>
                <a:cs typeface="Times New Roman" panose="02020603050405020304" pitchFamily="18" charset="0"/>
              </a:rPr>
              <a:t>Flowpic</a:t>
            </a:r>
            <a:r>
              <a:rPr lang="en-US" altLang="zh-CN" sz="1100" dirty="0">
                <a:solidFill>
                  <a:srgbClr val="222222"/>
                </a:solidFill>
                <a:latin typeface="Times New Roman" panose="02020603050405020304" pitchFamily="18" charset="0"/>
                <a:cs typeface="Times New Roman" panose="02020603050405020304" pitchFamily="18" charset="0"/>
              </a:rPr>
              <a:t>: Encrypted internet traffic classification is as easy as image recognition[C]//IEEE INFOCOM 2019-IEEE Conference on Computer Communications Workshops (INFOCOM WKSHPS). IEEE, 2019: 680-687.</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[16] Cui S, Jiang B, Cai Z, et al. A Session-Packets-Based encrypted traffic classification using capsule neural networks[C]//2019 IEEE 21st International Conference on High Performance Computing and Communications; IEEE 17th International Conference on Smart City; IEEE 5th International Conference on Data Science and Systems (HPCC/</a:t>
            </a:r>
            <a:r>
              <a:rPr lang="en-US" altLang="zh-CN" sz="1100" dirty="0" err="1">
                <a:solidFill>
                  <a:srgbClr val="222222"/>
                </a:solidFill>
                <a:latin typeface="Times New Roman" panose="02020603050405020304" pitchFamily="18" charset="0"/>
                <a:cs typeface="Times New Roman" panose="02020603050405020304" pitchFamily="18" charset="0"/>
              </a:rPr>
              <a:t>SmartCity</a:t>
            </a:r>
            <a:r>
              <a:rPr lang="en-US" altLang="zh-CN" sz="1100" dirty="0">
                <a:solidFill>
                  <a:srgbClr val="222222"/>
                </a:solidFill>
                <a:latin typeface="Times New Roman" panose="02020603050405020304" pitchFamily="18" charset="0"/>
                <a:cs typeface="Times New Roman" panose="02020603050405020304" pitchFamily="18" charset="0"/>
              </a:rPr>
              <a:t>/DSS). IEEE, 2019: 429-436.</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[17]</a:t>
            </a:r>
            <a:r>
              <a:rPr lang="zh-CN" altLang="en-US" sz="1100" dirty="0">
                <a:solidFill>
                  <a:srgbClr val="222222"/>
                </a:solidFill>
                <a:latin typeface="Times New Roman" panose="02020603050405020304" pitchFamily="18" charset="0"/>
                <a:cs typeface="Times New Roman" panose="02020603050405020304" pitchFamily="18" charset="0"/>
              </a:rPr>
              <a:t>陈昱彤</a:t>
            </a:r>
            <a:r>
              <a:rPr lang="en-US" altLang="zh-CN" sz="1100" dirty="0">
                <a:solidFill>
                  <a:srgbClr val="222222"/>
                </a:solidFill>
                <a:latin typeface="Times New Roman" panose="02020603050405020304" pitchFamily="18" charset="0"/>
                <a:cs typeface="Times New Roman" panose="02020603050405020304" pitchFamily="18" charset="0"/>
              </a:rPr>
              <a:t>.</a:t>
            </a:r>
            <a:r>
              <a:rPr lang="zh-CN" altLang="en-US" sz="1100" dirty="0">
                <a:solidFill>
                  <a:srgbClr val="222222"/>
                </a:solidFill>
                <a:latin typeface="Times New Roman" panose="02020603050405020304" pitchFamily="18" charset="0"/>
                <a:cs typeface="Times New Roman" panose="02020603050405020304" pitchFamily="18" charset="0"/>
              </a:rPr>
              <a:t>硕士学位论文</a:t>
            </a:r>
            <a:r>
              <a:rPr lang="en-US" altLang="zh-CN" sz="1100" dirty="0">
                <a:solidFill>
                  <a:srgbClr val="222222"/>
                </a:solidFill>
                <a:latin typeface="Times New Roman" panose="02020603050405020304" pitchFamily="18" charset="0"/>
                <a:cs typeface="Times New Roman" panose="02020603050405020304" pitchFamily="18" charset="0"/>
              </a:rPr>
              <a:t>.</a:t>
            </a:r>
            <a:r>
              <a:rPr lang="zh-CN" altLang="en-US" sz="1100" dirty="0">
                <a:solidFill>
                  <a:srgbClr val="222222"/>
                </a:solidFill>
                <a:latin typeface="Times New Roman" panose="02020603050405020304" pitchFamily="18" charset="0"/>
                <a:cs typeface="Times New Roman" panose="02020603050405020304" pitchFamily="18" charset="0"/>
              </a:rPr>
              <a:t>隧道内网络行为识别技术研究</a:t>
            </a:r>
            <a:r>
              <a:rPr lang="en-US" altLang="zh-CN" sz="1100" dirty="0">
                <a:solidFill>
                  <a:srgbClr val="222222"/>
                </a:solidFill>
                <a:latin typeface="Times New Roman" panose="02020603050405020304" pitchFamily="18" charset="0"/>
                <a:cs typeface="Times New Roman" panose="02020603050405020304" pitchFamily="18" charset="0"/>
              </a:rPr>
              <a:t>.2020</a:t>
            </a:r>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宋体" panose="02010600030101010101" pitchFamily="2" charset="-122"/>
              </a:rPr>
              <a:t>参考文献</a:t>
            </a:r>
            <a:endParaRPr lang="zh-CN" altLang="en-US" dirty="0"/>
          </a:p>
        </p:txBody>
      </p:sp>
      <p:sp>
        <p:nvSpPr>
          <p:cNvPr id="6" name="文本框 5"/>
          <p:cNvSpPr txBox="1"/>
          <p:nvPr/>
        </p:nvSpPr>
        <p:spPr>
          <a:xfrm>
            <a:off x="179512" y="1052736"/>
            <a:ext cx="8784976" cy="7371249"/>
          </a:xfrm>
          <a:prstGeom prst="rect">
            <a:avLst/>
          </a:prstGeom>
          <a:noFill/>
        </p:spPr>
        <p:txBody>
          <a:bodyPr wrap="square">
            <a:spAutoFit/>
          </a:bodyPr>
          <a:lstStyle/>
          <a:p>
            <a:r>
              <a:rPr lang="en-US" altLang="zh-CN" sz="1100" dirty="0">
                <a:solidFill>
                  <a:srgbClr val="222222"/>
                </a:solidFill>
                <a:latin typeface="Times New Roman" panose="02020603050405020304" pitchFamily="18" charset="0"/>
                <a:cs typeface="Times New Roman" panose="02020603050405020304" pitchFamily="18" charset="0"/>
              </a:rPr>
              <a:t>[18] Li Y, Lu Y. Multimodality Data Analysis in Information Security ETCC: Encrypted Two-Label Classification Using CNN[J]. Security and Communication Networks, 2021, 2021.</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[19] Lin K, Xu X, Gao H. TSCRNN: A novel classification scheme of encrypted traffic based on flow spatiotemporal features for efficient management of </a:t>
            </a:r>
            <a:r>
              <a:rPr lang="en-US" altLang="zh-CN" sz="1100" dirty="0" err="1">
                <a:solidFill>
                  <a:srgbClr val="222222"/>
                </a:solidFill>
                <a:latin typeface="Times New Roman" panose="02020603050405020304" pitchFamily="18" charset="0"/>
                <a:cs typeface="Times New Roman" panose="02020603050405020304" pitchFamily="18" charset="0"/>
              </a:rPr>
              <a:t>IIoT</a:t>
            </a:r>
            <a:r>
              <a:rPr lang="en-US" altLang="zh-CN" sz="1100" dirty="0">
                <a:solidFill>
                  <a:srgbClr val="222222"/>
                </a:solidFill>
                <a:latin typeface="Times New Roman" panose="02020603050405020304" pitchFamily="18" charset="0"/>
                <a:cs typeface="Times New Roman" panose="02020603050405020304" pitchFamily="18" charset="0"/>
              </a:rPr>
              <a:t>[J]. Computer Networks, 2021, 190: 107974.</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[20] </a:t>
            </a:r>
            <a:r>
              <a:rPr lang="en-US" altLang="zh-CN" sz="1100" b="0" i="0" dirty="0">
                <a:solidFill>
                  <a:srgbClr val="222222"/>
                </a:solidFill>
                <a:effectLst/>
                <a:latin typeface="Times New Roman" panose="02020603050405020304" pitchFamily="18" charset="0"/>
                <a:cs typeface="Times New Roman" panose="02020603050405020304" pitchFamily="18" charset="0"/>
              </a:rPr>
              <a:t>Zhang J, Li F, Wu H, et al. Autonomous model update scheme for deep learning based network traffic classifiers[C]//2019 IEEE Global Communications Conference (GLOBECOM). IEEE, 2019: 1-6.</a:t>
            </a:r>
            <a:endParaRPr lang="en-US" altLang="zh-CN" sz="1100" b="0" i="0" dirty="0">
              <a:solidFill>
                <a:srgbClr val="222222"/>
              </a:solidFill>
              <a:effectLst/>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[21] Wang Z X, Wang P, Zhou X, et al. FLOWGAN: Unbalanced network encrypted traffic identification method based on GAN[C]//2019 IEEE Intl Conf on Parallel &amp; Distributed Processing with Applications, Big Data &amp; Cloud Computing, Sustainable Computing &amp; Communications, Social Computing &amp; Networking (ISPA/</a:t>
            </a:r>
            <a:r>
              <a:rPr lang="en-US" altLang="zh-CN" sz="1100" dirty="0" err="1">
                <a:solidFill>
                  <a:srgbClr val="222222"/>
                </a:solidFill>
                <a:latin typeface="Times New Roman" panose="02020603050405020304" pitchFamily="18" charset="0"/>
                <a:cs typeface="Times New Roman" panose="02020603050405020304" pitchFamily="18" charset="0"/>
              </a:rPr>
              <a:t>BDCloud</a:t>
            </a:r>
            <a:r>
              <a:rPr lang="en-US" altLang="zh-CN" sz="1100" dirty="0">
                <a:solidFill>
                  <a:srgbClr val="222222"/>
                </a:solidFill>
                <a:latin typeface="Times New Roman" panose="02020603050405020304" pitchFamily="18" charset="0"/>
                <a:cs typeface="Times New Roman" panose="02020603050405020304" pitchFamily="18" charset="0"/>
              </a:rPr>
              <a:t>/</a:t>
            </a:r>
            <a:r>
              <a:rPr lang="en-US" altLang="zh-CN" sz="1100" dirty="0" err="1">
                <a:solidFill>
                  <a:srgbClr val="222222"/>
                </a:solidFill>
                <a:latin typeface="Times New Roman" panose="02020603050405020304" pitchFamily="18" charset="0"/>
                <a:cs typeface="Times New Roman" panose="02020603050405020304" pitchFamily="18" charset="0"/>
              </a:rPr>
              <a:t>SocialCom</a:t>
            </a:r>
            <a:r>
              <a:rPr lang="en-US" altLang="zh-CN" sz="1100" dirty="0">
                <a:solidFill>
                  <a:srgbClr val="222222"/>
                </a:solidFill>
                <a:latin typeface="Times New Roman" panose="02020603050405020304" pitchFamily="18" charset="0"/>
                <a:cs typeface="Times New Roman" panose="02020603050405020304" pitchFamily="18" charset="0"/>
              </a:rPr>
              <a:t>/</a:t>
            </a:r>
            <a:r>
              <a:rPr lang="en-US" altLang="zh-CN" sz="1100" dirty="0" err="1">
                <a:solidFill>
                  <a:srgbClr val="222222"/>
                </a:solidFill>
                <a:latin typeface="Times New Roman" panose="02020603050405020304" pitchFamily="18" charset="0"/>
                <a:cs typeface="Times New Roman" panose="02020603050405020304" pitchFamily="18" charset="0"/>
              </a:rPr>
              <a:t>SustainCom</a:t>
            </a:r>
            <a:r>
              <a:rPr lang="en-US" altLang="zh-CN" sz="1100" dirty="0">
                <a:solidFill>
                  <a:srgbClr val="222222"/>
                </a:solidFill>
                <a:latin typeface="Times New Roman" panose="02020603050405020304" pitchFamily="18" charset="0"/>
                <a:cs typeface="Times New Roman" panose="02020603050405020304" pitchFamily="18" charset="0"/>
              </a:rPr>
              <a:t>). IEEE, 2019: 975-983.</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[22] Yao H, Liu C, Zhang P, et al. Identification of encrypted traffic through attention mechanism based long short term memory[J]. IEEE Transactions on Big Data, 2019.</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b="0" i="0" dirty="0">
                <a:solidFill>
                  <a:srgbClr val="222222"/>
                </a:solidFill>
                <a:effectLst/>
                <a:latin typeface="Times New Roman" panose="02020603050405020304" pitchFamily="18" charset="0"/>
                <a:cs typeface="Times New Roman" panose="02020603050405020304" pitchFamily="18" charset="0"/>
              </a:rPr>
              <a:t>[23] </a:t>
            </a:r>
            <a:r>
              <a:rPr lang="en-US" altLang="zh-CN" sz="1100" dirty="0">
                <a:solidFill>
                  <a:srgbClr val="222222"/>
                </a:solidFill>
                <a:latin typeface="Times New Roman" panose="02020603050405020304" pitchFamily="18" charset="0"/>
                <a:cs typeface="Times New Roman" panose="02020603050405020304" pitchFamily="18" charset="0"/>
              </a:rPr>
              <a:t>Zhang J, Li F, Ye F, et al. Autonomous Unknown-Application Filtering and Labeling for DL-based Traffic Classifier Update[C]//IEEE INFOCOM 2020-IEEE Conference on Computer Communications. IEEE, 2020: 397-405.</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b="0" i="0" dirty="0">
                <a:solidFill>
                  <a:srgbClr val="222222"/>
                </a:solidFill>
                <a:effectLst/>
                <a:latin typeface="Times New Roman" panose="02020603050405020304" pitchFamily="18" charset="0"/>
                <a:cs typeface="Times New Roman" panose="02020603050405020304" pitchFamily="18" charset="0"/>
              </a:rPr>
              <a:t>[24] </a:t>
            </a:r>
            <a:r>
              <a:rPr lang="en-US" altLang="zh-CN" sz="1100" dirty="0">
                <a:solidFill>
                  <a:srgbClr val="222222"/>
                </a:solidFill>
                <a:latin typeface="Times New Roman" panose="02020603050405020304" pitchFamily="18" charset="0"/>
                <a:cs typeface="Times New Roman" panose="02020603050405020304" pitchFamily="18" charset="0"/>
              </a:rPr>
              <a:t>Ding Y, Cai W. A method for HTTP-tunnel detection based on statistical features of traffic[C]//2011 IEEE 3rd International Conference on Communication Software and Networks. IEEE, 2011: 247-250.</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b="0" i="0" dirty="0">
                <a:solidFill>
                  <a:srgbClr val="222222"/>
                </a:solidFill>
                <a:effectLst/>
                <a:latin typeface="Times New Roman" panose="02020603050405020304" pitchFamily="18" charset="0"/>
                <a:cs typeface="Times New Roman" panose="02020603050405020304" pitchFamily="18" charset="0"/>
              </a:rPr>
              <a:t>[25]</a:t>
            </a:r>
            <a:r>
              <a:rPr lang="en-US" altLang="zh-CN" sz="1100" dirty="0">
                <a:solidFill>
                  <a:srgbClr val="222222"/>
                </a:solidFill>
                <a:latin typeface="Times New Roman" panose="02020603050405020304" pitchFamily="18" charset="0"/>
                <a:cs typeface="Times New Roman" panose="02020603050405020304" pitchFamily="18" charset="0"/>
              </a:rPr>
              <a:t> Zheng W, Gou C, Yan L, et al. Learning to Classify: A Flow-Based Relation Network for Encrypted Traffic Classification[C]//Proceedings of The Web Conference 2020. 2020: 13-22.</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b="0" i="0" dirty="0">
                <a:solidFill>
                  <a:srgbClr val="222222"/>
                </a:solidFill>
                <a:effectLst/>
                <a:latin typeface="Times New Roman" panose="02020603050405020304" pitchFamily="18" charset="0"/>
                <a:cs typeface="Times New Roman" panose="02020603050405020304" pitchFamily="18" charset="0"/>
              </a:rPr>
              <a:t>[26] </a:t>
            </a:r>
            <a:r>
              <a:rPr lang="en-US" altLang="zh-CN" sz="1100" dirty="0">
                <a:solidFill>
                  <a:srgbClr val="222222"/>
                </a:solidFill>
                <a:latin typeface="Times New Roman" panose="02020603050405020304" pitchFamily="18" charset="0"/>
                <a:cs typeface="Times New Roman" panose="02020603050405020304" pitchFamily="18" charset="0"/>
              </a:rPr>
              <a:t>Sun B, Yang W, Yan M, et al. An Encrypted Traffic Classification Method Combining Graph Convolutional Network and Autoencoder[C]//2020 IEEE 39th International Performance Computing and Communications Conference (IPCCC). IEEE, 2020: 1-8.</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[27] Juarez M, </a:t>
            </a:r>
            <a:r>
              <a:rPr lang="en-US" altLang="zh-CN" sz="1100" dirty="0" err="1">
                <a:solidFill>
                  <a:srgbClr val="222222"/>
                </a:solidFill>
                <a:latin typeface="Times New Roman" panose="02020603050405020304" pitchFamily="18" charset="0"/>
                <a:cs typeface="Times New Roman" panose="02020603050405020304" pitchFamily="18" charset="0"/>
              </a:rPr>
              <a:t>Afroz</a:t>
            </a:r>
            <a:r>
              <a:rPr lang="en-US" altLang="zh-CN" sz="1100" dirty="0">
                <a:solidFill>
                  <a:srgbClr val="222222"/>
                </a:solidFill>
                <a:latin typeface="Times New Roman" panose="02020603050405020304" pitchFamily="18" charset="0"/>
                <a:cs typeface="Times New Roman" panose="02020603050405020304" pitchFamily="18" charset="0"/>
              </a:rPr>
              <a:t> S, </a:t>
            </a:r>
            <a:r>
              <a:rPr lang="en-US" altLang="zh-CN" sz="1100" dirty="0" err="1">
                <a:solidFill>
                  <a:srgbClr val="222222"/>
                </a:solidFill>
                <a:latin typeface="Times New Roman" panose="02020603050405020304" pitchFamily="18" charset="0"/>
                <a:cs typeface="Times New Roman" panose="02020603050405020304" pitchFamily="18" charset="0"/>
              </a:rPr>
              <a:t>Acar</a:t>
            </a:r>
            <a:r>
              <a:rPr lang="en-US" altLang="zh-CN" sz="1100" dirty="0">
                <a:solidFill>
                  <a:srgbClr val="222222"/>
                </a:solidFill>
                <a:latin typeface="Times New Roman" panose="02020603050405020304" pitchFamily="18" charset="0"/>
                <a:cs typeface="Times New Roman" panose="02020603050405020304" pitchFamily="18" charset="0"/>
              </a:rPr>
              <a:t> G, et al. A critical evaluation of website fingerprinting attacks[C]//Proceedings of the 2014 ACM SIGSAC Conference on Computer and Communications Security. 2014: 263-274.</a:t>
            </a:r>
            <a:endParaRPr lang="en-US" altLang="zh-CN" sz="1100" dirty="0">
              <a:solidFill>
                <a:srgbClr val="222222"/>
              </a:solidFill>
              <a:latin typeface="Times New Roman" panose="02020603050405020304" pitchFamily="18" charset="0"/>
              <a:cs typeface="Times New Roman" panose="02020603050405020304" pitchFamily="18" charset="0"/>
            </a:endParaRPr>
          </a:p>
          <a:p>
            <a:r>
              <a:rPr lang="en-US" altLang="zh-CN" sz="1100" dirty="0">
                <a:solidFill>
                  <a:srgbClr val="222222"/>
                </a:solidFill>
                <a:latin typeface="Times New Roman" panose="02020603050405020304" pitchFamily="18" charset="0"/>
                <a:cs typeface="Times New Roman" panose="02020603050405020304" pitchFamily="18" charset="0"/>
              </a:rPr>
              <a:t>[28] </a:t>
            </a:r>
            <a:r>
              <a:rPr kumimoji="1" lang="en-US" altLang="zh-CN" sz="1100" dirty="0" err="1">
                <a:latin typeface="Times New Roman" panose="02020603050405020304" pitchFamily="18" charset="0"/>
                <a:cs typeface="Times New Roman" panose="02020603050405020304" pitchFamily="18" charset="0"/>
              </a:rPr>
              <a:t>Wang,T</a:t>
            </a:r>
            <a:r>
              <a:rPr kumimoji="1" lang="en-US" altLang="zh-CN" sz="1100" dirty="0">
                <a:latin typeface="Times New Roman" panose="02020603050405020304" pitchFamily="18" charset="0"/>
                <a:cs typeface="Times New Roman" panose="02020603050405020304" pitchFamily="18" charset="0"/>
              </a:rPr>
              <a:t>. &amp; </a:t>
            </a:r>
            <a:r>
              <a:rPr kumimoji="1" lang="en-US" altLang="zh-CN" sz="1100" dirty="0" err="1">
                <a:latin typeface="Times New Roman" panose="02020603050405020304" pitchFamily="18" charset="0"/>
                <a:cs typeface="Times New Roman" panose="02020603050405020304" pitchFamily="18" charset="0"/>
              </a:rPr>
              <a:t>Goldberg,I</a:t>
            </a:r>
            <a:r>
              <a:rPr kumimoji="1" lang="en-US" altLang="zh-CN" sz="1100" dirty="0">
                <a:latin typeface="Times New Roman" panose="02020603050405020304" pitchFamily="18" charset="0"/>
                <a:cs typeface="Times New Roman" panose="02020603050405020304" pitchFamily="18" charset="0"/>
              </a:rPr>
              <a:t>.(2016).On Realistically Attacking Tor with Website Fingerprinting. Proceedings on Privacy Enhancing Technologies,2016(4) 21-36.</a:t>
            </a:r>
            <a:endParaRPr kumimoji="1" lang="en-US" altLang="zh-CN" sz="1100" dirty="0">
              <a:latin typeface="Times New Roman" panose="02020603050405020304" pitchFamily="18" charset="0"/>
              <a:cs typeface="Times New Roman" panose="02020603050405020304" pitchFamily="18" charset="0"/>
            </a:endParaRPr>
          </a:p>
          <a:p>
            <a:r>
              <a:rPr kumimoji="1" lang="en-US" altLang="zh-CN" sz="1100" dirty="0">
                <a:latin typeface="Times New Roman" panose="02020603050405020304" pitchFamily="18" charset="0"/>
                <a:cs typeface="Times New Roman" panose="02020603050405020304" pitchFamily="18" charset="0"/>
              </a:rPr>
              <a:t>[29] Xu Y, Wang T, Li Q, et al. A multi-tab website fingerprinting attack[C]//Proceedings of the 34th Annual Computer Security Applications Conference. 2018: 327-341.</a:t>
            </a:r>
            <a:endParaRPr kumimoji="1" lang="en-US" altLang="zh-CN" sz="1100" dirty="0">
              <a:latin typeface="Times New Roman" panose="02020603050405020304" pitchFamily="18" charset="0"/>
              <a:cs typeface="Times New Roman" panose="02020603050405020304" pitchFamily="18" charset="0"/>
            </a:endParaRPr>
          </a:p>
          <a:p>
            <a:r>
              <a:rPr kumimoji="1" lang="en-US" altLang="zh-CN" sz="1100" dirty="0">
                <a:latin typeface="Times New Roman" panose="02020603050405020304" pitchFamily="18" charset="0"/>
                <a:cs typeface="Times New Roman" panose="02020603050405020304" pitchFamily="18" charset="0"/>
              </a:rPr>
              <a:t>[30] Cui W, Chen T, Fields C, et al. Revisiting assumptions for website fingerprinting attacks[C]//Proceedings of the 2019 ACM Asia Conference on Computer and Communications Security. 2019: 328-339.</a:t>
            </a:r>
            <a:endParaRPr kumimoji="1" lang="en-US" altLang="zh-CN" sz="1100" dirty="0">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b="0" i="0" dirty="0">
              <a:solidFill>
                <a:srgbClr val="222222"/>
              </a:solidFill>
              <a:effectLst/>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kumimoji="1"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a:p>
            <a:endParaRPr lang="en-US" altLang="zh-CN" sz="1100" dirty="0">
              <a:latin typeface="Times New Roman" panose="02020603050405020304" pitchFamily="18" charset="0"/>
              <a:cs typeface="Times New Roman" panose="02020603050405020304" pitchFamily="18" charset="0"/>
            </a:endParaRPr>
          </a:p>
          <a:p>
            <a:endParaRPr lang="en-US" altLang="zh-CN" sz="1100" dirty="0">
              <a:solidFill>
                <a:srgbClr val="222222"/>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59832" y="3284984"/>
            <a:ext cx="3312368" cy="400110"/>
          </a:xfrm>
          <a:prstGeom prst="rect">
            <a:avLst/>
          </a:prstGeom>
          <a:noFill/>
        </p:spPr>
        <p:txBody>
          <a:bodyPr wrap="square" rtlCol="0">
            <a:spAutoFit/>
          </a:bodyPr>
          <a:lstStyle/>
          <a:p>
            <a:r>
              <a:rPr lang="zh-CN" altLang="en-US" sz="2000"/>
              <a:t>欢迎各位老师批评与指正！</a:t>
            </a:r>
            <a:endParaRPr lang="zh-CN" altLang="en-US" sz="2000"/>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endParaRPr lang="zh-CN" altLang="en-US" dirty="0"/>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lgn="ctr">
              <a:defRPr/>
            </a:pPr>
            <a:endParaRPr lang="zh-CN" altLang="zh-CN" i="1" kern="0">
              <a:solidFill>
                <a:sysClr val="windowText" lastClr="000000"/>
              </a:solidFill>
              <a:latin typeface="微软雅黑" panose="020B0503020204020204"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solidFill>
            <a:srgbClr val="005BAC"/>
          </a:soli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1</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5</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rPr>
              <a:t>2</a:t>
            </a:r>
            <a:endParaRPr lang="en-US" altLang="zh-CN" sz="3600" kern="10" dirty="0">
              <a:ln w="3175">
                <a:solidFill>
                  <a:srgbClr val="005BAC"/>
                </a:solidFill>
                <a:round/>
              </a:ln>
              <a:solidFill>
                <a:schemeClr val="bg1"/>
              </a:solidFill>
              <a:latin typeface="黑体" panose="02010609060101010101" pitchFamily="49" charset="-122"/>
              <a:ea typeface="黑体" panose="02010609060101010101" pitchFamily="49" charset="-122"/>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endParaRPr lang="zh-CN" altLang="en-US" dirty="0">
              <a:latin typeface="微软雅黑" panose="020B0503020204020204"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完成项目及发表论文情况</a:t>
            </a:r>
            <a:endParaRPr lang="zh-CN" altLang="en-US" dirty="0">
              <a:latin typeface="微软雅黑" panose="020B0503020204020204" pitchFamily="34" charset="-122"/>
            </a:endParaRP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solidFill>
                  <a:schemeClr val="bg1"/>
                </a:solidFill>
                <a:latin typeface="微软雅黑" panose="020B0503020204020204" pitchFamily="34" charset="-122"/>
              </a:rPr>
              <a:t>研究现状</a:t>
            </a:r>
            <a:endParaRPr lang="zh-CN" altLang="en-US" dirty="0">
              <a:solidFill>
                <a:schemeClr val="bg1"/>
              </a:solidFill>
              <a:latin typeface="微软雅黑" panose="020B0503020204020204" pitchFamily="34" charset="-122"/>
            </a:endParaRP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4</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主要创新</a:t>
            </a:r>
            <a:r>
              <a:rPr lang="en-US" altLang="zh-CN" dirty="0">
                <a:latin typeface="微软雅黑" panose="020B0503020204020204" pitchFamily="34" charset="-122"/>
              </a:rPr>
              <a:t>/</a:t>
            </a:r>
            <a:r>
              <a:rPr lang="zh-CN" altLang="en-US" dirty="0">
                <a:latin typeface="微软雅黑" panose="020B0503020204020204" pitchFamily="34" charset="-122"/>
              </a:rPr>
              <a:t>成果</a:t>
            </a:r>
            <a:endParaRPr lang="zh-CN" altLang="en-US" dirty="0">
              <a:latin typeface="微软雅黑" panose="020B0503020204020204" pitchFamily="34" charset="-122"/>
            </a:endParaRP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研究背景与意义</a:t>
            </a:r>
            <a:endParaRPr lang="zh-CN" altLang="en-US" dirty="0">
              <a:latin typeface="微软雅黑" panose="020B0503020204020204" pitchFamily="34" charset="-122"/>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ln>
        </p:spPr>
        <p:txBody>
          <a:bodyPr wrap="none" anchor="ctr"/>
          <a:lstStyle/>
          <a:p>
            <a:pPr>
              <a:defRPr/>
            </a:pPr>
            <a:endParaRPr lang="zh-CN" altLang="en-US" kern="0">
              <a:solidFill>
                <a:sysClr val="windowText" lastClr="000000"/>
              </a:solidFill>
              <a:ea typeface="华文细黑" panose="02010600040101010101"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ln>
                <a:solidFill>
                  <a:srgbClr val="005BAC"/>
                </a:solidFill>
                <a:latin typeface="黑体" panose="02010609060101010101" pitchFamily="49" charset="-122"/>
                <a:ea typeface="黑体" panose="02010609060101010101" pitchFamily="49" charset="-122"/>
              </a:rPr>
              <a:t>3</a:t>
            </a:r>
            <a:endParaRPr lang="zh-CN" altLang="en-US" sz="3600" kern="10" dirty="0">
              <a:ln w="3175">
                <a:solidFill>
                  <a:srgbClr val="005BAC"/>
                </a:solidFill>
                <a:round/>
              </a:ln>
              <a:solidFill>
                <a:srgbClr val="005BAC"/>
              </a:solidFill>
              <a:latin typeface="黑体" panose="02010609060101010101" pitchFamily="49" charset="-122"/>
              <a:ea typeface="黑体" panose="02010609060101010101" pitchFamily="49" charset="-122"/>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14:hiddenLine>
            </a:ext>
          </a:extLst>
        </p:spPr>
        <p:txBody>
          <a:bodyPr wrap="none" lIns="144000" anchor="ctr"/>
          <a:lstStyle/>
          <a:p>
            <a:pPr marL="0" lvl="1"/>
            <a:r>
              <a:rPr lang="zh-CN" altLang="en-US" dirty="0">
                <a:latin typeface="微软雅黑" panose="020B0503020204020204" pitchFamily="34" charset="-122"/>
              </a:rPr>
              <a:t>研究目标、内容及解决的关键问题</a:t>
            </a:r>
            <a:endParaRPr lang="zh-CN" altLang="en-US"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91D6305-F633-4AF1-BE5A-E32AE39AA646}" type="slidenum">
              <a:rPr lang="zh-CN" altLang="en-US" smtClean="0"/>
            </a:fld>
            <a:endParaRPr lang="zh-CN" altLang="en-US"/>
          </a:p>
        </p:txBody>
      </p:sp>
      <p:sp>
        <p:nvSpPr>
          <p:cNvPr id="34" name="AutoShape 19"/>
          <p:cNvSpPr>
            <a:spLocks noChangeArrowheads="1"/>
          </p:cNvSpPr>
          <p:nvPr/>
        </p:nvSpPr>
        <p:spPr bwMode="auto">
          <a:xfrm>
            <a:off x="2896249" y="2347910"/>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a typeface="华文细黑"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088" y="65088"/>
            <a:ext cx="6972300" cy="582612"/>
          </a:xfrm>
        </p:spPr>
        <p:txBody>
          <a:bodyPr/>
          <a:lstStyle/>
          <a:p>
            <a:r>
              <a:rPr kumimoji="1" lang="zh-CN" altLang="en-US" dirty="0"/>
              <a:t>国内外研究现状分析</a:t>
            </a:r>
            <a:endParaRPr kumimoji="1" lang="zh-CN" altLang="en-US" dirty="0"/>
          </a:p>
        </p:txBody>
      </p:sp>
      <p:sp>
        <p:nvSpPr>
          <p:cNvPr id="67" name="文本框 9"/>
          <p:cNvSpPr txBox="1"/>
          <p:nvPr/>
        </p:nvSpPr>
        <p:spPr>
          <a:xfrm>
            <a:off x="507365" y="902970"/>
            <a:ext cx="7978140" cy="737235"/>
          </a:xfrm>
          <a:prstGeom prst="rect">
            <a:avLst/>
          </a:prstGeom>
          <a:noFill/>
          <a:ln w="12700" cap="rnd" cmpd="sng">
            <a:noFill/>
            <a:prstDash val="dash"/>
            <a:miter lim="800000"/>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latinLnBrk="0">
              <a:lnSpc>
                <a:spcPct val="150000"/>
              </a:lnSpc>
            </a:pPr>
            <a:r>
              <a:rPr lang="zh-CN" altLang="en-US" sz="1400" dirty="0">
                <a:latin typeface="+mn-ea"/>
                <a:cs typeface="微软雅黑" panose="020B0503020204020204" pitchFamily="34" charset="-122"/>
              </a:rPr>
              <a:t>目前关于隧道内混合行为的研究比较少，隧道内的研究主要集中在隧道内单行为的识别。关于混合流的研究主要集中在</a:t>
            </a:r>
            <a:r>
              <a:rPr lang="en-US" altLang="zh-CN" sz="1400" dirty="0">
                <a:latin typeface="+mn-ea"/>
                <a:cs typeface="微软雅黑" panose="020B0503020204020204" pitchFamily="34" charset="-122"/>
              </a:rPr>
              <a:t>Tor</a:t>
            </a:r>
            <a:r>
              <a:rPr lang="zh-CN" altLang="en-US" sz="1400" dirty="0">
                <a:latin typeface="+mn-ea"/>
                <a:cs typeface="微软雅黑" panose="020B0503020204020204" pitchFamily="34" charset="-122"/>
              </a:rPr>
              <a:t>上混合行为的识别。</a:t>
            </a:r>
            <a:endParaRPr lang="zh-CN" altLang="en-US" sz="1400" dirty="0">
              <a:latin typeface="+mn-ea"/>
              <a:cs typeface="微软雅黑" panose="020B0503020204020204" pitchFamily="34" charset="-122"/>
            </a:endParaRPr>
          </a:p>
        </p:txBody>
      </p:sp>
      <p:sp>
        <p:nvSpPr>
          <p:cNvPr id="8" name="灯片编号占位符 7"/>
          <p:cNvSpPr>
            <a:spLocks noGrp="1"/>
          </p:cNvSpPr>
          <p:nvPr>
            <p:ph type="sldNum" sz="quarter" idx="10"/>
          </p:nvPr>
        </p:nvSpPr>
        <p:spPr/>
        <p:txBody>
          <a:bodyPr/>
          <a:lstStyle/>
          <a:p>
            <a:fld id="{591D6305-F633-4AF1-BE5A-E32AE39AA646}" type="slidenum">
              <a:rPr lang="zh-CN" altLang="en-US" smtClean="0"/>
            </a:fld>
            <a:endParaRPr lang="zh-CN" altLang="en-US"/>
          </a:p>
        </p:txBody>
      </p:sp>
      <p:grpSp>
        <p:nvGrpSpPr>
          <p:cNvPr id="131" name="组合 130"/>
          <p:cNvGrpSpPr/>
          <p:nvPr/>
        </p:nvGrpSpPr>
        <p:grpSpPr>
          <a:xfrm>
            <a:off x="79931" y="1416050"/>
            <a:ext cx="9137015" cy="4878424"/>
            <a:chOff x="80" y="2874"/>
            <a:chExt cx="14389" cy="7683"/>
          </a:xfrm>
        </p:grpSpPr>
        <p:grpSp>
          <p:nvGrpSpPr>
            <p:cNvPr id="104" name="组合 103"/>
            <p:cNvGrpSpPr/>
            <p:nvPr/>
          </p:nvGrpSpPr>
          <p:grpSpPr>
            <a:xfrm>
              <a:off x="80" y="2874"/>
              <a:ext cx="14389" cy="7683"/>
              <a:chOff x="80" y="2874"/>
              <a:chExt cx="14389" cy="7683"/>
            </a:xfrm>
          </p:grpSpPr>
          <p:sp>
            <p:nvSpPr>
              <p:cNvPr id="10" name="矩形 9"/>
              <p:cNvSpPr/>
              <p:nvPr/>
            </p:nvSpPr>
            <p:spPr bwMode="auto">
              <a:xfrm>
                <a:off x="6900" y="5614"/>
                <a:ext cx="6574" cy="495"/>
              </a:xfrm>
              <a:prstGeom prst="rect">
                <a:avLst/>
              </a:prstGeom>
              <a:solidFill>
                <a:srgbClr val="95CAF2"/>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LFETT2021:A Large-scale Fine-grained Encrypted Tunnel Traffic Dataset,</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TrustCom2021</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grpSp>
            <p:nvGrpSpPr>
              <p:cNvPr id="103" name="组合 102"/>
              <p:cNvGrpSpPr/>
              <p:nvPr/>
            </p:nvGrpSpPr>
            <p:grpSpPr>
              <a:xfrm>
                <a:off x="80" y="2874"/>
                <a:ext cx="14389" cy="7683"/>
                <a:chOff x="80" y="2874"/>
                <a:chExt cx="14389" cy="7683"/>
              </a:xfrm>
            </p:grpSpPr>
            <p:grpSp>
              <p:nvGrpSpPr>
                <p:cNvPr id="9" name="组合 8"/>
                <p:cNvGrpSpPr/>
                <p:nvPr/>
              </p:nvGrpSpPr>
              <p:grpSpPr>
                <a:xfrm>
                  <a:off x="80" y="3013"/>
                  <a:ext cx="14389" cy="7544"/>
                  <a:chOff x="1115616" y="2388589"/>
                  <a:chExt cx="9137015" cy="4790440"/>
                </a:xfrm>
              </p:grpSpPr>
              <p:grpSp>
                <p:nvGrpSpPr>
                  <p:cNvPr id="5" name="组合 4"/>
                  <p:cNvGrpSpPr/>
                  <p:nvPr/>
                </p:nvGrpSpPr>
                <p:grpSpPr>
                  <a:xfrm>
                    <a:off x="1115616" y="2388589"/>
                    <a:ext cx="4363406" cy="4606571"/>
                    <a:chOff x="1403648" y="2388589"/>
                    <a:chExt cx="4363406" cy="4606571"/>
                  </a:xfrm>
                </p:grpSpPr>
                <p:cxnSp>
                  <p:nvCxnSpPr>
                    <p:cNvPr id="150" name="直接连接符 149"/>
                    <p:cNvCxnSpPr/>
                    <p:nvPr/>
                  </p:nvCxnSpPr>
                  <p:spPr>
                    <a:xfrm>
                      <a:off x="5312675" y="4378549"/>
                      <a:ext cx="229837"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403648" y="2388589"/>
                      <a:ext cx="4363406" cy="4606571"/>
                      <a:chOff x="1403648" y="2388589"/>
                      <a:chExt cx="4363406" cy="4606571"/>
                    </a:xfrm>
                  </p:grpSpPr>
                  <p:cxnSp>
                    <p:nvCxnSpPr>
                      <p:cNvPr id="151" name="直接连接符 150"/>
                      <p:cNvCxnSpPr/>
                      <p:nvPr/>
                    </p:nvCxnSpPr>
                    <p:spPr>
                      <a:xfrm>
                        <a:off x="5542512" y="4146601"/>
                        <a:ext cx="0" cy="42918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5536086" y="4151922"/>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5536086" y="4580247"/>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403648" y="2388589"/>
                        <a:ext cx="4363406" cy="4606571"/>
                        <a:chOff x="1403648" y="2388589"/>
                        <a:chExt cx="4363406" cy="4606571"/>
                      </a:xfrm>
                    </p:grpSpPr>
                    <p:cxnSp>
                      <p:nvCxnSpPr>
                        <p:cNvPr id="142" name="直接连接符 141"/>
                        <p:cNvCxnSpPr/>
                        <p:nvPr/>
                      </p:nvCxnSpPr>
                      <p:spPr>
                        <a:xfrm>
                          <a:off x="5311339" y="3638186"/>
                          <a:ext cx="237600"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5555312" y="3424143"/>
                          <a:ext cx="906" cy="441128"/>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5548939" y="3422305"/>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5548939" y="3859177"/>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03648" y="2388589"/>
                          <a:ext cx="4363406" cy="4606571"/>
                          <a:chOff x="1403648" y="2388589"/>
                          <a:chExt cx="4363406" cy="4606571"/>
                        </a:xfrm>
                      </p:grpSpPr>
                      <p:grpSp>
                        <p:nvGrpSpPr>
                          <p:cNvPr id="62" name="组合 61"/>
                          <p:cNvGrpSpPr/>
                          <p:nvPr/>
                        </p:nvGrpSpPr>
                        <p:grpSpPr>
                          <a:xfrm>
                            <a:off x="1403648" y="2646538"/>
                            <a:ext cx="4363406" cy="4348622"/>
                            <a:chOff x="1115616" y="1756181"/>
                            <a:chExt cx="4363406" cy="4348622"/>
                          </a:xfrm>
                        </p:grpSpPr>
                        <p:cxnSp>
                          <p:nvCxnSpPr>
                            <p:cNvPr id="63" name="直接箭头连接符 62"/>
                            <p:cNvCxnSpPr/>
                            <p:nvPr/>
                          </p:nvCxnSpPr>
                          <p:spPr>
                            <a:xfrm>
                              <a:off x="3232679" y="3480380"/>
                              <a:ext cx="180000"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1115616" y="1756181"/>
                              <a:ext cx="4363406" cy="4348622"/>
                              <a:chOff x="1115616" y="1756181"/>
                              <a:chExt cx="4363406" cy="4348622"/>
                            </a:xfrm>
                          </p:grpSpPr>
                          <p:sp>
                            <p:nvSpPr>
                              <p:cNvPr id="72" name="矩形 71"/>
                              <p:cNvSpPr/>
                              <p:nvPr/>
                            </p:nvSpPr>
                            <p:spPr bwMode="auto">
                              <a:xfrm>
                                <a:off x="3413365" y="3316607"/>
                                <a:ext cx="1609412" cy="307774"/>
                              </a:xfrm>
                              <a:prstGeom prst="rect">
                                <a:avLst/>
                              </a:prstGeom>
                              <a:solidFill>
                                <a:schemeClr val="accent6">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应用识别</a:t>
                                </a:r>
                                <a:endParaRPr lang="zh-CN" altLang="en-US" sz="1200" dirty="0"/>
                              </a:p>
                            </p:txBody>
                          </p:sp>
                          <p:grpSp>
                            <p:nvGrpSpPr>
                              <p:cNvPr id="92" name="组合 91"/>
                              <p:cNvGrpSpPr/>
                              <p:nvPr/>
                            </p:nvGrpSpPr>
                            <p:grpSpPr>
                              <a:xfrm>
                                <a:off x="1115616" y="1756181"/>
                                <a:ext cx="4363406" cy="4348622"/>
                                <a:chOff x="874062" y="1919427"/>
                                <a:chExt cx="4099936" cy="4993804"/>
                              </a:xfrm>
                            </p:grpSpPr>
                            <p:grpSp>
                              <p:nvGrpSpPr>
                                <p:cNvPr id="93" name="组合 92"/>
                                <p:cNvGrpSpPr/>
                                <p:nvPr/>
                              </p:nvGrpSpPr>
                              <p:grpSpPr>
                                <a:xfrm>
                                  <a:off x="874062" y="2885625"/>
                                  <a:ext cx="1801528" cy="3393276"/>
                                  <a:chOff x="874062" y="2885625"/>
                                  <a:chExt cx="1801528" cy="3393276"/>
                                </a:xfrm>
                              </p:grpSpPr>
                              <p:sp>
                                <p:nvSpPr>
                                  <p:cNvPr id="127" name="矩形 126"/>
                                  <p:cNvSpPr/>
                                  <p:nvPr/>
                                </p:nvSpPr>
                                <p:spPr bwMode="auto">
                                  <a:xfrm>
                                    <a:off x="889856" y="2885625"/>
                                    <a:ext cx="1785734" cy="333513"/>
                                  </a:xfrm>
                                  <a:prstGeom prst="rect">
                                    <a:avLst/>
                                  </a:prstGeom>
                                  <a:solidFill>
                                    <a:schemeClr val="accent1">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隧道内行为识别</a:t>
                                    </a:r>
                                    <a:endParaRPr lang="zh-CN" altLang="en-US" sz="1200" dirty="0"/>
                                  </a:p>
                                </p:txBody>
                              </p:sp>
                              <p:sp>
                                <p:nvSpPr>
                                  <p:cNvPr id="128" name="矩形 127"/>
                                  <p:cNvSpPr/>
                                  <p:nvPr/>
                                </p:nvSpPr>
                                <p:spPr bwMode="auto">
                                  <a:xfrm>
                                    <a:off x="874062" y="5914845"/>
                                    <a:ext cx="1770916" cy="364056"/>
                                  </a:xfrm>
                                  <a:prstGeom prst="rect">
                                    <a:avLst/>
                                  </a:prstGeom>
                                  <a:solidFill>
                                    <a:schemeClr val="accent1">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1200" dirty="0"/>
                                      <a:t>Tor</a:t>
                                    </a:r>
                                    <a:r>
                                      <a:rPr lang="zh-CN" altLang="en-US" sz="1200" dirty="0"/>
                                      <a:t>上混合行为识别</a:t>
                                    </a:r>
                                    <a:endParaRPr lang="zh-CN" altLang="en-US" sz="1200" dirty="0"/>
                                  </a:p>
                                </p:txBody>
                              </p:sp>
                            </p:grpSp>
                            <p:grpSp>
                              <p:nvGrpSpPr>
                                <p:cNvPr id="94" name="组合 93"/>
                                <p:cNvGrpSpPr/>
                                <p:nvPr/>
                              </p:nvGrpSpPr>
                              <p:grpSpPr>
                                <a:xfrm>
                                  <a:off x="2633642" y="1919427"/>
                                  <a:ext cx="1925441" cy="4993804"/>
                                  <a:chOff x="2633642" y="1919427"/>
                                  <a:chExt cx="1925441" cy="4993804"/>
                                </a:xfrm>
                              </p:grpSpPr>
                              <p:sp>
                                <p:nvSpPr>
                                  <p:cNvPr id="114" name="矩形 113"/>
                                  <p:cNvSpPr/>
                                  <p:nvPr/>
                                </p:nvSpPr>
                                <p:spPr bwMode="auto">
                                  <a:xfrm>
                                    <a:off x="3032425" y="2908802"/>
                                    <a:ext cx="1512233" cy="353437"/>
                                  </a:xfrm>
                                  <a:prstGeom prst="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大类行为识别</a:t>
                                    </a:r>
                                    <a:endParaRPr lang="zh-CN" altLang="en-US" sz="1200" dirty="0"/>
                                  </a:p>
                                </p:txBody>
                              </p:sp>
                              <p:sp>
                                <p:nvSpPr>
                                  <p:cNvPr id="115" name="矩形 114"/>
                                  <p:cNvSpPr/>
                                  <p:nvPr/>
                                </p:nvSpPr>
                                <p:spPr bwMode="auto">
                                  <a:xfrm>
                                    <a:off x="3035819" y="4901555"/>
                                    <a:ext cx="1512233" cy="353436"/>
                                  </a:xfrm>
                                  <a:prstGeom prst="rect">
                                    <a:avLst/>
                                  </a:prstGeom>
                                  <a:solidFill>
                                    <a:schemeClr val="bg2">
                                      <a:lumMod val="75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基于分割点检测</a:t>
                                    </a:r>
                                    <a:endParaRPr lang="zh-CN" altLang="en-US" sz="1200" dirty="0"/>
                                  </a:p>
                                </p:txBody>
                              </p:sp>
                              <p:sp>
                                <p:nvSpPr>
                                  <p:cNvPr id="116" name="矩形 115"/>
                                  <p:cNvSpPr/>
                                  <p:nvPr/>
                                </p:nvSpPr>
                                <p:spPr bwMode="auto">
                                  <a:xfrm>
                                    <a:off x="3046850" y="5914924"/>
                                    <a:ext cx="1512233" cy="335804"/>
                                  </a:xfrm>
                                  <a:prstGeom prst="rect">
                                    <a:avLst/>
                                  </a:prstGeom>
                                  <a:solidFill>
                                    <a:schemeClr val="accent5">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基于</a:t>
                                    </a:r>
                                    <a:r>
                                      <a:rPr lang="en-US" altLang="zh-CN" sz="1200" dirty="0"/>
                                      <a:t>Section</a:t>
                                    </a:r>
                                    <a:r>
                                      <a:rPr lang="zh-CN" altLang="en-US" sz="1200" dirty="0"/>
                                      <a:t>分割</a:t>
                                    </a:r>
                                    <a:endParaRPr lang="zh-CN" altLang="en-US" sz="1200" dirty="0"/>
                                  </a:p>
                                </p:txBody>
                              </p:sp>
                              <p:grpSp>
                                <p:nvGrpSpPr>
                                  <p:cNvPr id="117" name="组合 116"/>
                                  <p:cNvGrpSpPr/>
                                  <p:nvPr/>
                                </p:nvGrpSpPr>
                                <p:grpSpPr>
                                  <a:xfrm>
                                    <a:off x="2633642" y="1919427"/>
                                    <a:ext cx="1903709" cy="4993804"/>
                                    <a:chOff x="2633642" y="1919427"/>
                                    <a:chExt cx="1903709" cy="4993804"/>
                                  </a:xfrm>
                                </p:grpSpPr>
                                <p:cxnSp>
                                  <p:nvCxnSpPr>
                                    <p:cNvPr id="118" name="直接连接符 117"/>
                                    <p:cNvCxnSpPr/>
                                    <p:nvPr/>
                                  </p:nvCxnSpPr>
                                  <p:spPr>
                                    <a:xfrm flipV="1">
                                      <a:off x="2678584" y="3068052"/>
                                      <a:ext cx="180000"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864519" y="2092536"/>
                                      <a:ext cx="148" cy="181327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2858584" y="2087866"/>
                                      <a:ext cx="167758"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2864519" y="3076864"/>
                                      <a:ext cx="169131"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bwMode="auto">
                                    <a:xfrm>
                                      <a:off x="3025118" y="1919427"/>
                                      <a:ext cx="1512233" cy="346218"/>
                                    </a:xfrm>
                                    <a:prstGeom prst="rect">
                                      <a:avLst/>
                                    </a:prstGeom>
                                    <a:solidFill>
                                      <a:schemeClr val="accent3">
                                        <a:lumMod val="60000"/>
                                        <a:lumOff val="4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隧道检测</a:t>
                                      </a:r>
                                      <a:endParaRPr lang="zh-CN" altLang="en-US" sz="1200" dirty="0"/>
                                    </a:p>
                                    <a:p>
                                      <a:pPr algn="ctr"/>
                                      <a:endParaRPr lang="zh-CN" altLang="en-US" sz="1200" dirty="0"/>
                                    </a:p>
                                  </p:txBody>
                                </p:sp>
                                <p:cxnSp>
                                  <p:nvCxnSpPr>
                                    <p:cNvPr id="123" name="直接连接符 122"/>
                                    <p:cNvCxnSpPr/>
                                    <p:nvPr/>
                                  </p:nvCxnSpPr>
                                  <p:spPr>
                                    <a:xfrm>
                                      <a:off x="2633642" y="6069284"/>
                                      <a:ext cx="180000"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2822073" y="5037889"/>
                                      <a:ext cx="203043"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2813870" y="5033324"/>
                                      <a:ext cx="0" cy="187990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2822074" y="6073381"/>
                                      <a:ext cx="203043"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95" name="组合 94"/>
                                <p:cNvGrpSpPr/>
                                <p:nvPr/>
                              </p:nvGrpSpPr>
                              <p:grpSpPr>
                                <a:xfrm>
                                  <a:off x="4554673" y="4621910"/>
                                  <a:ext cx="419325" cy="1411954"/>
                                  <a:chOff x="4554673" y="4621910"/>
                                  <a:chExt cx="419325" cy="1411954"/>
                                </a:xfrm>
                              </p:grpSpPr>
                              <p:cxnSp>
                                <p:nvCxnSpPr>
                                  <p:cNvPr id="105" name="直接连接符 104"/>
                                  <p:cNvCxnSpPr/>
                                  <p:nvPr/>
                                </p:nvCxnSpPr>
                                <p:spPr>
                                  <a:xfrm>
                                    <a:off x="4554673" y="5035766"/>
                                    <a:ext cx="223253"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775893" y="4621910"/>
                                    <a:ext cx="0" cy="81174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4770122" y="4623069"/>
                                    <a:ext cx="19732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4776678" y="5033217"/>
                                    <a:ext cx="19732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4772922" y="5429389"/>
                                    <a:ext cx="19732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563064" y="6032777"/>
                                    <a:ext cx="215959"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4733641" y="6033863"/>
                                    <a:ext cx="202958"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grpSp>
                      <p:cxnSp>
                        <p:nvCxnSpPr>
                          <p:cNvPr id="209" name="直接连接符 208"/>
                          <p:cNvCxnSpPr>
                            <a:stCxn id="122" idx="3"/>
                          </p:cNvCxnSpPr>
                          <p:nvPr/>
                        </p:nvCxnSpPr>
                        <p:spPr>
                          <a:xfrm flipV="1">
                            <a:off x="5302346" y="2787376"/>
                            <a:ext cx="237614"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H="1">
                            <a:off x="5542512" y="2388589"/>
                            <a:ext cx="3308" cy="74595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p:nvPr/>
                        </p:nvCxnSpPr>
                        <p:spPr>
                          <a:xfrm>
                            <a:off x="5538927" y="2394380"/>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a:off x="5531082" y="2783992"/>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a:off x="5536086" y="3130135"/>
                            <a:ext cx="210000" cy="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grpSp>
              <p:sp>
                <p:nvSpPr>
                  <p:cNvPr id="6" name="右大括号 5"/>
                  <p:cNvSpPr/>
                  <p:nvPr/>
                </p:nvSpPr>
                <p:spPr>
                  <a:xfrm>
                    <a:off x="9653746" y="2394600"/>
                    <a:ext cx="343474" cy="2309346"/>
                  </a:xfrm>
                  <a:prstGeom prst="rightBrace">
                    <a:avLst>
                      <a:gd name="adj1" fmla="val 8333"/>
                      <a:gd name="adj2" fmla="val 47636"/>
                    </a:avLst>
                  </a:prstGeom>
                  <a:ln w="127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矩形 78"/>
                  <p:cNvSpPr/>
                  <p:nvPr/>
                </p:nvSpPr>
                <p:spPr bwMode="auto">
                  <a:xfrm>
                    <a:off x="9848136" y="2678149"/>
                    <a:ext cx="404495" cy="745490"/>
                  </a:xfrm>
                  <a:prstGeom prst="rect">
                    <a:avLst/>
                  </a:prstGeom>
                  <a:noFill/>
                  <a:ln w="0" cap="flat">
                    <a:noFill/>
                    <a:prstDash val="solid"/>
                    <a:round/>
                  </a:ln>
                </p:spPr>
                <p:txBody>
                  <a:bodyPr vert="horz" wrap="square" lIns="91440" tIns="45720" rIns="91440" bIns="45720" numCol="1" rtlCol="0" anchor="t" anchorCtr="0" compatLnSpc="1"/>
                  <a:lstStyle/>
                  <a:p>
                    <a:pPr algn="ctr"/>
                    <a:r>
                      <a:rPr lang="zh-CN" altLang="en-US" sz="1000" b="1" dirty="0">
                        <a:solidFill>
                          <a:srgbClr val="FF0000"/>
                        </a:solidFill>
                      </a:rPr>
                      <a:t>关注隧道内单行为识别的现状</a:t>
                    </a:r>
                    <a:endParaRPr lang="zh-CN" altLang="en-US" sz="1000" b="1" dirty="0">
                      <a:solidFill>
                        <a:srgbClr val="FF0000"/>
                      </a:solidFill>
                    </a:endParaRPr>
                  </a:p>
                </p:txBody>
              </p:sp>
              <p:sp>
                <p:nvSpPr>
                  <p:cNvPr id="80" name="右大括号 79"/>
                  <p:cNvSpPr/>
                  <p:nvPr/>
                </p:nvSpPr>
                <p:spPr>
                  <a:xfrm>
                    <a:off x="9689386" y="4929859"/>
                    <a:ext cx="271780" cy="2099310"/>
                  </a:xfrm>
                  <a:prstGeom prst="rightBrace">
                    <a:avLst/>
                  </a:prstGeom>
                  <a:ln w="127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矩形 80"/>
                  <p:cNvSpPr/>
                  <p:nvPr/>
                </p:nvSpPr>
                <p:spPr bwMode="auto">
                  <a:xfrm>
                    <a:off x="9849406" y="5271489"/>
                    <a:ext cx="403225" cy="1907540"/>
                  </a:xfrm>
                  <a:prstGeom prst="rect">
                    <a:avLst/>
                  </a:prstGeom>
                  <a:noFill/>
                  <a:ln w="0" cap="flat">
                    <a:noFill/>
                    <a:prstDash val="solid"/>
                    <a:round/>
                  </a:ln>
                </p:spPr>
                <p:txBody>
                  <a:bodyPr vert="horz" wrap="square" lIns="91440" tIns="45720" rIns="91440" bIns="45720" numCol="1" rtlCol="0" anchor="t" anchorCtr="0" compatLnSpc="1"/>
                  <a:lstStyle/>
                  <a:p>
                    <a:pPr algn="ctr"/>
                    <a:r>
                      <a:rPr lang="zh-CN" altLang="en-US" sz="1000" b="1" dirty="0">
                        <a:solidFill>
                          <a:srgbClr val="FF0000"/>
                        </a:solidFill>
                        <a:latin typeface="+mn-ea"/>
                      </a:rPr>
                      <a:t>关注</a:t>
                    </a:r>
                    <a:r>
                      <a:rPr lang="en-US" altLang="zh-CN" sz="1000" b="1" dirty="0">
                        <a:solidFill>
                          <a:srgbClr val="FF0000"/>
                        </a:solidFill>
                        <a:latin typeface="+mn-ea"/>
                      </a:rPr>
                      <a:t>Tor</a:t>
                    </a:r>
                    <a:r>
                      <a:rPr lang="zh-CN" altLang="en-US" sz="1000" b="1" dirty="0">
                        <a:solidFill>
                          <a:srgbClr val="FF0000"/>
                        </a:solidFill>
                        <a:latin typeface="+mn-ea"/>
                      </a:rPr>
                      <a:t>上混合行为分割的方法</a:t>
                    </a:r>
                    <a:endParaRPr lang="zh-CN" altLang="en-US" sz="1000" b="1" dirty="0">
                      <a:solidFill>
                        <a:srgbClr val="FF0000"/>
                      </a:solidFill>
                      <a:latin typeface="+mn-ea"/>
                    </a:endParaRPr>
                  </a:p>
                </p:txBody>
              </p:sp>
            </p:grpSp>
            <p:sp>
              <p:nvSpPr>
                <p:cNvPr id="11" name="矩形 10"/>
                <p:cNvSpPr/>
                <p:nvPr/>
              </p:nvSpPr>
              <p:spPr bwMode="auto">
                <a:xfrm>
                  <a:off x="6880" y="2874"/>
                  <a:ext cx="6646" cy="489"/>
                </a:xfrm>
                <a:prstGeom prst="rect">
                  <a:avLst/>
                </a:prstGeom>
                <a:solidFill>
                  <a:srgbClr val="95CAF2"/>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rPr>
                    <a:t>N</a:t>
                  </a:r>
                  <a:r>
                    <a:rPr lang="en-US" altLang="zh-CN" sz="800" b="1" dirty="0">
                      <a:solidFill>
                        <a:schemeClr val="tx1"/>
                      </a:solidFill>
                      <a:latin typeface="Times New Roman" panose="02020603050405020304" pitchFamily="18" charset="0"/>
                      <a:cs typeface="Times New Roman" panose="02020603050405020304" pitchFamily="18" charset="0"/>
                    </a:rPr>
                    <a:t>SA-Net: A NetFlow Sequence Attention Network for Virtual Private Network Traffic Detection</a:t>
                  </a:r>
                  <a:r>
                    <a:rPr lang="zh-CN" altLang="en-US" sz="800" b="1" dirty="0">
                      <a:solidFill>
                        <a:schemeClr val="tx1"/>
                      </a:solidFill>
                      <a:latin typeface="Times New Roman" panose="02020603050405020304" pitchFamily="18" charset="0"/>
                      <a:cs typeface="Times New Roman" panose="02020603050405020304" pitchFamily="18" charset="0"/>
                    </a:rPr>
                    <a:t>，WISE</a:t>
                  </a:r>
                  <a:r>
                    <a:rPr lang="en-US" altLang="zh-CN" sz="800" b="1" dirty="0">
                      <a:solidFill>
                        <a:schemeClr val="tx1"/>
                      </a:solidFill>
                      <a:latin typeface="Times New Roman" panose="02020603050405020304" pitchFamily="18" charset="0"/>
                      <a:cs typeface="Times New Roman" panose="02020603050405020304" pitchFamily="18" charset="0"/>
                    </a:rPr>
                    <a:t>2020</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2" name="矩形 11"/>
                <p:cNvSpPr/>
                <p:nvPr/>
              </p:nvSpPr>
              <p:spPr bwMode="auto">
                <a:xfrm>
                  <a:off x="6880" y="3355"/>
                  <a:ext cx="6646" cy="489"/>
                </a:xfrm>
                <a:prstGeom prst="rect">
                  <a:avLst/>
                </a:prstGeom>
                <a:solidFill>
                  <a:srgbClr val="95CAF2"/>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800" b="1" dirty="0">
                      <a:solidFill>
                        <a:schemeClr val="tx1"/>
                      </a:solidFill>
                      <a:latin typeface="Times New Roman" panose="02020603050405020304" pitchFamily="18" charset="0"/>
                      <a:cs typeface="Times New Roman" panose="02020603050405020304" pitchFamily="18" charset="0"/>
                    </a:rPr>
                    <a:t>Towards Aggregated Features: A Novel Proxy Detection Method Using NetFlow Data，</a:t>
                  </a:r>
                  <a:r>
                    <a:rPr lang="en-US" altLang="zh-CN" sz="800" b="1" dirty="0">
                      <a:solidFill>
                        <a:schemeClr val="tx1"/>
                      </a:solidFill>
                      <a:latin typeface="Times New Roman" panose="02020603050405020304" pitchFamily="18" charset="0"/>
                      <a:cs typeface="Times New Roman" panose="02020603050405020304" pitchFamily="18" charset="0"/>
                    </a:rPr>
                    <a:t>HPCC2020</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 name="矩形 12"/>
                <p:cNvSpPr/>
                <p:nvPr/>
              </p:nvSpPr>
              <p:spPr bwMode="auto">
                <a:xfrm>
                  <a:off x="6880" y="3844"/>
                  <a:ext cx="6646" cy="489"/>
                </a:xfrm>
                <a:prstGeom prst="rect">
                  <a:avLst/>
                </a:prstGeom>
                <a:solidFill>
                  <a:srgbClr val="95CAF2"/>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An Empirical Analysis of Plugin-Based Tor Traffic over SSH Tunnel,</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MILCOM2020</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grpSp>
          <p:sp>
            <p:nvSpPr>
              <p:cNvPr id="14" name="矩形 13"/>
              <p:cNvSpPr/>
              <p:nvPr/>
            </p:nvSpPr>
            <p:spPr bwMode="auto">
              <a:xfrm>
                <a:off x="6923" y="9975"/>
                <a:ext cx="6574" cy="495"/>
              </a:xfrm>
              <a:prstGeom prst="rect">
                <a:avLst/>
              </a:prstGeom>
              <a:solidFill>
                <a:srgbClr val="95CAF2"/>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BAPM：Block Attention Profiling Model for Multi tab Website Fingerprinting Attacks on Tor,ACSAC2021</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grpSp>
        <p:grpSp>
          <p:nvGrpSpPr>
            <p:cNvPr id="130" name="组合 129"/>
            <p:cNvGrpSpPr/>
            <p:nvPr/>
          </p:nvGrpSpPr>
          <p:grpSpPr>
            <a:xfrm>
              <a:off x="3345" y="10010"/>
              <a:ext cx="3564" cy="461"/>
              <a:chOff x="3345" y="10010"/>
              <a:chExt cx="3564" cy="461"/>
            </a:xfrm>
          </p:grpSpPr>
          <p:cxnSp>
            <p:nvCxnSpPr>
              <p:cNvPr id="101" name="直接箭头连接符 100"/>
              <p:cNvCxnSpPr/>
              <p:nvPr/>
            </p:nvCxnSpPr>
            <p:spPr>
              <a:xfrm>
                <a:off x="3345" y="10259"/>
                <a:ext cx="340"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bwMode="auto">
              <a:xfrm>
                <a:off x="3721" y="10010"/>
                <a:ext cx="2535" cy="461"/>
              </a:xfrm>
              <a:prstGeom prst="rect">
                <a:avLst/>
              </a:prstGeom>
              <a:solidFill>
                <a:schemeClr val="tx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t>端到端方法</a:t>
                </a:r>
                <a:endParaRPr lang="zh-CN" altLang="en-US" sz="1200" dirty="0"/>
              </a:p>
            </p:txBody>
          </p:sp>
          <p:cxnSp>
            <p:nvCxnSpPr>
              <p:cNvPr id="129" name="直接箭头连接符 128"/>
              <p:cNvCxnSpPr/>
              <p:nvPr/>
            </p:nvCxnSpPr>
            <p:spPr>
              <a:xfrm flipV="1">
                <a:off x="6261" y="10223"/>
                <a:ext cx="648" cy="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sp>
        <p:nvSpPr>
          <p:cNvPr id="132" name="矩形 131"/>
          <p:cNvSpPr/>
          <p:nvPr/>
        </p:nvSpPr>
        <p:spPr bwMode="auto">
          <a:xfrm>
            <a:off x="4403725" y="5219065"/>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Revisiting Assumptions for Website Fingerprinting Attacks,</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AsiaCCS19</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3" name="矩形 132"/>
          <p:cNvSpPr/>
          <p:nvPr/>
        </p:nvSpPr>
        <p:spPr bwMode="auto">
          <a:xfrm>
            <a:off x="4413885" y="3470275"/>
            <a:ext cx="4174490" cy="314325"/>
          </a:xfrm>
          <a:prstGeom prst="rect">
            <a:avLst/>
          </a:prstGeom>
          <a:solidFill>
            <a:schemeClr val="accent3">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buClrTx/>
              <a:buSzTx/>
              <a:buFontTx/>
            </a:pPr>
            <a:r>
              <a:rPr lang="en-US" altLang="zh-CN" sz="800" b="1" dirty="0">
                <a:latin typeface="Times New Roman" panose="02020603050405020304" pitchFamily="18" charset="0"/>
                <a:cs typeface="Times New Roman" panose="02020603050405020304" pitchFamily="18" charset="0"/>
                <a:sym typeface="+mn-ea"/>
              </a:rPr>
              <a:t>Learning to Classify: A Flow-Based Relation Network for Encrypted Traffic Classification</a:t>
            </a:r>
            <a:r>
              <a:rPr lang="en-US" altLang="zh-CN" sz="800" b="1" dirty="0">
                <a:solidFill>
                  <a:schemeClr val="tx1"/>
                </a:solidFill>
                <a:latin typeface="Times New Roman" panose="02020603050405020304" pitchFamily="18" charset="0"/>
                <a:cs typeface="Times New Roman" panose="02020603050405020304" pitchFamily="18" charset="0"/>
              </a:rPr>
              <a:t>,</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latin typeface="Times New Roman" panose="02020603050405020304" pitchFamily="18" charset="0"/>
                <a:cs typeface="Times New Roman" panose="02020603050405020304" pitchFamily="18" charset="0"/>
                <a:sym typeface="+mn-ea"/>
              </a:rPr>
              <a:t>WWW2020</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4" name="矩形 133"/>
          <p:cNvSpPr/>
          <p:nvPr/>
        </p:nvSpPr>
        <p:spPr bwMode="auto">
          <a:xfrm>
            <a:off x="4410075" y="3989705"/>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Revisiting Assumptions for Website Fingerprinting Attacks,</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AsiaCCS19</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5" name="矩形 134"/>
          <p:cNvSpPr/>
          <p:nvPr/>
        </p:nvSpPr>
        <p:spPr bwMode="auto">
          <a:xfrm>
            <a:off x="4413885" y="4304665"/>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A Multi-tab Website Fingerprinting Attack</a:t>
            </a:r>
            <a:r>
              <a:rPr lang="zh-CN" altLang="en-US" sz="800" b="1" dirty="0">
                <a:solidFill>
                  <a:schemeClr val="tx1"/>
                </a:solidFill>
                <a:latin typeface="Times New Roman" panose="02020603050405020304" pitchFamily="18" charset="0"/>
                <a:cs typeface="Times New Roman" panose="02020603050405020304" pitchFamily="18" charset="0"/>
              </a:rPr>
              <a:t>，</a:t>
            </a:r>
            <a:endParaRPr lang="zh-CN" altLang="en-US"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AsiaCCS19</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7" name="矩形 136"/>
          <p:cNvSpPr/>
          <p:nvPr/>
        </p:nvSpPr>
        <p:spPr bwMode="auto">
          <a:xfrm>
            <a:off x="4413885" y="4618990"/>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800" b="1" dirty="0">
                <a:solidFill>
                  <a:schemeClr val="tx1"/>
                </a:solidFill>
                <a:latin typeface="Times New Roman" panose="02020603050405020304" pitchFamily="18" charset="0"/>
                <a:cs typeface="Times New Roman" panose="02020603050405020304" pitchFamily="18" charset="0"/>
              </a:rPr>
              <a:t>Automated Multi-Tab Website Fingerprinting Attack,</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AsiaCCS19</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8" name="矩形 137"/>
          <p:cNvSpPr/>
          <p:nvPr/>
        </p:nvSpPr>
        <p:spPr bwMode="auto">
          <a:xfrm>
            <a:off x="4387215" y="2447925"/>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buClrTx/>
              <a:buSzTx/>
              <a:buFontTx/>
            </a:pPr>
            <a:r>
              <a:rPr lang="en-US" altLang="zh-CN" sz="800" b="1" dirty="0">
                <a:latin typeface="Times New Roman" panose="02020603050405020304" pitchFamily="18" charset="0"/>
                <a:cs typeface="Times New Roman" panose="02020603050405020304" pitchFamily="18" charset="0"/>
                <a:sym typeface="+mn-ea"/>
              </a:rPr>
              <a:t>A Session-Packets-Based encrypted traffic classification using capsule neural networks</a:t>
            </a:r>
            <a:r>
              <a:rPr lang="en-US" altLang="zh-CN" sz="800" b="1" dirty="0">
                <a:solidFill>
                  <a:schemeClr val="tx1"/>
                </a:solidFill>
                <a:latin typeface="Times New Roman" panose="02020603050405020304" pitchFamily="18" charset="0"/>
                <a:cs typeface="Times New Roman" panose="02020603050405020304" pitchFamily="18" charset="0"/>
              </a:rPr>
              <a:t>,</a:t>
            </a:r>
            <a:endParaRPr lang="en-US" altLang="zh-CN" sz="800" b="1" dirty="0">
              <a:solidFill>
                <a:schemeClr val="tx1"/>
              </a:solidFill>
              <a:latin typeface="Times New Roman" panose="02020603050405020304" pitchFamily="18" charset="0"/>
              <a:cs typeface="Times New Roman" panose="02020603050405020304" pitchFamily="18" charset="0"/>
            </a:endParaRPr>
          </a:p>
          <a:p>
            <a:pPr algn="ctr"/>
            <a:r>
              <a:rPr lang="en-US" altLang="zh-CN" sz="800" b="1" dirty="0">
                <a:solidFill>
                  <a:schemeClr val="tx1"/>
                </a:solidFill>
                <a:latin typeface="Times New Roman" panose="02020603050405020304" pitchFamily="18" charset="0"/>
                <a:cs typeface="Times New Roman" panose="02020603050405020304" pitchFamily="18" charset="0"/>
              </a:rPr>
              <a:t>HPCC2019</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39" name="矩形 138"/>
          <p:cNvSpPr/>
          <p:nvPr/>
        </p:nvSpPr>
        <p:spPr bwMode="auto">
          <a:xfrm>
            <a:off x="4387215" y="2769870"/>
            <a:ext cx="4220845" cy="314325"/>
          </a:xfrm>
          <a:prstGeom prst="rect">
            <a:avLst/>
          </a:prstGeom>
          <a:solidFill>
            <a:srgbClr val="D7E4BD"/>
          </a:solidFill>
          <a:ln w="0" cap="flat">
            <a:solidFill>
              <a:srgbClr val="000000"/>
            </a:solidFill>
            <a:prstDash val="solid"/>
            <a:round/>
          </a:ln>
        </p:spPr>
        <p:txBody>
          <a:bodyPr vert="horz" wrap="square" lIns="91440" tIns="45720" rIns="91440" bIns="45720" numCol="1" rtlCol="0" anchor="t" anchorCtr="0" compatLnSpc="1"/>
          <a:lstStyle/>
          <a:p>
            <a:pPr algn="ctr">
              <a:buClrTx/>
              <a:buSzTx/>
              <a:buNone/>
            </a:pPr>
            <a:r>
              <a:rPr lang="en-US" altLang="zh-CN" sz="800" b="1" dirty="0">
                <a:latin typeface="Times New Roman" panose="02020603050405020304" pitchFamily="18" charset="0"/>
                <a:cs typeface="Times New Roman" panose="02020603050405020304" pitchFamily="18" charset="0"/>
                <a:sym typeface="+mn-ea"/>
              </a:rPr>
              <a:t>TSCRNN: A novel classification scheme of encrypted traffic based on flow spatiotemporal features for efficient management of IIoT, CN2021</a:t>
            </a:r>
            <a:endParaRPr lang="en-US" altLang="zh-CN" sz="800" b="1" dirty="0">
              <a:solidFill>
                <a:schemeClr val="tx1"/>
              </a:solidFill>
              <a:latin typeface="Times New Roman" panose="02020603050405020304" pitchFamily="18" charset="0"/>
              <a:cs typeface="Times New Roman" panose="02020603050405020304" pitchFamily="18" charset="0"/>
            </a:endParaRPr>
          </a:p>
        </p:txBody>
      </p:sp>
      <p:sp>
        <p:nvSpPr>
          <p:cNvPr id="141" name="圆角矩形 140"/>
          <p:cNvSpPr/>
          <p:nvPr/>
        </p:nvSpPr>
        <p:spPr>
          <a:xfrm>
            <a:off x="4688205" y="1586230"/>
            <a:ext cx="3672840" cy="581025"/>
          </a:xfrm>
          <a:prstGeom prst="roundRect">
            <a:avLst/>
          </a:prstGeom>
          <a:solidFill>
            <a:srgbClr val="E6B9B8"/>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a:t>主要集中于</a:t>
            </a:r>
            <a:r>
              <a:rPr lang="en-US" altLang="zh-CN" sz="1200"/>
              <a:t>SSL</a:t>
            </a:r>
            <a:r>
              <a:rPr lang="zh-CN" altLang="en-US" sz="1200"/>
              <a:t>、</a:t>
            </a:r>
            <a:r>
              <a:rPr lang="en-US" altLang="zh-CN" sz="1200"/>
              <a:t>SSH</a:t>
            </a:r>
            <a:r>
              <a:rPr lang="zh-CN" altLang="en-US" sz="1200"/>
              <a:t>、</a:t>
            </a:r>
            <a:r>
              <a:rPr lang="en-US" altLang="zh-CN" sz="1200"/>
              <a:t>DOH</a:t>
            </a:r>
            <a:r>
              <a:rPr lang="zh-CN" altLang="en-US" sz="1200"/>
              <a:t>等隧道检测，识别效果较好，</a:t>
            </a:r>
            <a:r>
              <a:rPr lang="zh-CN" altLang="en-US" sz="1200" dirty="0">
                <a:latin typeface="+mn-ea"/>
                <a:sym typeface="+mn-ea"/>
              </a:rPr>
              <a:t>关于</a:t>
            </a:r>
            <a:r>
              <a:rPr lang="en-US" altLang="zh-CN" sz="1200" dirty="0">
                <a:latin typeface="+mn-ea"/>
                <a:sym typeface="+mn-ea"/>
              </a:rPr>
              <a:t>PPTP</a:t>
            </a:r>
            <a:r>
              <a:rPr lang="zh-CN" altLang="en-US" sz="1200" dirty="0">
                <a:latin typeface="+mn-ea"/>
                <a:sym typeface="+mn-ea"/>
              </a:rPr>
              <a:t>、</a:t>
            </a:r>
            <a:r>
              <a:rPr lang="en-US" altLang="zh-CN" sz="1200" dirty="0">
                <a:latin typeface="+mn-ea"/>
                <a:sym typeface="+mn-ea"/>
              </a:rPr>
              <a:t>L2TP</a:t>
            </a:r>
            <a:r>
              <a:rPr lang="zh-CN" altLang="en-US" sz="1200" dirty="0">
                <a:latin typeface="+mn-ea"/>
                <a:sym typeface="+mn-ea"/>
              </a:rPr>
              <a:t>等隧道检测的研究较少</a:t>
            </a:r>
            <a:endParaRPr lang="zh-CN" altLang="en-US" sz="1200"/>
          </a:p>
        </p:txBody>
      </p:sp>
      <p:sp>
        <p:nvSpPr>
          <p:cNvPr id="147" name="圆角矩形 146"/>
          <p:cNvSpPr/>
          <p:nvPr/>
        </p:nvSpPr>
        <p:spPr>
          <a:xfrm>
            <a:off x="4646930" y="2501265"/>
            <a:ext cx="3672840" cy="552450"/>
          </a:xfrm>
          <a:prstGeom prst="round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latin typeface="+mn-ea"/>
                <a:sym typeface="+mn-ea"/>
              </a:rPr>
              <a:t>主要集中在</a:t>
            </a:r>
            <a:r>
              <a:rPr lang="en-US" altLang="zh-CN" sz="1200" dirty="0">
                <a:latin typeface="+mn-ea"/>
                <a:sym typeface="+mn-ea"/>
              </a:rPr>
              <a:t>ISCX VPN-</a:t>
            </a:r>
            <a:r>
              <a:rPr lang="en-US" altLang="zh-CN" sz="1200" dirty="0" err="1">
                <a:latin typeface="+mn-ea"/>
                <a:sym typeface="+mn-ea"/>
              </a:rPr>
              <a:t>nonVPN</a:t>
            </a:r>
            <a:r>
              <a:rPr lang="zh-CN" altLang="en-US" sz="1200" dirty="0">
                <a:latin typeface="+mn-ea"/>
                <a:sym typeface="+mn-ea"/>
              </a:rPr>
              <a:t>数据集上，主要是针对隧道内单大类行为的研究，</a:t>
            </a:r>
            <a:endParaRPr lang="zh-CN" altLang="en-US" sz="1200"/>
          </a:p>
        </p:txBody>
      </p:sp>
      <p:sp>
        <p:nvSpPr>
          <p:cNvPr id="148" name="圆角矩形 147"/>
          <p:cNvSpPr/>
          <p:nvPr/>
        </p:nvSpPr>
        <p:spPr>
          <a:xfrm>
            <a:off x="4688205" y="3232150"/>
            <a:ext cx="3672840" cy="552450"/>
          </a:xfrm>
          <a:prstGeom prst="round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dirty="0">
                <a:latin typeface="+mn-ea"/>
                <a:sym typeface="+mn-ea"/>
              </a:rPr>
              <a:t>目前隧道内应用识别主要使用深度学习方法，对隧道内单应用行为的识别</a:t>
            </a:r>
            <a:endParaRPr lang="zh-CN" altLang="en-US" sz="1200" dirty="0"/>
          </a:p>
        </p:txBody>
      </p:sp>
      <p:sp>
        <p:nvSpPr>
          <p:cNvPr id="149" name="圆角矩形 148"/>
          <p:cNvSpPr/>
          <p:nvPr/>
        </p:nvSpPr>
        <p:spPr>
          <a:xfrm>
            <a:off x="4688205" y="4192270"/>
            <a:ext cx="3672840" cy="552450"/>
          </a:xfrm>
          <a:prstGeom prst="round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1200" dirty="0">
                <a:latin typeface="+mn-ea"/>
                <a:sym typeface="+mn-ea"/>
              </a:rPr>
              <a:t>对于不重叠网站实现了有效的分割，分割点的寻找耗费大量时间和精力，重叠网站的识别效果也较差</a:t>
            </a:r>
            <a:endParaRPr lang="en-US" altLang="zh-CN" sz="1200" dirty="0">
              <a:latin typeface="+mn-ea"/>
            </a:endParaRPr>
          </a:p>
        </p:txBody>
      </p:sp>
      <p:sp>
        <p:nvSpPr>
          <p:cNvPr id="155" name="圆角矩形 154"/>
          <p:cNvSpPr/>
          <p:nvPr/>
        </p:nvSpPr>
        <p:spPr>
          <a:xfrm>
            <a:off x="4688205" y="5123815"/>
            <a:ext cx="3672840" cy="552450"/>
          </a:xfrm>
          <a:prstGeom prst="round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en-US" altLang="zh-CN" sz="1200" dirty="0">
                <a:latin typeface="黑体" panose="02010609060101010101" pitchFamily="49" charset="-122"/>
                <a:ea typeface="黑体" panose="02010609060101010101" pitchFamily="49" charset="-122"/>
                <a:sym typeface="+mn-ea"/>
              </a:rPr>
              <a:t>section</a:t>
            </a:r>
            <a:r>
              <a:rPr lang="zh-CN" altLang="en-US" sz="1200" dirty="0">
                <a:latin typeface="黑体" panose="02010609060101010101" pitchFamily="49" charset="-122"/>
                <a:ea typeface="黑体" panose="02010609060101010101" pitchFamily="49" charset="-122"/>
                <a:sym typeface="+mn-ea"/>
              </a:rPr>
              <a:t>的尺寸选择对识别结果影响较大</a:t>
            </a:r>
            <a:r>
              <a:rPr lang="zh-CN" altLang="en-US" sz="1200" dirty="0">
                <a:latin typeface="黑体" panose="02010609060101010101" pitchFamily="49" charset="-122"/>
                <a:ea typeface="黑体" panose="02010609060101010101" pitchFamily="49" charset="-122"/>
                <a:cs typeface="微软雅黑" panose="020B0503020204020204" pitchFamily="34" charset="-122"/>
                <a:sym typeface="+mn-ea"/>
              </a:rPr>
              <a:t>，只能用于已知混合行为数目的识别</a:t>
            </a:r>
            <a:endParaRPr lang="zh-CN" altLang="en-US" sz="1200" dirty="0">
              <a:latin typeface="+mj-ea"/>
              <a:ea typeface="+mj-ea"/>
            </a:endParaRPr>
          </a:p>
          <a:p>
            <a:pPr algn="ctr"/>
            <a:endParaRPr lang="zh-CN" altLang="en-US" sz="1200"/>
          </a:p>
        </p:txBody>
      </p:sp>
      <p:sp>
        <p:nvSpPr>
          <p:cNvPr id="156" name="圆角矩形 155"/>
          <p:cNvSpPr/>
          <p:nvPr/>
        </p:nvSpPr>
        <p:spPr>
          <a:xfrm>
            <a:off x="4646930" y="5817235"/>
            <a:ext cx="3672840" cy="552450"/>
          </a:xfrm>
          <a:prstGeom prst="roundRect">
            <a:avLst/>
          </a:prstGeom>
          <a:solidFill>
            <a:schemeClr val="accent2">
              <a:lumMod val="40000"/>
              <a:lumOff val="60000"/>
            </a:schemeClr>
          </a:solidFill>
          <a:ln w="0" cap="flat">
            <a:solidFill>
              <a:srgbClr val="000000"/>
            </a:solidFill>
            <a:prstDash val="solid"/>
            <a:round/>
          </a:ln>
        </p:spPr>
        <p:txBody>
          <a:bodyPr vert="horz" wrap="square" lIns="91440" tIns="45720" rIns="91440" bIns="45720" numCol="1" rtlCol="0" anchor="t" anchorCtr="0" compatLnSpc="1"/>
          <a:lstStyle/>
          <a:p>
            <a:pPr algn="ctr"/>
            <a:r>
              <a:rPr lang="zh-CN" altLang="en-US" sz="1200"/>
              <a:t>基于端到端模型，实现了连续网站和重叠网站的有效识别。</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fill="hold"/>
                                        <p:tgtEl>
                                          <p:spTgt spid="141"/>
                                        </p:tgtEl>
                                        <p:attrNameLst>
                                          <p:attrName>ppt_x</p:attrName>
                                        </p:attrNameLst>
                                      </p:cBhvr>
                                      <p:tavLst>
                                        <p:tav tm="0">
                                          <p:val>
                                            <p:strVal val="#ppt_x"/>
                                          </p:val>
                                        </p:tav>
                                        <p:tav tm="100000">
                                          <p:val>
                                            <p:strVal val="#ppt_x"/>
                                          </p:val>
                                        </p:tav>
                                      </p:tavLst>
                                    </p:anim>
                                    <p:anim calcmode="lin" valueType="num">
                                      <p:cBhvr additive="base">
                                        <p:cTn id="8"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anim calcmode="lin" valueType="num">
                                      <p:cBhvr additive="base">
                                        <p:cTn id="13" dur="500" fill="hold"/>
                                        <p:tgtEl>
                                          <p:spTgt spid="147"/>
                                        </p:tgtEl>
                                        <p:attrNameLst>
                                          <p:attrName>ppt_x</p:attrName>
                                        </p:attrNameLst>
                                      </p:cBhvr>
                                      <p:tavLst>
                                        <p:tav tm="0">
                                          <p:val>
                                            <p:strVal val="#ppt_x"/>
                                          </p:val>
                                        </p:tav>
                                        <p:tav tm="100000">
                                          <p:val>
                                            <p:strVal val="#ppt_x"/>
                                          </p:val>
                                        </p:tav>
                                      </p:tavLst>
                                    </p:anim>
                                    <p:anim calcmode="lin" valueType="num">
                                      <p:cBhvr additive="base">
                                        <p:cTn id="14"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8"/>
                                        </p:tgtEl>
                                        <p:attrNameLst>
                                          <p:attrName>style.visibility</p:attrName>
                                        </p:attrNameLst>
                                      </p:cBhvr>
                                      <p:to>
                                        <p:strVal val="visible"/>
                                      </p:to>
                                    </p:set>
                                    <p:anim calcmode="lin" valueType="num">
                                      <p:cBhvr additive="base">
                                        <p:cTn id="19" dur="500" fill="hold"/>
                                        <p:tgtEl>
                                          <p:spTgt spid="148"/>
                                        </p:tgtEl>
                                        <p:attrNameLst>
                                          <p:attrName>ppt_x</p:attrName>
                                        </p:attrNameLst>
                                      </p:cBhvr>
                                      <p:tavLst>
                                        <p:tav tm="0">
                                          <p:val>
                                            <p:strVal val="#ppt_x"/>
                                          </p:val>
                                        </p:tav>
                                        <p:tav tm="100000">
                                          <p:val>
                                            <p:strVal val="#ppt_x"/>
                                          </p:val>
                                        </p:tav>
                                      </p:tavLst>
                                    </p:anim>
                                    <p:anim calcmode="lin" valueType="num">
                                      <p:cBhvr additive="base">
                                        <p:cTn id="20"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9"/>
                                        </p:tgtEl>
                                        <p:attrNameLst>
                                          <p:attrName>style.visibility</p:attrName>
                                        </p:attrNameLst>
                                      </p:cBhvr>
                                      <p:to>
                                        <p:strVal val="visible"/>
                                      </p:to>
                                    </p:set>
                                    <p:anim calcmode="lin" valueType="num">
                                      <p:cBhvr additive="base">
                                        <p:cTn id="25" dur="500" fill="hold"/>
                                        <p:tgtEl>
                                          <p:spTgt spid="149"/>
                                        </p:tgtEl>
                                        <p:attrNameLst>
                                          <p:attrName>ppt_x</p:attrName>
                                        </p:attrNameLst>
                                      </p:cBhvr>
                                      <p:tavLst>
                                        <p:tav tm="0">
                                          <p:val>
                                            <p:strVal val="#ppt_x"/>
                                          </p:val>
                                        </p:tav>
                                        <p:tav tm="100000">
                                          <p:val>
                                            <p:strVal val="#ppt_x"/>
                                          </p:val>
                                        </p:tav>
                                      </p:tavLst>
                                    </p:anim>
                                    <p:anim calcmode="lin" valueType="num">
                                      <p:cBhvr additive="base">
                                        <p:cTn id="26"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5"/>
                                        </p:tgtEl>
                                        <p:attrNameLst>
                                          <p:attrName>style.visibility</p:attrName>
                                        </p:attrNameLst>
                                      </p:cBhvr>
                                      <p:to>
                                        <p:strVal val="visible"/>
                                      </p:to>
                                    </p:set>
                                    <p:anim calcmode="lin" valueType="num">
                                      <p:cBhvr additive="base">
                                        <p:cTn id="31" dur="500" fill="hold"/>
                                        <p:tgtEl>
                                          <p:spTgt spid="155"/>
                                        </p:tgtEl>
                                        <p:attrNameLst>
                                          <p:attrName>ppt_x</p:attrName>
                                        </p:attrNameLst>
                                      </p:cBhvr>
                                      <p:tavLst>
                                        <p:tav tm="0">
                                          <p:val>
                                            <p:strVal val="#ppt_x"/>
                                          </p:val>
                                        </p:tav>
                                        <p:tav tm="100000">
                                          <p:val>
                                            <p:strVal val="#ppt_x"/>
                                          </p:val>
                                        </p:tav>
                                      </p:tavLst>
                                    </p:anim>
                                    <p:anim calcmode="lin" valueType="num">
                                      <p:cBhvr additive="base">
                                        <p:cTn id="3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 calcmode="lin" valueType="num">
                                      <p:cBhvr additive="base">
                                        <p:cTn id="37" dur="500" fill="hold"/>
                                        <p:tgtEl>
                                          <p:spTgt spid="156"/>
                                        </p:tgtEl>
                                        <p:attrNameLst>
                                          <p:attrName>ppt_x</p:attrName>
                                        </p:attrNameLst>
                                      </p:cBhvr>
                                      <p:tavLst>
                                        <p:tav tm="0">
                                          <p:val>
                                            <p:strVal val="#ppt_x"/>
                                          </p:val>
                                        </p:tav>
                                        <p:tav tm="100000">
                                          <p:val>
                                            <p:strVal val="#ppt_x"/>
                                          </p:val>
                                        </p:tav>
                                      </p:tavLst>
                                    </p:anim>
                                    <p:anim calcmode="lin" valueType="num">
                                      <p:cBhvr additive="base">
                                        <p:cTn id="3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1" grpId="1" animBg="1"/>
      <p:bldP spid="147" grpId="0" animBg="1"/>
      <p:bldP spid="147" grpId="1" animBg="1"/>
      <p:bldP spid="148" grpId="0" animBg="1"/>
      <p:bldP spid="148" grpId="1" animBg="1"/>
      <p:bldP spid="149" grpId="0" animBg="1"/>
      <p:bldP spid="149" grpId="1" animBg="1"/>
      <p:bldP spid="155" grpId="0" animBg="1"/>
      <p:bldP spid="155" grpId="1" animBg="1"/>
      <p:bldP spid="156" grpId="0" animBg="1"/>
      <p:bldP spid="15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国内外研究现状分析</a:t>
            </a:r>
            <a:endParaRPr lang="zh-CN" altLang="en-US" dirty="0"/>
          </a:p>
        </p:txBody>
      </p:sp>
      <p:sp>
        <p:nvSpPr>
          <p:cNvPr id="76" name="内容占位符 2"/>
          <p:cNvSpPr>
            <a:spLocks noGrp="1"/>
          </p:cNvSpPr>
          <p:nvPr>
            <p:ph idx="1"/>
          </p:nvPr>
        </p:nvSpPr>
        <p:spPr>
          <a:xfrm>
            <a:off x="380072" y="1045695"/>
            <a:ext cx="8229600" cy="474604"/>
          </a:xfrm>
        </p:spPr>
        <p:txBody>
          <a:bodyPr/>
          <a:lstStyle/>
          <a:p>
            <a:pPr>
              <a:buClr>
                <a:srgbClr val="0E44B1"/>
              </a:buClr>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  研究现状总览</a:t>
            </a:r>
            <a:endParaRPr lang="en-US" altLang="zh-CN" sz="2000" b="1"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991235" y="1665605"/>
            <a:ext cx="7161530" cy="43135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40654"/>
    </mc:Choice>
    <mc:Fallback>
      <p:transition spd="slow" advTm="4065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国内外研究现状分析</a:t>
            </a:r>
            <a:endParaRPr lang="zh-CN" altLang="en-US" dirty="0"/>
          </a:p>
        </p:txBody>
      </p:sp>
      <p:sp>
        <p:nvSpPr>
          <p:cNvPr id="76" name="内容占位符 2"/>
          <p:cNvSpPr>
            <a:spLocks noGrp="1"/>
          </p:cNvSpPr>
          <p:nvPr>
            <p:ph idx="1"/>
          </p:nvPr>
        </p:nvSpPr>
        <p:spPr>
          <a:xfrm>
            <a:off x="380072" y="1045695"/>
            <a:ext cx="8229600" cy="474604"/>
          </a:xfrm>
        </p:spPr>
        <p:txBody>
          <a:bodyPr/>
          <a:lstStyle/>
          <a:p>
            <a:pPr>
              <a:buClr>
                <a:srgbClr val="0E44B1"/>
              </a:buClr>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  研究现状总览</a:t>
            </a:r>
            <a:endParaRPr lang="en-US" altLang="zh-CN" sz="2000" b="1"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21" name="文本框 20"/>
          <p:cNvSpPr txBox="1"/>
          <p:nvPr/>
        </p:nvSpPr>
        <p:spPr>
          <a:xfrm>
            <a:off x="1069340" y="3184525"/>
            <a:ext cx="2116455" cy="368300"/>
          </a:xfrm>
          <a:prstGeom prst="rect">
            <a:avLst/>
          </a:prstGeom>
          <a:noFill/>
        </p:spPr>
        <p:txBody>
          <a:bodyPr wrap="square" rtlCol="0">
            <a:spAutoFit/>
          </a:bodyPr>
          <a:lstStyle/>
          <a:p>
            <a:r>
              <a:rPr lang="zh-CN" altLang="en-US" b="1" dirty="0">
                <a:latin typeface="+mj-ea"/>
                <a:ea typeface="+mj-ea"/>
              </a:rPr>
              <a:t>缺少混合数据集</a:t>
            </a:r>
            <a:endParaRPr lang="zh-CN" altLang="en-US" b="1" dirty="0">
              <a:latin typeface="+mj-ea"/>
              <a:ea typeface="+mj-ea"/>
            </a:endParaRPr>
          </a:p>
        </p:txBody>
      </p:sp>
      <p:sp>
        <p:nvSpPr>
          <p:cNvPr id="23" name="文本框 22"/>
          <p:cNvSpPr txBox="1"/>
          <p:nvPr/>
        </p:nvSpPr>
        <p:spPr>
          <a:xfrm>
            <a:off x="3521710" y="3133725"/>
            <a:ext cx="2162175" cy="368300"/>
          </a:xfrm>
          <a:prstGeom prst="rect">
            <a:avLst/>
          </a:prstGeom>
          <a:noFill/>
        </p:spPr>
        <p:txBody>
          <a:bodyPr wrap="square" rtlCol="0">
            <a:spAutoFit/>
          </a:bodyPr>
          <a:lstStyle/>
          <a:p>
            <a:r>
              <a:rPr lang="zh-CN" altLang="en-US" b="1" dirty="0">
                <a:latin typeface="+mj-ea"/>
                <a:ea typeface="+mj-ea"/>
              </a:rPr>
              <a:t>较少混合行为分割</a:t>
            </a:r>
            <a:endParaRPr lang="zh-CN" altLang="en-US" b="1" dirty="0">
              <a:latin typeface="+mj-ea"/>
              <a:ea typeface="+mj-ea"/>
            </a:endParaRPr>
          </a:p>
        </p:txBody>
      </p:sp>
      <p:sp>
        <p:nvSpPr>
          <p:cNvPr id="24" name="文本框 23"/>
          <p:cNvSpPr txBox="1"/>
          <p:nvPr/>
        </p:nvSpPr>
        <p:spPr>
          <a:xfrm>
            <a:off x="6240780" y="3133725"/>
            <a:ext cx="2012950" cy="368300"/>
          </a:xfrm>
          <a:prstGeom prst="rect">
            <a:avLst/>
          </a:prstGeom>
          <a:noFill/>
        </p:spPr>
        <p:txBody>
          <a:bodyPr wrap="square" rtlCol="0">
            <a:spAutoFit/>
          </a:bodyPr>
          <a:lstStyle/>
          <a:p>
            <a:r>
              <a:rPr lang="zh-CN" altLang="en-US" b="1" dirty="0">
                <a:latin typeface="+mj-ea"/>
                <a:ea typeface="+mj-ea"/>
              </a:rPr>
              <a:t>较少精细化识别</a:t>
            </a:r>
            <a:endParaRPr lang="zh-CN" altLang="en-US" b="1" dirty="0">
              <a:latin typeface="+mj-ea"/>
              <a:ea typeface="+mj-ea"/>
            </a:endParaRPr>
          </a:p>
        </p:txBody>
      </p:sp>
      <p:grpSp>
        <p:nvGrpSpPr>
          <p:cNvPr id="3" name="组合 2"/>
          <p:cNvGrpSpPr/>
          <p:nvPr/>
        </p:nvGrpSpPr>
        <p:grpSpPr>
          <a:xfrm>
            <a:off x="852807" y="1840865"/>
            <a:ext cx="7433308" cy="4439919"/>
            <a:chOff x="1343" y="2899"/>
            <a:chExt cx="11706" cy="6992"/>
          </a:xfrm>
        </p:grpSpPr>
        <p:grpSp>
          <p:nvGrpSpPr>
            <p:cNvPr id="20" name="组合 19"/>
            <p:cNvGrpSpPr/>
            <p:nvPr/>
          </p:nvGrpSpPr>
          <p:grpSpPr>
            <a:xfrm>
              <a:off x="1343" y="4636"/>
              <a:ext cx="3674" cy="5255"/>
              <a:chOff x="904128" y="2851135"/>
              <a:chExt cx="2332869" cy="3337148"/>
            </a:xfrm>
          </p:grpSpPr>
          <p:sp>
            <p:nvSpPr>
              <p:cNvPr id="7" name="矩形 6"/>
              <p:cNvSpPr/>
              <p:nvPr/>
            </p:nvSpPr>
            <p:spPr bwMode="auto">
              <a:xfrm>
                <a:off x="904128" y="2856215"/>
                <a:ext cx="2332235" cy="3332068"/>
              </a:xfrm>
              <a:prstGeom prst="rect">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8" name="矩形 7"/>
              <p:cNvSpPr/>
              <p:nvPr/>
            </p:nvSpPr>
            <p:spPr bwMode="auto">
              <a:xfrm>
                <a:off x="904763" y="2851135"/>
                <a:ext cx="2332234" cy="739739"/>
              </a:xfrm>
              <a:prstGeom prst="rect">
                <a:avLst/>
              </a:prstGeom>
              <a:solidFill>
                <a:schemeClr val="tx2">
                  <a:lumMod val="20000"/>
                  <a:lumOff val="80000"/>
                  <a:alpha val="32941"/>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grpSp>
          <p:nvGrpSpPr>
            <p:cNvPr id="10" name="组合 9"/>
            <p:cNvGrpSpPr/>
            <p:nvPr/>
          </p:nvGrpSpPr>
          <p:grpSpPr>
            <a:xfrm>
              <a:off x="5360" y="4636"/>
              <a:ext cx="3673" cy="5245"/>
              <a:chOff x="1056526" y="3003470"/>
              <a:chExt cx="2332235" cy="3330863"/>
            </a:xfrm>
          </p:grpSpPr>
          <p:sp>
            <p:nvSpPr>
              <p:cNvPr id="15" name="矩形 14"/>
              <p:cNvSpPr/>
              <p:nvPr/>
            </p:nvSpPr>
            <p:spPr bwMode="auto">
              <a:xfrm>
                <a:off x="1056526" y="3008616"/>
                <a:ext cx="2332235" cy="3325717"/>
              </a:xfrm>
              <a:prstGeom prst="rect">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6" name="矩形 15"/>
              <p:cNvSpPr/>
              <p:nvPr/>
            </p:nvSpPr>
            <p:spPr bwMode="auto">
              <a:xfrm>
                <a:off x="1056526" y="3003470"/>
                <a:ext cx="2332234" cy="739739"/>
              </a:xfrm>
              <a:prstGeom prst="rect">
                <a:avLst/>
              </a:prstGeom>
              <a:solidFill>
                <a:srgbClr val="FFFF99">
                  <a:alpha val="32549"/>
                </a:srgb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grpSp>
          <p:nvGrpSpPr>
            <p:cNvPr id="19" name="组合 18"/>
            <p:cNvGrpSpPr/>
            <p:nvPr/>
          </p:nvGrpSpPr>
          <p:grpSpPr>
            <a:xfrm>
              <a:off x="9376" y="4644"/>
              <a:ext cx="3673" cy="5237"/>
              <a:chOff x="5953872" y="2856096"/>
              <a:chExt cx="2332235" cy="3325837"/>
            </a:xfrm>
          </p:grpSpPr>
          <p:sp>
            <p:nvSpPr>
              <p:cNvPr id="17" name="矩形 16"/>
              <p:cNvSpPr/>
              <p:nvPr/>
            </p:nvSpPr>
            <p:spPr bwMode="auto">
              <a:xfrm>
                <a:off x="5953872" y="2856216"/>
                <a:ext cx="2332235" cy="3325717"/>
              </a:xfrm>
              <a:prstGeom prst="rect">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8" name="矩形 17"/>
              <p:cNvSpPr/>
              <p:nvPr/>
            </p:nvSpPr>
            <p:spPr bwMode="auto">
              <a:xfrm>
                <a:off x="5953873" y="2856096"/>
                <a:ext cx="2332234" cy="739739"/>
              </a:xfrm>
              <a:prstGeom prst="rect">
                <a:avLst/>
              </a:prstGeom>
              <a:solidFill>
                <a:schemeClr val="accent4">
                  <a:lumMod val="40000"/>
                  <a:lumOff val="60000"/>
                  <a:alpha val="32941"/>
                </a:schemeClr>
              </a:solid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grpSp>
        <p:grpSp>
          <p:nvGrpSpPr>
            <p:cNvPr id="37" name="组合 36"/>
            <p:cNvGrpSpPr/>
            <p:nvPr/>
          </p:nvGrpSpPr>
          <p:grpSpPr>
            <a:xfrm>
              <a:off x="3181" y="3670"/>
              <a:ext cx="7891" cy="966"/>
              <a:chOff x="2020556" y="2330368"/>
              <a:chExt cx="5010657" cy="613236"/>
            </a:xfrm>
          </p:grpSpPr>
          <p:cxnSp>
            <p:nvCxnSpPr>
              <p:cNvPr id="25" name="直接箭头连接符 24"/>
              <p:cNvCxnSpPr>
                <a:stCxn id="5" idx="2"/>
                <a:endCxn id="8" idx="0"/>
              </p:cNvCxnSpPr>
              <p:nvPr/>
            </p:nvCxnSpPr>
            <p:spPr>
              <a:xfrm flipH="1">
                <a:off x="2020556" y="2374805"/>
                <a:ext cx="2549509" cy="568799"/>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2"/>
                <a:endCxn id="16" idx="0"/>
              </p:cNvCxnSpPr>
              <p:nvPr/>
            </p:nvCxnSpPr>
            <p:spPr>
              <a:xfrm flipV="1">
                <a:off x="4570065" y="2330368"/>
                <a:ext cx="20955" cy="44437"/>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2"/>
              </p:cNvCxnSpPr>
              <p:nvPr/>
            </p:nvCxnSpPr>
            <p:spPr>
              <a:xfrm>
                <a:off x="4564011" y="2374805"/>
                <a:ext cx="2467202" cy="514204"/>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3426" y="2899"/>
              <a:ext cx="7540" cy="841"/>
              <a:chOff x="2178122" y="1859621"/>
              <a:chExt cx="4787757" cy="534257"/>
            </a:xfrm>
          </p:grpSpPr>
          <p:sp>
            <p:nvSpPr>
              <p:cNvPr id="5" name="矩形 4"/>
              <p:cNvSpPr/>
              <p:nvPr/>
            </p:nvSpPr>
            <p:spPr bwMode="auto">
              <a:xfrm>
                <a:off x="2178122" y="1859621"/>
                <a:ext cx="4787757" cy="534257"/>
              </a:xfrm>
              <a:prstGeom prst="rect">
                <a:avLst/>
              </a:prstGeom>
              <a:solidFill>
                <a:schemeClr val="accent6">
                  <a:lumMod val="20000"/>
                  <a:lumOff val="80000"/>
                </a:schemeClr>
              </a:solidFill>
              <a:ln w="0" cap="flat">
                <a:noFill/>
                <a:prstDash val="solid"/>
                <a:round/>
              </a:ln>
            </p:spPr>
            <p:txBody>
              <a:bodyPr vert="horz" wrap="square" lIns="91440" tIns="45720" rIns="91440" bIns="45720" numCol="1" rtlCol="0" anchor="t" anchorCtr="0" compatLnSpc="1"/>
              <a:lstStyle/>
              <a:p>
                <a:pPr algn="ctr"/>
                <a:endParaRPr lang="zh-CN" altLang="en-US" sz="2000" b="1" dirty="0">
                  <a:solidFill>
                    <a:srgbClr val="FF0000"/>
                  </a:solidFill>
                  <a:latin typeface="+mj-ea"/>
                  <a:ea typeface="+mj-ea"/>
                </a:endParaRPr>
              </a:p>
            </p:txBody>
          </p:sp>
          <p:sp>
            <p:nvSpPr>
              <p:cNvPr id="36" name="文本框 35"/>
              <p:cNvSpPr txBox="1"/>
              <p:nvPr/>
            </p:nvSpPr>
            <p:spPr>
              <a:xfrm>
                <a:off x="2966133" y="1930736"/>
                <a:ext cx="3277772" cy="257652"/>
              </a:xfrm>
              <a:prstGeom prst="rect">
                <a:avLst/>
              </a:prstGeom>
              <a:noFill/>
            </p:spPr>
            <p:txBody>
              <a:bodyPr wrap="square" rtlCol="0">
                <a:spAutoFit/>
              </a:bodyPr>
              <a:lstStyle/>
              <a:p>
                <a:r>
                  <a:rPr lang="zh-CN" altLang="en-US" sz="2000" b="1" dirty="0">
                    <a:solidFill>
                      <a:srgbClr val="FF0000"/>
                    </a:solidFill>
                    <a:latin typeface="+mj-ea"/>
                    <a:ea typeface="+mj-ea"/>
                  </a:rPr>
                  <a:t>隧道混合网络行为识别研究</a:t>
                </a:r>
                <a:endParaRPr lang="zh-CN" altLang="en-US" sz="2000" b="1" dirty="0">
                  <a:solidFill>
                    <a:srgbClr val="FF0000"/>
                  </a:solidFill>
                  <a:latin typeface="+mj-ea"/>
                  <a:ea typeface="+mj-ea"/>
                </a:endParaRPr>
              </a:p>
              <a:p>
                <a:endParaRPr lang="zh-CN" altLang="en-US" sz="2000" dirty="0">
                  <a:latin typeface="+mj-ea"/>
                  <a:ea typeface="+mj-ea"/>
                </a:endParaRPr>
              </a:p>
            </p:txBody>
          </p:sp>
        </p:grpSp>
      </p:grpSp>
      <p:sp>
        <p:nvSpPr>
          <p:cNvPr id="43" name="文本框 42"/>
          <p:cNvSpPr txBox="1"/>
          <p:nvPr/>
        </p:nvSpPr>
        <p:spPr>
          <a:xfrm>
            <a:off x="852805" y="3737610"/>
            <a:ext cx="2360930" cy="2353310"/>
          </a:xfrm>
          <a:prstGeom prst="rect">
            <a:avLst/>
          </a:prstGeom>
          <a:noFill/>
        </p:spPr>
        <p:txBody>
          <a:bodyPr wrap="square" rtlCol="0">
            <a:spAutoFit/>
          </a:bodyPr>
          <a:lstStyle/>
          <a:p>
            <a:pPr>
              <a:lnSpc>
                <a:spcPct val="150000"/>
              </a:lnSpc>
            </a:pPr>
            <a:r>
              <a:rPr lang="en-US" altLang="zh-CN" sz="1400" dirty="0">
                <a:solidFill>
                  <a:schemeClr val="tx1"/>
                </a:solidFill>
                <a:latin typeface="华文楷体" panose="02010600040101010101" pitchFamily="2" charset="-122"/>
                <a:ea typeface="华文楷体" panose="02010600040101010101" pitchFamily="2" charset="-122"/>
                <a:sym typeface="+mn-ea"/>
              </a:rPr>
              <a:t> </a:t>
            </a:r>
            <a:r>
              <a:rPr lang="zh-CN" altLang="en-US" sz="1400" dirty="0">
                <a:solidFill>
                  <a:schemeClr val="tx1"/>
                </a:solidFill>
                <a:latin typeface="宋体" panose="02010600030101010101" pitchFamily="2" charset="-122"/>
                <a:ea typeface="宋体" panose="02010600030101010101" pitchFamily="2" charset="-122"/>
                <a:sym typeface="+mn-ea"/>
              </a:rPr>
              <a:t>关于隧道内混合流量识别的研究较少，该研究领域缺少混合数据集。</a:t>
            </a:r>
            <a:r>
              <a:rPr lang="zh-CN" altLang="en-US" sz="1400" dirty="0">
                <a:latin typeface="宋体" panose="02010600030101010101" pitchFamily="2" charset="-122"/>
                <a:ea typeface="宋体" panose="02010600030101010101" pitchFamily="2" charset="-122"/>
                <a:sym typeface="+mn-ea"/>
              </a:rPr>
              <a:t>在隧道流量的研究中，目前公开的数据集主要是隧道内</a:t>
            </a:r>
            <a:r>
              <a:rPr lang="zh-CN" altLang="en-US" sz="1400" b="1" dirty="0">
                <a:solidFill>
                  <a:schemeClr val="tx2"/>
                </a:solidFill>
                <a:latin typeface="宋体" panose="02010600030101010101" pitchFamily="2" charset="-122"/>
                <a:ea typeface="宋体" panose="02010600030101010101" pitchFamily="2" charset="-122"/>
                <a:sym typeface="+mn-ea"/>
              </a:rPr>
              <a:t>单行为的数据集</a:t>
            </a:r>
            <a:r>
              <a:rPr lang="zh-CN" altLang="en-US" sz="1400" dirty="0">
                <a:latin typeface="宋体" panose="02010600030101010101" pitchFamily="2" charset="-122"/>
                <a:ea typeface="宋体" panose="02010600030101010101" pitchFamily="2" charset="-122"/>
                <a:sym typeface="+mn-ea"/>
              </a:rPr>
              <a:t>，缺乏真实环境中隧道内混合行为流量的数据集。</a:t>
            </a:r>
            <a:endParaRPr lang="en-US" altLang="ko-KR" sz="1400" b="1" dirty="0">
              <a:latin typeface="宋体" panose="02010600030101010101" pitchFamily="2" charset="-122"/>
              <a:ea typeface="宋体" panose="02010600030101010101" pitchFamily="2" charset="-122"/>
            </a:endParaRPr>
          </a:p>
        </p:txBody>
      </p:sp>
      <p:sp>
        <p:nvSpPr>
          <p:cNvPr id="45" name="文本框 44"/>
          <p:cNvSpPr txBox="1"/>
          <p:nvPr/>
        </p:nvSpPr>
        <p:spPr>
          <a:xfrm>
            <a:off x="3444240" y="3737610"/>
            <a:ext cx="2161540" cy="2676525"/>
          </a:xfrm>
          <a:prstGeom prst="rect">
            <a:avLst/>
          </a:prstGeom>
          <a:noFill/>
        </p:spPr>
        <p:txBody>
          <a:bodyPr wrap="square" rtlCol="0">
            <a:spAutoFit/>
          </a:bodyPr>
          <a:lstStyle/>
          <a:p>
            <a:pPr>
              <a:lnSpc>
                <a:spcPct val="150000"/>
              </a:lnSpc>
            </a:pPr>
            <a:r>
              <a:rPr lang="zh-CN" altLang="en-US" sz="1400" b="1" dirty="0">
                <a:solidFill>
                  <a:srgbClr val="7030A0"/>
                </a:solidFill>
                <a:latin typeface="宋体" panose="02010600030101010101" pitchFamily="2" charset="-122"/>
                <a:ea typeface="宋体" panose="02010600030101010101" pitchFamily="2" charset="-122"/>
                <a:cs typeface="宋体" panose="02010600030101010101" pitchFamily="2" charset="-122"/>
                <a:sym typeface="+mn-ea"/>
              </a:rPr>
              <a:t>目前没有提出隧道内混合行为流量有效的分割方法。</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目前关于混合流的研究主要集中</a:t>
            </a:r>
            <a:r>
              <a:rPr lang="zh-CN" altLang="en-US" sz="1400" b="1" dirty="0">
                <a:solidFill>
                  <a:schemeClr val="tx2"/>
                </a:solidFill>
                <a:latin typeface="宋体" panose="02010600030101010101" pitchFamily="2" charset="-122"/>
                <a:ea typeface="宋体" panose="02010600030101010101" pitchFamily="2" charset="-122"/>
                <a:cs typeface="宋体" panose="02010600030101010101" pitchFamily="2" charset="-122"/>
                <a:sym typeface="+mn-ea"/>
              </a:rPr>
              <a:t>在</a:t>
            </a:r>
            <a:r>
              <a:rPr lang="en-US" altLang="zh-CN" sz="1400" b="1" dirty="0">
                <a:solidFill>
                  <a:schemeClr val="tx2"/>
                </a:solidFill>
                <a:latin typeface="宋体" panose="02010600030101010101" pitchFamily="2" charset="-122"/>
                <a:ea typeface="宋体" panose="02010600030101010101" pitchFamily="2" charset="-122"/>
                <a:cs typeface="宋体" panose="02010600030101010101" pitchFamily="2" charset="-122"/>
                <a:sym typeface="+mn-ea"/>
              </a:rPr>
              <a:t>Tor</a:t>
            </a:r>
            <a:r>
              <a:rPr lang="zh-CN" altLang="en-US" sz="1400" b="1" dirty="0">
                <a:solidFill>
                  <a:schemeClr val="tx2"/>
                </a:solidFill>
                <a:latin typeface="宋体" panose="02010600030101010101" pitchFamily="2" charset="-122"/>
                <a:ea typeface="宋体" panose="02010600030101010101" pitchFamily="2" charset="-122"/>
                <a:cs typeface="宋体" panose="02010600030101010101" pitchFamily="2" charset="-122"/>
                <a:sym typeface="+mn-ea"/>
              </a:rPr>
              <a:t>上。</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关于如何从隧道混合流里面提取单一行为流量的研究开展较少。</a:t>
            </a:r>
            <a:endParaRPr lang="en-US" altLang="ko-KR"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ko-KR" sz="1400" dirty="0">
              <a:latin typeface="宋体" panose="02010600030101010101" pitchFamily="2" charset="-122"/>
              <a:ea typeface="宋体" panose="02010600030101010101" pitchFamily="2" charset="-122"/>
              <a:cs typeface="宋体" panose="02010600030101010101" pitchFamily="2" charset="-122"/>
            </a:endParaRPr>
          </a:p>
        </p:txBody>
      </p:sp>
      <p:sp>
        <p:nvSpPr>
          <p:cNvPr id="46" name="文本框 45"/>
          <p:cNvSpPr txBox="1"/>
          <p:nvPr/>
        </p:nvSpPr>
        <p:spPr>
          <a:xfrm>
            <a:off x="6006465" y="3719195"/>
            <a:ext cx="2226945" cy="2353310"/>
          </a:xfrm>
          <a:prstGeom prst="rect">
            <a:avLst/>
          </a:prstGeom>
          <a:noFill/>
        </p:spPr>
        <p:txBody>
          <a:bodyPr wrap="square" rtlCol="0">
            <a:spAutoFit/>
          </a:bodyPr>
          <a:lstStyle/>
          <a:p>
            <a:pPr>
              <a:lnSpc>
                <a:spcPct val="150000"/>
              </a:lnSpc>
            </a:pPr>
            <a:r>
              <a:rPr lang="zh-CN" altLang="en-US" sz="1400" b="1" dirty="0">
                <a:solidFill>
                  <a:srgbClr val="7030A0"/>
                </a:solidFill>
                <a:latin typeface="宋体" panose="02010600030101010101" pitchFamily="2" charset="-122"/>
                <a:ea typeface="宋体" panose="02010600030101010101" pitchFamily="2" charset="-122"/>
                <a:sym typeface="+mn-ea"/>
              </a:rPr>
              <a:t>隧道下应用层面精细化识别研究较少。</a:t>
            </a:r>
            <a:r>
              <a:rPr lang="zh-CN" altLang="en-US" sz="1400" dirty="0">
                <a:latin typeface="宋体" panose="02010600030101010101" pitchFamily="2" charset="-122"/>
                <a:ea typeface="宋体" panose="02010600030101010101" pitchFamily="2" charset="-122"/>
                <a:sym typeface="+mn-ea"/>
              </a:rPr>
              <a:t>在隧道网络行为识别的研究中，一般都是进行</a:t>
            </a:r>
            <a:r>
              <a:rPr lang="zh-CN" altLang="en-US" sz="1400" b="1" dirty="0">
                <a:solidFill>
                  <a:schemeClr val="tx2"/>
                </a:solidFill>
                <a:latin typeface="宋体" panose="02010600030101010101" pitchFamily="2" charset="-122"/>
                <a:ea typeface="宋体" panose="02010600030101010101" pitchFamily="2" charset="-122"/>
                <a:sym typeface="+mn-ea"/>
              </a:rPr>
              <a:t>隧道的检测和隧道内大类行为</a:t>
            </a:r>
            <a:r>
              <a:rPr lang="zh-CN" altLang="en-US" sz="1400" dirty="0">
                <a:latin typeface="宋体" panose="02010600030101010101" pitchFamily="2" charset="-122"/>
                <a:ea typeface="宋体" panose="02010600030101010101" pitchFamily="2" charset="-122"/>
                <a:sym typeface="+mn-ea"/>
              </a:rPr>
              <a:t>的识别。对隧道内每个应用的识别研究较少</a:t>
            </a:r>
            <a:r>
              <a:rPr lang="en-US" altLang="zh-CN" sz="1400" dirty="0">
                <a:latin typeface="宋体" panose="02010600030101010101" pitchFamily="2" charset="-122"/>
                <a:ea typeface="宋体" panose="02010600030101010101" pitchFamily="2" charset="-122"/>
                <a:sym typeface="+mn-ea"/>
              </a:rPr>
              <a:t>.</a:t>
            </a:r>
            <a:endParaRPr lang="en-US" altLang="zh-CN" sz="1400" dirty="0">
              <a:latin typeface="宋体" panose="02010600030101010101" pitchFamily="2" charset="-122"/>
              <a:ea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591D6305-F633-4AF1-BE5A-E32AE39AA646}" type="slidenum">
              <a:rPr lang="zh-CN" altLang="en-US" smtClean="0"/>
            </a:fld>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654"/>
    </mc:Choice>
    <mc:Fallback>
      <p:transition spd="slow" advTm="40654"/>
    </mc:Fallback>
  </mc:AlternateContent>
</p:sld>
</file>

<file path=ppt/tags/tag1.xml><?xml version="1.0" encoding="utf-8"?>
<p:tagLst xmlns:p="http://schemas.openxmlformats.org/presentationml/2006/main">
  <p:tag name="TIMING" val="|1"/>
</p:tagLst>
</file>

<file path=ppt/tags/tag2.xml><?xml version="1.0" encoding="utf-8"?>
<p:tagLst xmlns:p="http://schemas.openxmlformats.org/presentationml/2006/main">
  <p:tag name="TIMING" val="|1"/>
</p:tagLst>
</file>

<file path=ppt/tags/tag3.xml><?xml version="1.0" encoding="utf-8"?>
<p:tagLst xmlns:p="http://schemas.openxmlformats.org/presentationml/2006/main">
  <p:tag name="KSO_WM_UNIT_TABLE_BEAUTIFY" val="smartTable{14c1b194-714d-410a-895c-ee54c147f2f8}"/>
  <p:tag name="TABLE_ENDDRAG_ORIGIN_RECT" val="518*161"/>
  <p:tag name="TABLE_ENDDRAG_RECT" val="108*225*518*161"/>
</p:tagLst>
</file>

<file path=ppt/tags/tag4.xml><?xml version="1.0" encoding="utf-8"?>
<p:tagLst xmlns:p="http://schemas.openxmlformats.org/presentationml/2006/main">
  <p:tag name="KSO_WM_UNIT_TABLE_BEAUTIFY" val="smartTable{14c1b194-714d-410a-895c-ee54c147f2f8}"/>
  <p:tag name="TABLE_ENDDRAG_ORIGIN_RECT" val="481*110"/>
  <p:tag name="TABLE_ENDDRAG_RECT" val="150*312*481*110"/>
</p:tagLst>
</file>

<file path=ppt/tags/tag5.xml><?xml version="1.0" encoding="utf-8"?>
<p:tagLst xmlns:p="http://schemas.openxmlformats.org/presentationml/2006/main">
  <p:tag name="KSO_WM_UNIT_TABLE_BEAUTIFY" val="smartTable{203992b5-2e11-4d8b-ab8b-32ea7078d2c1}"/>
  <p:tag name="TABLE_ENDDRAG_ORIGIN_RECT" val="232*226"/>
  <p:tag name="TABLE_ENDDRAG_RECT" val="451*212*232*226"/>
</p:tagLst>
</file>

<file path=ppt/tags/tag6.xml><?xml version="1.0" encoding="utf-8"?>
<p:tagLst xmlns:p="http://schemas.openxmlformats.org/presentationml/2006/main">
  <p:tag name="KSO_WM_UNIT_TABLE_BEAUTIFY" val="smartTable{0ccdc38e-dcf8-46eb-904c-6a3c3d3b9391}"/>
  <p:tag name="TABLE_ENDDRAG_ORIGIN_RECT" val="589*244"/>
  <p:tag name="TABLE_ENDDRAG_RECT" val="31*168*589*244"/>
</p:tagLst>
</file>

<file path=ppt/tags/tag7.xml><?xml version="1.0" encoding="utf-8"?>
<p:tagLst xmlns:p="http://schemas.openxmlformats.org/presentationml/2006/main">
  <p:tag name="KSO_WM_UNIT_TABLE_BEAUTIFY" val="smartTable{0ccdc38e-dcf8-46eb-904c-6a3c3d3b9391}"/>
  <p:tag name="TABLE_ENDDRAG_ORIGIN_RECT" val="589*244"/>
  <p:tag name="TABLE_ENDDRAG_RECT" val="31*168*589*244"/>
</p:tagLst>
</file>

<file path=ppt/tags/tag8.xml><?xml version="1.0" encoding="utf-8"?>
<p:tagLst xmlns:p="http://schemas.openxmlformats.org/presentationml/2006/main">
  <p:tag name="KSO_WM_UNIT_PLACING_PICTURE_USER_VIEWPORT" val="{&quot;height&quot;:4020,&quot;width&quot;:131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00"/>
        </a:solidFill>
        <a:ln w="0" cap="flat">
          <a:solidFill>
            <a:srgbClr val="000000"/>
          </a:solidFill>
          <a:prstDash val="solid"/>
          <a:round/>
        </a:ln>
      </a:spPr>
      <a:bodyPr vert="horz" wrap="square" lIns="91440" tIns="45720" rIns="91440" bIns="45720" numCol="1" rtlCol="0" anchor="t" anchorCtr="0" compatLnSpc="1"/>
      <a:lstStyle>
        <a:defPPr algn="ctr">
          <a:defRPr/>
        </a:defPPr>
      </a:lstStyle>
    </a:spDef>
    <a:lnDef>
      <a:spPr>
        <a:ln w="22225">
          <a:solidFill>
            <a:schemeClr val="tx1"/>
          </a:solidFill>
          <a:prstDash val="sysDash"/>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17334</Words>
  <Application>WPS 演示</Application>
  <PresentationFormat>全屏显示(4:3)</PresentationFormat>
  <Paragraphs>1781</Paragraphs>
  <Slides>53</Slides>
  <Notes>47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53</vt:i4>
      </vt:variant>
    </vt:vector>
  </HeadingPairs>
  <TitlesOfParts>
    <vt:vector size="74" baseType="lpstr">
      <vt:lpstr>Arial</vt:lpstr>
      <vt:lpstr>宋体</vt:lpstr>
      <vt:lpstr>Wingdings</vt:lpstr>
      <vt:lpstr>华文细黑</vt:lpstr>
      <vt:lpstr>微软雅黑</vt:lpstr>
      <vt:lpstr>黑体</vt:lpstr>
      <vt:lpstr>Calibri</vt:lpstr>
      <vt:lpstr>等线</vt:lpstr>
      <vt:lpstr>Times New Roman</vt:lpstr>
      <vt:lpstr>华文楷体</vt:lpstr>
      <vt:lpstr>Franklin Gothic Medium</vt:lpstr>
      <vt:lpstr>Franklin Gothic Book</vt:lpstr>
      <vt:lpstr>Arial Unicode MS</vt:lpstr>
      <vt:lpstr>Times New Roman</vt:lpstr>
      <vt:lpstr>Wingdings</vt:lpstr>
      <vt:lpstr>Calibri</vt:lpstr>
      <vt:lpstr>Cambria Math</vt:lpstr>
      <vt:lpstr>Helvetica</vt:lpstr>
      <vt:lpstr>Wingdings 2</vt:lpstr>
      <vt:lpstr>Arial</vt:lpstr>
      <vt:lpstr>Office 主题</vt:lpstr>
      <vt:lpstr>PowerPoint 演示文稿</vt:lpstr>
      <vt:lpstr>目录</vt:lpstr>
      <vt:lpstr>目录</vt:lpstr>
      <vt:lpstr>开展本课题研究的意义</vt:lpstr>
      <vt:lpstr>研究背景</vt:lpstr>
      <vt:lpstr>目录</vt:lpstr>
      <vt:lpstr>国内外研究现状分析</vt:lpstr>
      <vt:lpstr>国内外研究现状分析</vt:lpstr>
      <vt:lpstr>国内外研究现状分析</vt:lpstr>
      <vt:lpstr>目录</vt:lpstr>
      <vt:lpstr>PowerPoint 演示文稿</vt:lpstr>
      <vt:lpstr>目录</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主要创新/成果</vt:lpstr>
      <vt:lpstr>目录</vt:lpstr>
      <vt:lpstr>完成项目及发表论文情况</vt:lpstr>
      <vt:lpstr>完成项目及发表论文情况</vt:lpstr>
      <vt:lpstr>参考文献</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未知用户</dc:creator>
  <cp:lastModifiedBy>赵盼盼</cp:lastModifiedBy>
  <cp:revision>10254</cp:revision>
  <cp:lastPrinted>2021-12-31T03:13:00Z</cp:lastPrinted>
  <dcterms:created xsi:type="dcterms:W3CDTF">2012-10-14T14:19:00Z</dcterms:created>
  <dcterms:modified xsi:type="dcterms:W3CDTF">2022-03-10T03:19:11Z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2052-11.1.0.11365</vt:lpwstr>
  </property>
  <property fmtid="{D5CDD505-2E9C-101B-9397-08002B2CF9AE}" pid="4" name="ICV">
    <vt:lpwstr>876CB755CD694D0F91F57325CBC713A7</vt:lpwstr>
  </property>
</Properties>
</file>